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270" r:id="rId3"/>
    <p:sldId id="271" r:id="rId4"/>
    <p:sldId id="272" r:id="rId5"/>
    <p:sldId id="26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C0B5299-85BC-47D5-8EA5-5D37CC71BE13}" type="datetime1">
              <a:rPr lang="hu-HU" smtClean="0"/>
              <a:t>2026. 02. 18.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977E94-A6AB-4E02-8E43-E89F9CF4757F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3DECF25-997E-4E4D-82A9-D7A4B041807A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D491D0-8E1B-49C7-849B-A28568D94497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465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13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80758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14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111660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15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234694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5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83537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6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72322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7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172214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8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86667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9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75160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10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648239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11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153370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hu-HU" noProof="0" smtClean="0"/>
              <a:t>12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69286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10" name="Téglalap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rtlCol="0"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7E58261B-BF7D-4117-9548-DB70B1958654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12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70AF0E-7C5D-4CC2-A8B2-5B1C2B6E7038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 rtlCol="0"/>
          <a:lstStyle/>
          <a:p>
            <a:pPr rtl="0"/>
            <a:fld id="{54C1B607-A84B-4E72-87D8-F38E53E0EB7E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3D28EB-001B-409A-AB1D-DC61B3D6A52A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9" name="Téglalap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A9892A0D-3E82-4A38-86C3-FCFA8ED25DE3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6D826AB-AAA8-4D09-90D3-F35CC13CD564}" type="datetime1">
              <a:rPr lang="hu-HU" smtClean="0"/>
              <a:t>2026. 02. 18.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5E6D8D-A421-4C20-9C9F-947B30327D63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ECCDFD-BBE4-4271-8909-879030CB26AF}" type="datetime1">
              <a:rPr lang="hu-HU" smtClean="0"/>
              <a:t>2026. 02. 18.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7214AB-9FD3-45ED-9D4B-E92465836590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Szöveg helye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 rtlCol="0"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3" name="Tartalom helye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 rtlCol="0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593786-0EA3-400E-B549-DFA957CB7330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E9C109-4522-4784-8F9E-3C812796A0AD}" type="datetime1">
              <a:rPr lang="hu-HU" noProof="0" smtClean="0"/>
              <a:t>2026. 02. 18.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Cím helye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hu-HU" noProof="0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  <a:p>
            <a:pPr lvl="5" rtl="0"/>
            <a:r>
              <a:rPr lang="hu-HU" noProof="0" dirty="0"/>
              <a:t>Hatodik</a:t>
            </a:r>
          </a:p>
          <a:p>
            <a:pPr lvl="6" rtl="0"/>
            <a:r>
              <a:rPr lang="hu-HU" noProof="0" dirty="0"/>
              <a:t>Hetedik</a:t>
            </a:r>
          </a:p>
          <a:p>
            <a:pPr lvl="7" rtl="0"/>
            <a:r>
              <a:rPr lang="hu-HU" noProof="0" dirty="0"/>
              <a:t>Nyolcadik</a:t>
            </a:r>
          </a:p>
          <a:p>
            <a:pPr lvl="8" rtl="0"/>
            <a:r>
              <a:rPr lang="hu-HU" noProof="0" dirty="0"/>
              <a:t>Kilencedik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0171B441-DCB9-493A-BEB3-7504E97EE392}" type="datetime1">
              <a:rPr lang="hu-HU" smtClean="0"/>
              <a:t>2026. 02. 18.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fld id="{BD266BE7-899D-4075-917F-DBDE33B6B69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hu-HU" dirty="0"/>
              <a:t>STÍLUSÁRNYALATOK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hu-HU" dirty="0"/>
              <a:t>(HANGNEMEK)</a:t>
            </a: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619632"/>
          </a:xfrm>
        </p:spPr>
        <p:txBody>
          <a:bodyPr rtlCol="0">
            <a:normAutofit/>
          </a:bodyPr>
          <a:lstStyle/>
          <a:p>
            <a:pPr rtl="0"/>
            <a:r>
              <a:rPr lang="hu-HU" sz="7200" dirty="0"/>
              <a:t> IRONIKUS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682561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elmeszülemény</a:t>
            </a:r>
          </a:p>
          <a:p>
            <a:pPr rtl="0"/>
            <a:r>
              <a:rPr lang="hu-HU" sz="4800" dirty="0"/>
              <a:t> hölgyemény</a:t>
            </a:r>
          </a:p>
          <a:p>
            <a:pPr rtl="0"/>
            <a:r>
              <a:rPr lang="hu-HU" sz="4800" dirty="0"/>
              <a:t> díszpéldány /díszpinty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759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619632"/>
          </a:xfrm>
        </p:spPr>
        <p:txBody>
          <a:bodyPr rtlCol="0">
            <a:normAutofit/>
          </a:bodyPr>
          <a:lstStyle/>
          <a:p>
            <a:pPr rtl="0"/>
            <a:r>
              <a:rPr lang="hu-HU" sz="7200" dirty="0"/>
              <a:t> BIZALMAS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hu-HU" sz="4800" dirty="0"/>
              <a:t> akku, </a:t>
            </a:r>
            <a:r>
              <a:rPr lang="hu-HU" sz="4800" dirty="0" err="1"/>
              <a:t>aksi</a:t>
            </a:r>
            <a:endParaRPr lang="hu-HU" sz="4800" dirty="0"/>
          </a:p>
          <a:p>
            <a:pPr rtl="0"/>
            <a:r>
              <a:rPr lang="hu-HU" sz="4800" dirty="0"/>
              <a:t> </a:t>
            </a:r>
            <a:r>
              <a:rPr lang="hu-HU" sz="4800" dirty="0" err="1"/>
              <a:t>ofő</a:t>
            </a:r>
            <a:endParaRPr lang="hu-HU" sz="4800" dirty="0"/>
          </a:p>
          <a:p>
            <a:pPr rtl="0"/>
            <a:r>
              <a:rPr lang="hu-HU" sz="4800" dirty="0"/>
              <a:t> pacák</a:t>
            </a:r>
          </a:p>
          <a:p>
            <a:pPr rtl="0"/>
            <a:r>
              <a:rPr lang="hu-HU" sz="4800" dirty="0"/>
              <a:t> gatya</a:t>
            </a:r>
          </a:p>
          <a:p>
            <a:pPr rtl="0"/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44CD46CA-D410-43F8-97C5-47A821BC89CF}"/>
              </a:ext>
            </a:extLst>
          </p:cNvPr>
          <p:cNvSpPr/>
          <p:nvPr/>
        </p:nvSpPr>
        <p:spPr>
          <a:xfrm>
            <a:off x="7172327" y="3362325"/>
            <a:ext cx="3457573" cy="2019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>
              <a:solidFill>
                <a:schemeClr val="tx1"/>
              </a:solidFill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informális helyzetekben</a:t>
            </a:r>
          </a:p>
        </p:txBody>
      </p:sp>
    </p:spTree>
    <p:extLst>
      <p:ext uri="{BB962C8B-B14F-4D97-AF65-F5344CB8AC3E}">
        <p14:creationId xmlns:p14="http://schemas.microsoft.com/office/powerpoint/2010/main" val="288562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619632"/>
          </a:xfrm>
        </p:spPr>
        <p:txBody>
          <a:bodyPr rtlCol="0">
            <a:normAutofit/>
          </a:bodyPr>
          <a:lstStyle/>
          <a:p>
            <a:pPr rtl="0"/>
            <a:r>
              <a:rPr lang="hu-HU" sz="7200" dirty="0"/>
              <a:t> PEJORATÍV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némber</a:t>
            </a:r>
          </a:p>
          <a:p>
            <a:pPr rtl="0"/>
            <a:r>
              <a:rPr lang="hu-HU" sz="4800" dirty="0"/>
              <a:t> csürhe</a:t>
            </a:r>
          </a:p>
          <a:p>
            <a:pPr rtl="0"/>
            <a:r>
              <a:rPr lang="hu-HU" sz="4800" dirty="0"/>
              <a:t> óbégat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167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619632"/>
          </a:xfrm>
        </p:spPr>
        <p:txBody>
          <a:bodyPr rtlCol="0">
            <a:normAutofit/>
          </a:bodyPr>
          <a:lstStyle/>
          <a:p>
            <a:pPr rtl="0"/>
            <a:r>
              <a:rPr lang="hu-HU" sz="7200" dirty="0"/>
              <a:t> NÉPIES / TÁJNYELVI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hu-HU" sz="4800" dirty="0"/>
              <a:t> elsuvaszt</a:t>
            </a:r>
          </a:p>
          <a:p>
            <a:pPr rtl="0"/>
            <a:r>
              <a:rPr lang="hu-HU" sz="4800" dirty="0"/>
              <a:t> elemózsia</a:t>
            </a:r>
          </a:p>
          <a:p>
            <a:pPr rtl="0"/>
            <a:r>
              <a:rPr lang="hu-HU" sz="4800" dirty="0"/>
              <a:t> metél</a:t>
            </a:r>
          </a:p>
          <a:p>
            <a:pPr rtl="0"/>
            <a:r>
              <a:rPr lang="hu-HU" sz="4800" dirty="0"/>
              <a:t>oskola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8440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619632"/>
          </a:xfrm>
        </p:spPr>
        <p:txBody>
          <a:bodyPr rtlCol="0">
            <a:normAutofit/>
          </a:bodyPr>
          <a:lstStyle/>
          <a:p>
            <a:pPr rtl="0"/>
            <a:r>
              <a:rPr lang="hu-HU" sz="7200" dirty="0"/>
              <a:t> RÉGIES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</a:t>
            </a:r>
            <a:r>
              <a:rPr lang="hu-HU" sz="4800" dirty="0" err="1"/>
              <a:t>nékem</a:t>
            </a:r>
            <a:endParaRPr lang="hu-HU" sz="4800" dirty="0"/>
          </a:p>
          <a:p>
            <a:pPr rtl="0"/>
            <a:r>
              <a:rPr lang="hu-HU" sz="4800" dirty="0"/>
              <a:t> leány</a:t>
            </a:r>
          </a:p>
          <a:p>
            <a:pPr rtl="0"/>
            <a:r>
              <a:rPr lang="hu-HU" sz="4800" dirty="0"/>
              <a:t> golyóbis</a:t>
            </a:r>
          </a:p>
          <a:p>
            <a:pPr rtl="0"/>
            <a:endParaRPr lang="hu-HU" sz="4800" dirty="0"/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051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619632"/>
          </a:xfrm>
        </p:spPr>
        <p:txBody>
          <a:bodyPr rtlCol="0">
            <a:normAutofit/>
          </a:bodyPr>
          <a:lstStyle/>
          <a:p>
            <a:pPr rtl="0"/>
            <a:r>
              <a:rPr lang="hu-HU" sz="7200" dirty="0"/>
              <a:t> SZAKNYELVI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akkord</a:t>
            </a:r>
          </a:p>
          <a:p>
            <a:pPr rtl="0"/>
            <a:r>
              <a:rPr lang="hu-HU" sz="4800" dirty="0"/>
              <a:t> tenor</a:t>
            </a:r>
          </a:p>
          <a:p>
            <a:pPr rtl="0"/>
            <a:r>
              <a:rPr lang="hu-HU" sz="4800" dirty="0"/>
              <a:t> fortissimo</a:t>
            </a:r>
          </a:p>
          <a:p>
            <a:pPr rtl="0"/>
            <a:endParaRPr lang="hu-HU" sz="4800" dirty="0"/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180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76332C-2DF3-455A-A5E5-9C33903D1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1362113"/>
          </a:xfrm>
        </p:spPr>
        <p:txBody>
          <a:bodyPr>
            <a:noAutofit/>
          </a:bodyPr>
          <a:lstStyle/>
          <a:p>
            <a:r>
              <a:rPr lang="hu-HU" sz="4000" dirty="0"/>
              <a:t>MIÉRT KELL ISMERNÜNK A JELENTÉSÁRNYALATOKAT?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FDFE83-D2EB-48F0-9490-1D3EE00E4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" y="2190749"/>
            <a:ext cx="12087225" cy="3986213"/>
          </a:xfrm>
        </p:spPr>
        <p:txBody>
          <a:bodyPr>
            <a:noAutofit/>
          </a:bodyPr>
          <a:lstStyle/>
          <a:p>
            <a:r>
              <a:rPr lang="hu-HU" sz="4000" dirty="0"/>
              <a:t>HOGY A SZITUÁCIÓHOZ MEGFELELŐ SZAVAKAT VÁLASSZUNK</a:t>
            </a:r>
          </a:p>
          <a:p>
            <a:r>
              <a:rPr lang="hu-HU" sz="4000" dirty="0"/>
              <a:t>MEGFELELŐEN TUDJUK ÉRTELMEZNI A PARTNER SZÁNDÉKÁT, HOZZÁNK VALÓ VISZONYÁT</a:t>
            </a:r>
          </a:p>
          <a:p>
            <a:r>
              <a:rPr lang="hu-HU" sz="3200" i="1" dirty="0">
                <a:solidFill>
                  <a:srgbClr val="FF0000"/>
                </a:solidFill>
              </a:rPr>
              <a:t>(ÉS HOGY AZ ÉRETTSÉGI SZÖVEGÉRTÉS RÉSZÉBEN MEG TUDJUK OLDANI AZ ILYEN FELADATOT…)</a:t>
            </a:r>
          </a:p>
        </p:txBody>
      </p:sp>
    </p:spTree>
    <p:extLst>
      <p:ext uri="{BB962C8B-B14F-4D97-AF65-F5344CB8AC3E}">
        <p14:creationId xmlns:p14="http://schemas.microsoft.com/office/powerpoint/2010/main" val="150145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4D2B9C-8CFB-44A1-903D-FF0F5D35D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800" dirty="0"/>
              <a:t>Stílusárnyalat (= hangnem):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987C1D-1E33-4F93-A348-D294F21FB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190749"/>
            <a:ext cx="10759440" cy="3986213"/>
          </a:xfrm>
        </p:spPr>
        <p:txBody>
          <a:bodyPr/>
          <a:lstStyle/>
          <a:p>
            <a:r>
              <a:rPr lang="hu-HU" sz="3600" dirty="0"/>
              <a:t>jellegzetes kifejezésmód,</a:t>
            </a:r>
          </a:p>
          <a:p>
            <a:r>
              <a:rPr lang="hu-HU" sz="3600" dirty="0"/>
              <a:t>tükrözi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u-HU" sz="3600" dirty="0"/>
              <a:t>  a beszélő lelkiállapotát,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u-HU" sz="3600" dirty="0"/>
              <a:t>  a témához és a hallgatóhoz való viszonyát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578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3B58B0-8531-4345-8F96-813CA9463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4800" dirty="0"/>
              <a:t>a szótárakban a szavak mellett feltüntetik (stílusminősítés):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AD2D6F8-9EC7-4304-AAFF-4E6726D0C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856D3B5-37F3-4C2A-8310-32381818F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560" y="3008339"/>
            <a:ext cx="11735057" cy="258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8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66A0CA1-E6A3-4AF6-9540-420F984C6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9ADD9E6E-4CB0-4C93-9CAA-634F10D13AE3}"/>
              </a:ext>
            </a:extLst>
          </p:cNvPr>
          <p:cNvSpPr/>
          <p:nvPr/>
        </p:nvSpPr>
        <p:spPr>
          <a:xfrm>
            <a:off x="541687" y="2383130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semleges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B1FB994D-E9B8-4BE7-88BA-E857D156B88D}"/>
              </a:ext>
            </a:extLst>
          </p:cNvPr>
          <p:cNvSpPr/>
          <p:nvPr/>
        </p:nvSpPr>
        <p:spPr>
          <a:xfrm>
            <a:off x="1273207" y="5896320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hivatalos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AB79FBAD-F4BB-4AD5-BFA9-097A5AF96CDA}"/>
              </a:ext>
            </a:extLst>
          </p:cNvPr>
          <p:cNvSpPr/>
          <p:nvPr/>
        </p:nvSpPr>
        <p:spPr>
          <a:xfrm>
            <a:off x="3686842" y="4850450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költői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74E26A9C-45BB-487C-9F8E-D9CB2BFAE958}"/>
              </a:ext>
            </a:extLst>
          </p:cNvPr>
          <p:cNvSpPr/>
          <p:nvPr/>
        </p:nvSpPr>
        <p:spPr>
          <a:xfrm>
            <a:off x="5711287" y="5867416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régies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FA509F0D-4FF4-4190-B681-9419CDF6CFF2}"/>
              </a:ext>
            </a:extLst>
          </p:cNvPr>
          <p:cNvSpPr/>
          <p:nvPr/>
        </p:nvSpPr>
        <p:spPr>
          <a:xfrm>
            <a:off x="6613017" y="4065349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népies</a:t>
            </a: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C46DF1C6-7951-4B5F-882B-8597988881C8}"/>
              </a:ext>
            </a:extLst>
          </p:cNvPr>
          <p:cNvSpPr/>
          <p:nvPr/>
        </p:nvSpPr>
        <p:spPr>
          <a:xfrm>
            <a:off x="447675" y="4417062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bizalmas</a:t>
            </a:r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D3C50017-8220-423C-BF23-5E5DB985AFB1}"/>
              </a:ext>
            </a:extLst>
          </p:cNvPr>
          <p:cNvSpPr/>
          <p:nvPr/>
        </p:nvSpPr>
        <p:spPr>
          <a:xfrm>
            <a:off x="7575709" y="2083279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pejoratív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977ABFDC-2FBB-4EAC-BAE7-FC6C63A25AB1}"/>
              </a:ext>
            </a:extLst>
          </p:cNvPr>
          <p:cNvSpPr/>
          <p:nvPr/>
        </p:nvSpPr>
        <p:spPr>
          <a:xfrm>
            <a:off x="2724150" y="3429000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ironikus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1800EA88-807E-44AB-9925-9AB1F9D5838D}"/>
              </a:ext>
            </a:extLst>
          </p:cNvPr>
          <p:cNvSpPr/>
          <p:nvPr/>
        </p:nvSpPr>
        <p:spPr>
          <a:xfrm>
            <a:off x="5524502" y="2966708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vulgáris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C160559A-01E1-459A-9A5C-616A5B712579}"/>
              </a:ext>
            </a:extLst>
          </p:cNvPr>
          <p:cNvSpPr/>
          <p:nvPr/>
        </p:nvSpPr>
        <p:spPr>
          <a:xfrm>
            <a:off x="3364897" y="1949742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tréfás</a:t>
            </a: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9558439E-CFB8-439F-B18C-81ED08D76134}"/>
              </a:ext>
            </a:extLst>
          </p:cNvPr>
          <p:cNvSpPr/>
          <p:nvPr/>
        </p:nvSpPr>
        <p:spPr>
          <a:xfrm>
            <a:off x="8279892" y="4966382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kedveskedő</a:t>
            </a: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018F7941-513C-4D2F-A18B-770ACCD64574}"/>
              </a:ext>
            </a:extLst>
          </p:cNvPr>
          <p:cNvSpPr/>
          <p:nvPr/>
        </p:nvSpPr>
        <p:spPr>
          <a:xfrm>
            <a:off x="9187434" y="3271008"/>
            <a:ext cx="2628900" cy="866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patetikus</a:t>
            </a:r>
          </a:p>
        </p:txBody>
      </p:sp>
    </p:spTree>
    <p:extLst>
      <p:ext uri="{BB962C8B-B14F-4D97-AF65-F5344CB8AC3E}">
        <p14:creationId xmlns:p14="http://schemas.microsoft.com/office/powerpoint/2010/main" val="313422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8000" dirty="0"/>
              <a:t>SEMLEGES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265366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asztal</a:t>
            </a:r>
          </a:p>
          <a:p>
            <a:pPr rtl="0"/>
            <a:r>
              <a:rPr lang="hu-HU" sz="4800" dirty="0"/>
              <a:t> megy</a:t>
            </a:r>
          </a:p>
          <a:p>
            <a:pPr rtl="0"/>
            <a:r>
              <a:rPr lang="hu-HU" sz="4800" dirty="0"/>
              <a:t> szerda</a:t>
            </a:r>
          </a:p>
          <a:p>
            <a:pPr rtl="0"/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D3BE6111-5AFE-49E3-9175-C4D2A0A61B1A}"/>
              </a:ext>
            </a:extLst>
          </p:cNvPr>
          <p:cNvSpPr/>
          <p:nvPr/>
        </p:nvSpPr>
        <p:spPr>
          <a:xfrm>
            <a:off x="4733925" y="3143250"/>
            <a:ext cx="6981825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Szóhasználatunk legnagyobb része</a:t>
            </a:r>
          </a:p>
          <a:p>
            <a:pPr algn="ctr"/>
            <a:endParaRPr lang="hu-HU" sz="3600" dirty="0">
              <a:solidFill>
                <a:schemeClr val="tx1"/>
              </a:solidFill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Formális helyzetekben csak ezt használjuk</a:t>
            </a:r>
          </a:p>
        </p:txBody>
      </p:sp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8000" dirty="0"/>
              <a:t>TRÉFÁS,KEDÉLYES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6987540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„oldalborda” (feleség)</a:t>
            </a:r>
          </a:p>
          <a:p>
            <a:pPr rtl="0"/>
            <a:r>
              <a:rPr lang="hu-HU" sz="4800" dirty="0"/>
              <a:t> kapatos</a:t>
            </a:r>
          </a:p>
          <a:p>
            <a:pPr rtl="0"/>
            <a:r>
              <a:rPr lang="hu-HU" sz="4800" dirty="0"/>
              <a:t> bébicsősz</a:t>
            </a:r>
          </a:p>
          <a:p>
            <a:pPr rtl="0"/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D3BE6111-5AFE-49E3-9175-C4D2A0A61B1A}"/>
              </a:ext>
            </a:extLst>
          </p:cNvPr>
          <p:cNvSpPr/>
          <p:nvPr/>
        </p:nvSpPr>
        <p:spPr>
          <a:xfrm>
            <a:off x="8439152" y="2847975"/>
            <a:ext cx="3457573" cy="2019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>
              <a:solidFill>
                <a:schemeClr val="tx1"/>
              </a:solidFill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informális helyzetekben</a:t>
            </a:r>
          </a:p>
        </p:txBody>
      </p:sp>
    </p:spTree>
    <p:extLst>
      <p:ext uri="{BB962C8B-B14F-4D97-AF65-F5344CB8AC3E}">
        <p14:creationId xmlns:p14="http://schemas.microsoft.com/office/powerpoint/2010/main" val="273385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2095882"/>
          </a:xfrm>
        </p:spPr>
        <p:txBody>
          <a:bodyPr rtlCol="0">
            <a:normAutofit/>
          </a:bodyPr>
          <a:lstStyle/>
          <a:p>
            <a:pPr rtl="0"/>
            <a:r>
              <a:rPr lang="hu-HU" sz="6600" dirty="0"/>
              <a:t>VÁLASZTÉKOS / ünnepélyes / költői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óhajt</a:t>
            </a:r>
          </a:p>
          <a:p>
            <a:pPr rtl="0"/>
            <a:r>
              <a:rPr lang="hu-HU" sz="4800" dirty="0"/>
              <a:t> ármány</a:t>
            </a:r>
          </a:p>
          <a:p>
            <a:pPr rtl="0"/>
            <a:r>
              <a:rPr lang="hu-HU" sz="4800" dirty="0"/>
              <a:t> nemtelen</a:t>
            </a:r>
          </a:p>
          <a:p>
            <a:pPr rtl="0"/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D3BE6111-5AFE-49E3-9175-C4D2A0A61B1A}"/>
              </a:ext>
            </a:extLst>
          </p:cNvPr>
          <p:cNvSpPr/>
          <p:nvPr/>
        </p:nvSpPr>
        <p:spPr>
          <a:xfrm>
            <a:off x="6572250" y="3131343"/>
            <a:ext cx="4800600" cy="1381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 dirty="0">
              <a:solidFill>
                <a:schemeClr val="tx1"/>
              </a:solidFill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kiemelt szituációban</a:t>
            </a:r>
          </a:p>
        </p:txBody>
      </p:sp>
    </p:spTree>
    <p:extLst>
      <p:ext uri="{BB962C8B-B14F-4D97-AF65-F5344CB8AC3E}">
        <p14:creationId xmlns:p14="http://schemas.microsoft.com/office/powerpoint/2010/main" val="18931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381125"/>
          </a:xfrm>
        </p:spPr>
        <p:txBody>
          <a:bodyPr rtlCol="0">
            <a:normAutofit/>
          </a:bodyPr>
          <a:lstStyle/>
          <a:p>
            <a:pPr rtl="0"/>
            <a:r>
              <a:rPr lang="hu-HU" sz="8000" dirty="0"/>
              <a:t>HIVATALOS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5444490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illetékes</a:t>
            </a:r>
          </a:p>
          <a:p>
            <a:pPr rtl="0"/>
            <a:r>
              <a:rPr lang="hu-HU" sz="4800" dirty="0"/>
              <a:t> szíveskedjen</a:t>
            </a:r>
          </a:p>
          <a:p>
            <a:pPr rtl="0"/>
            <a:r>
              <a:rPr lang="hu-HU" sz="4800" dirty="0"/>
              <a:t> alulírott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3926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-1" y="466343"/>
            <a:ext cx="12353925" cy="1381125"/>
          </a:xfrm>
        </p:spPr>
        <p:txBody>
          <a:bodyPr rtlCol="0">
            <a:normAutofit/>
          </a:bodyPr>
          <a:lstStyle/>
          <a:p>
            <a:pPr rtl="0"/>
            <a:r>
              <a:rPr lang="hu-HU" sz="6600" dirty="0"/>
              <a:t>VULGÁRIS /durva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>
          <a:xfrm>
            <a:off x="1280160" y="2847975"/>
            <a:ext cx="3739515" cy="3328987"/>
          </a:xfrm>
        </p:spPr>
        <p:txBody>
          <a:bodyPr rtlCol="0">
            <a:normAutofit/>
          </a:bodyPr>
          <a:lstStyle/>
          <a:p>
            <a:pPr rtl="0"/>
            <a:r>
              <a:rPr lang="hu-HU" sz="4800" dirty="0"/>
              <a:t> zabál</a:t>
            </a:r>
          </a:p>
          <a:p>
            <a:pPr rtl="0"/>
            <a:r>
              <a:rPr lang="hu-HU" sz="4800" dirty="0"/>
              <a:t> beledöglik</a:t>
            </a:r>
          </a:p>
          <a:p>
            <a:pPr rtl="0"/>
            <a:r>
              <a:rPr lang="hu-HU" sz="4800" dirty="0"/>
              <a:t> rohadék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506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antárgyak (16x9)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525419_TF03462902" id="{11044E4B-631E-42B3-8622-87E4F727EDB1}" vid="{B52E0748-2EB8-4CD6-A475-6F30A65ECC7F}"/>
    </a:ext>
  </a:extLst>
</a:theme>
</file>

<file path=ppt/theme/theme2.xml><?xml version="1.0" encoding="utf-8"?>
<a:theme xmlns:a="http://schemas.openxmlformats.org/drawingml/2006/main" name="Office-téma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Tantárgyas bemutató, krétarajzos illusztrációval (szélesvásznú)</Template>
  <TotalTime>0</TotalTime>
  <Words>213</Words>
  <Application>Microsoft Office PowerPoint</Application>
  <PresentationFormat>Szélesvásznú</PresentationFormat>
  <Paragraphs>91</Paragraphs>
  <Slides>16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0" baseType="lpstr">
      <vt:lpstr>Calibri</vt:lpstr>
      <vt:lpstr>Courier New</vt:lpstr>
      <vt:lpstr>Wingdings</vt:lpstr>
      <vt:lpstr>Tantárgyak (16x9)</vt:lpstr>
      <vt:lpstr>STÍLUSÁRNYALATOK</vt:lpstr>
      <vt:lpstr>Stílusárnyalat (= hangnem): </vt:lpstr>
      <vt:lpstr>a szótárakban a szavak mellett feltüntetik (stílusminősítés):</vt:lpstr>
      <vt:lpstr>PowerPoint-bemutató</vt:lpstr>
      <vt:lpstr>SEMLEGES</vt:lpstr>
      <vt:lpstr>TRÉFÁS,KEDÉLYES</vt:lpstr>
      <vt:lpstr>VÁLASZTÉKOS / ünnepélyes / költői</vt:lpstr>
      <vt:lpstr>HIVATALOS</vt:lpstr>
      <vt:lpstr>VULGÁRIS /durva</vt:lpstr>
      <vt:lpstr> IRONIKUS</vt:lpstr>
      <vt:lpstr> BIZALMAS</vt:lpstr>
      <vt:lpstr> PEJORATÍV</vt:lpstr>
      <vt:lpstr> NÉPIES / TÁJNYELVI</vt:lpstr>
      <vt:lpstr> RÉGIES</vt:lpstr>
      <vt:lpstr> SZAKNYELVI</vt:lpstr>
      <vt:lpstr>MIÉRT KELL ISMERNÜNK A JELENTÉSÁRNYALATOKAT?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STÍLUSÁRNYALATOK</dc:title>
  <dc:creator>Takács Szilvia</dc:creator>
  <cp:lastModifiedBy>Takács Szilvia</cp:lastModifiedBy>
  <cp:revision>12</cp:revision>
  <dcterms:created xsi:type="dcterms:W3CDTF">2026-02-18T16:50:23Z</dcterms:created>
  <dcterms:modified xsi:type="dcterms:W3CDTF">2026-02-18T20:34:45Z</dcterms:modified>
</cp:coreProperties>
</file>