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58" r:id="rId5"/>
    <p:sldId id="262" r:id="rId6"/>
    <p:sldId id="259" r:id="rId7"/>
    <p:sldId id="260" r:id="rId8"/>
    <p:sldId id="261" r:id="rId9"/>
    <p:sldId id="263" r:id="rId10"/>
    <p:sldId id="270" r:id="rId11"/>
    <p:sldId id="264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36" y="-21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98B8-7CA8-4145-8D50-A6249EEBD69B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F8930-5F08-4FF1-98EF-4EA55445C42B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83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98B8-7CA8-4145-8D50-A6249EEBD69B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F8930-5F08-4FF1-98EF-4EA55445C4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2510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98B8-7CA8-4145-8D50-A6249EEBD69B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F8930-5F08-4FF1-98EF-4EA55445C4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6996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98B8-7CA8-4145-8D50-A6249EEBD69B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F8930-5F08-4FF1-98EF-4EA55445C4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9724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98B8-7CA8-4145-8D50-A6249EEBD69B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F8930-5F08-4FF1-98EF-4EA55445C42B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042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98B8-7CA8-4145-8D50-A6249EEBD69B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F8930-5F08-4FF1-98EF-4EA55445C4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3969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98B8-7CA8-4145-8D50-A6249EEBD69B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F8930-5F08-4FF1-98EF-4EA55445C4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5483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98B8-7CA8-4145-8D50-A6249EEBD69B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F8930-5F08-4FF1-98EF-4EA55445C4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2975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98B8-7CA8-4145-8D50-A6249EEBD69B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F8930-5F08-4FF1-98EF-4EA55445C4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4044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B9D98B8-7CA8-4145-8D50-A6249EEBD69B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CF8930-5F08-4FF1-98EF-4EA55445C4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051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98B8-7CA8-4145-8D50-A6249EEBD69B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F8930-5F08-4FF1-98EF-4EA55445C4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4325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B9D98B8-7CA8-4145-8D50-A6249EEBD69B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2CF8930-5F08-4FF1-98EF-4EA55445C42B}" type="slidenum">
              <a:rPr lang="hu-HU" smtClean="0"/>
              <a:t>‹#›</a:t>
            </a:fld>
            <a:endParaRPr lang="hu-H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202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/>
              <a:t>Retorikai alapfogalmak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95400" y="1845734"/>
            <a:ext cx="10460280" cy="3599490"/>
          </a:xfrm>
        </p:spPr>
        <p:txBody>
          <a:bodyPr>
            <a:normAutofit/>
          </a:bodyPr>
          <a:lstStyle/>
          <a:p>
            <a:r>
              <a:rPr lang="hu-HU" sz="3200" u="sng" dirty="0"/>
              <a:t>Ellenérv: </a:t>
            </a:r>
            <a:r>
              <a:rPr lang="hu-HU" sz="3200" b="1" i="1" dirty="0">
                <a:solidFill>
                  <a:schemeClr val="accent2">
                    <a:lumMod val="75000"/>
                  </a:schemeClr>
                </a:solidFill>
              </a:rPr>
              <a:t>Azt hisszük, amit kézzel le tudunk írni, azt géppel is</a:t>
            </a:r>
          </a:p>
          <a:p>
            <a:r>
              <a:rPr lang="hu-HU" sz="32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u-HU" sz="3200" u="sng" dirty="0"/>
              <a:t>Cáfolat: </a:t>
            </a:r>
            <a:r>
              <a:rPr lang="hu-HU" sz="3200" b="1" i="1" dirty="0">
                <a:solidFill>
                  <a:schemeClr val="accent2">
                    <a:lumMod val="75000"/>
                  </a:schemeClr>
                </a:solidFill>
              </a:rPr>
              <a:t>Van szövegkutató, aki meg tudja állapítani, hogy az író egy regényt eredetileg kézzel vagy géppel írt. </a:t>
            </a:r>
          </a:p>
          <a:p>
            <a:r>
              <a:rPr lang="hu-HU" sz="3200" b="1" i="1" dirty="0">
                <a:solidFill>
                  <a:schemeClr val="accent2">
                    <a:lumMod val="75000"/>
                  </a:schemeClr>
                </a:solidFill>
              </a:rPr>
              <a:t>Mert: a kézzel írott művekben több a kép, jellemzőbb a gondolatgazdagság és logikusabb a szerkesztés.</a:t>
            </a:r>
            <a:endParaRPr lang="hu-H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47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10149"/>
          </a:xfrm>
        </p:spPr>
        <p:txBody>
          <a:bodyPr/>
          <a:lstStyle/>
          <a:p>
            <a:pPr algn="ctr"/>
            <a:r>
              <a:rPr lang="hu-HU" dirty="0"/>
              <a:t>Gyenge és erős érvek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4769546"/>
            <a:ext cx="10058400" cy="1215958"/>
          </a:xfrm>
        </p:spPr>
        <p:txBody>
          <a:bodyPr>
            <a:normAutofit fontScale="47500" lnSpcReduction="20000"/>
          </a:bodyPr>
          <a:lstStyle/>
          <a:p>
            <a:endParaRPr lang="hu-HU" dirty="0"/>
          </a:p>
          <a:p>
            <a:pPr algn="ctr">
              <a:buNone/>
            </a:pPr>
            <a:r>
              <a:rPr lang="hu-HU" sz="8000" b="1" dirty="0">
                <a:solidFill>
                  <a:srgbClr val="FF0000"/>
                </a:solidFill>
              </a:rPr>
              <a:t>DE AZ ADOTT HELYZETBEN A HATÁS A FONTOS!</a:t>
            </a:r>
          </a:p>
        </p:txBody>
      </p:sp>
      <p:sp>
        <p:nvSpPr>
          <p:cNvPr id="4" name="Felirat: felfelé mutató nyíllal 3">
            <a:extLst>
              <a:ext uri="{FF2B5EF4-FFF2-40B4-BE49-F238E27FC236}">
                <a16:creationId xmlns:a16="http://schemas.microsoft.com/office/drawing/2014/main" id="{6EA8D8B8-48DE-455C-9162-46255D767275}"/>
              </a:ext>
            </a:extLst>
          </p:cNvPr>
          <p:cNvSpPr/>
          <p:nvPr/>
        </p:nvSpPr>
        <p:spPr>
          <a:xfrm>
            <a:off x="6096000" y="1255323"/>
            <a:ext cx="3240360" cy="3253796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3200" dirty="0"/>
              <a:t>tényeken, kutatásokon, statisztikai adatokon alapuló</a:t>
            </a:r>
          </a:p>
          <a:p>
            <a:pPr>
              <a:buNone/>
            </a:pPr>
            <a:endParaRPr lang="hu-HU" dirty="0"/>
          </a:p>
        </p:txBody>
      </p:sp>
      <p:sp>
        <p:nvSpPr>
          <p:cNvPr id="5" name="Felirat: felfelé mutató nyíllal 4">
            <a:extLst>
              <a:ext uri="{FF2B5EF4-FFF2-40B4-BE49-F238E27FC236}">
                <a16:creationId xmlns:a16="http://schemas.microsoft.com/office/drawing/2014/main" id="{09AEF095-A9F0-4E09-BDA7-F894C52FFAAE}"/>
              </a:ext>
            </a:extLst>
          </p:cNvPr>
          <p:cNvSpPr/>
          <p:nvPr/>
        </p:nvSpPr>
        <p:spPr>
          <a:xfrm>
            <a:off x="3575720" y="1296250"/>
            <a:ext cx="2160240" cy="3253796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személyes, érzelmi, nem tényszerű</a:t>
            </a:r>
          </a:p>
        </p:txBody>
      </p:sp>
      <p:sp>
        <p:nvSpPr>
          <p:cNvPr id="6" name="Nyíl: balra mutató 5">
            <a:extLst>
              <a:ext uri="{FF2B5EF4-FFF2-40B4-BE49-F238E27FC236}">
                <a16:creationId xmlns:a16="http://schemas.microsoft.com/office/drawing/2014/main" id="{CF2630D8-AA85-448F-A95F-3199CD80A101}"/>
              </a:ext>
            </a:extLst>
          </p:cNvPr>
          <p:cNvSpPr/>
          <p:nvPr/>
        </p:nvSpPr>
        <p:spPr>
          <a:xfrm>
            <a:off x="9337507" y="2799039"/>
            <a:ext cx="2395384" cy="1840293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Lehet unalmas, személytelen</a:t>
            </a:r>
          </a:p>
        </p:txBody>
      </p:sp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25B97E34-6039-45FC-918C-1FFFAB058313}"/>
              </a:ext>
            </a:extLst>
          </p:cNvPr>
          <p:cNvSpPr/>
          <p:nvPr/>
        </p:nvSpPr>
        <p:spPr>
          <a:xfrm>
            <a:off x="1123456" y="2923148"/>
            <a:ext cx="2219037" cy="141795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Lehet izgalmas, hiteles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2">
                    <a:lumMod val="75000"/>
                  </a:schemeClr>
                </a:solidFill>
              </a:rPr>
              <a:t>Példák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800" dirty="0" err="1"/>
              <a:t>L’oreal</a:t>
            </a:r>
            <a:r>
              <a:rPr lang="hu-HU" sz="2800" dirty="0"/>
              <a:t>. Mert megérdemlem.</a:t>
            </a:r>
          </a:p>
          <a:p>
            <a:r>
              <a:rPr lang="hu-HU" sz="2800" dirty="0" err="1"/>
              <a:t>Chocito</a:t>
            </a:r>
            <a:r>
              <a:rPr lang="hu-HU" sz="2800" dirty="0"/>
              <a:t>. Ronda és finom.</a:t>
            </a:r>
          </a:p>
          <a:p>
            <a:endParaRPr lang="hu-HU" sz="2800" dirty="0"/>
          </a:p>
          <a:p>
            <a:endParaRPr lang="hu-HU" sz="2800" dirty="0"/>
          </a:p>
          <a:p>
            <a:r>
              <a:rPr lang="hu-HU" sz="2800" dirty="0"/>
              <a:t>Az Egészségügyi Világszervezet becslései szerint a dohányzás 2004-ben 5,4 millió halálesettel volt összefüggésbe hozható,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885A6F78-D25A-4BEA-8918-8AFAD783DD68}"/>
              </a:ext>
            </a:extLst>
          </p:cNvPr>
          <p:cNvSpPr/>
          <p:nvPr/>
        </p:nvSpPr>
        <p:spPr>
          <a:xfrm>
            <a:off x="5807968" y="1556792"/>
            <a:ext cx="4968552" cy="1450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Érzelmi érv  - mégis hatásos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BCA1655E-6C16-4433-B834-10B8E54D8856}"/>
              </a:ext>
            </a:extLst>
          </p:cNvPr>
          <p:cNvSpPr/>
          <p:nvPr/>
        </p:nvSpPr>
        <p:spPr>
          <a:xfrm>
            <a:off x="6087006" y="4941168"/>
            <a:ext cx="4968552" cy="1450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Tényszerű érv – de hányan szoknak le emiatt?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D46D4B-510A-C295-1491-883F23C04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866"/>
            <a:ext cx="9905999" cy="1360898"/>
          </a:xfrm>
        </p:spPr>
        <p:txBody>
          <a:bodyPr>
            <a:normAutofit/>
          </a:bodyPr>
          <a:lstStyle/>
          <a:p>
            <a: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4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RETORIKA</a:t>
            </a:r>
            <a: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hu-H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SZÓNOKLATTAN</a:t>
            </a:r>
            <a: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= </a:t>
            </a: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JÓ BESZÉD TUDOMÁNYA</a:t>
            </a:r>
            <a:endParaRPr lang="hu-HU" sz="44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41D96B0-283D-A717-05FA-5548C9AE2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724" y="2468661"/>
            <a:ext cx="7780283" cy="3567118"/>
          </a:xfrm>
        </p:spPr>
        <p:txBody>
          <a:bodyPr>
            <a:noAutofit/>
          </a:bodyPr>
          <a:lstStyle/>
          <a:p>
            <a:r>
              <a:rPr lang="hu-HU" sz="2800" b="1" dirty="0">
                <a:latin typeface="Calibri" panose="020F0502020204030204" pitchFamily="34" charset="0"/>
                <a:cs typeface="Calibri" panose="020F0502020204030204" pitchFamily="34" charset="0"/>
              </a:rPr>
              <a:t>Ókori görögök fejlesztették ki</a:t>
            </a:r>
          </a:p>
          <a:p>
            <a:r>
              <a:rPr lang="hu-HU" sz="2800" b="1" dirty="0">
                <a:latin typeface="Calibri" panose="020F0502020204030204" pitchFamily="34" charset="0"/>
                <a:cs typeface="Calibri" panose="020F0502020204030204" pitchFamily="34" charset="0"/>
              </a:rPr>
              <a:t>A középkorban a hét szabad művészet egyike</a:t>
            </a:r>
          </a:p>
          <a:p>
            <a:r>
              <a:rPr lang="hu-HU" sz="2800" b="1" dirty="0">
                <a:latin typeface="Calibri" panose="020F0502020204030204" pitchFamily="34" charset="0"/>
                <a:cs typeface="Calibri" panose="020F0502020204030204" pitchFamily="34" charset="0"/>
              </a:rPr>
              <a:t>Ma is tanítják (politikusoknak, ügyvédeknek)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7AAB02D-6040-FAB6-4383-FF174B089C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1" b="89827" l="3533" r="90000">
                        <a14:foregroundMark x1="8800" y1="58583" x2="12667" y2="62035"/>
                        <a14:foregroundMark x1="3533" y1="67302" x2="10867" y2="64214"/>
                      </a14:backgroundRemoval>
                    </a14:imgEffect>
                  </a14:imgLayer>
                </a14:imgProps>
              </a:ext>
            </a:extLst>
          </a:blip>
          <a:srcRect r="18555"/>
          <a:stretch/>
        </p:blipFill>
        <p:spPr>
          <a:xfrm>
            <a:off x="5139558" y="735724"/>
            <a:ext cx="70524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9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Tételmondat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07368" y="1988840"/>
            <a:ext cx="7992888" cy="4023360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hu-HU" sz="3600" dirty="0"/>
              <a:t>az érvelő szöveg központi mondata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hu-HU" sz="3600" dirty="0"/>
              <a:t>fő állítás (v. kérdés)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hu-HU" sz="3600" dirty="0"/>
              <a:t>érveinket emellé sorakoztatjuk fel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hu-HU" sz="3600" dirty="0"/>
              <a:t>helye rendszerint a szöveg elején (címben akár)</a:t>
            </a:r>
          </a:p>
          <a:p>
            <a:pPr>
              <a:buFont typeface="Wingdings" panose="05000000000000000000" pitchFamily="2" charset="2"/>
              <a:buChar char="§"/>
            </a:pP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5034859-7D1A-4D47-ACF6-502C8A09D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89027">
            <a:off x="9414109" y="425476"/>
            <a:ext cx="2342027" cy="3126727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797D472-370A-4D39-807E-747569DDE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56392">
            <a:off x="8672220" y="2241864"/>
            <a:ext cx="2379827" cy="384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Tételmondat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44312" y="1916832"/>
            <a:ext cx="10964336" cy="864096"/>
          </a:xfrm>
          <a:solidFill>
            <a:schemeClr val="bg1"/>
          </a:solidFill>
        </p:spPr>
        <p:txBody>
          <a:bodyPr>
            <a:normAutofit fontScale="32500" lnSpcReduction="20000"/>
          </a:bodyPr>
          <a:lstStyle/>
          <a:p>
            <a:endParaRPr lang="hu-HU" dirty="0"/>
          </a:p>
          <a:p>
            <a:pPr>
              <a:buNone/>
            </a:pPr>
            <a:r>
              <a:rPr lang="hu-HU" sz="6200" b="1" i="1" dirty="0">
                <a:solidFill>
                  <a:schemeClr val="accent2">
                    <a:lumMod val="75000"/>
                  </a:schemeClr>
                </a:solidFill>
              </a:rPr>
              <a:t>   A KÉZÍRÁS VISSZASZORULÁSA NINCS JÓ HATÁSSAL A GYERMEKEK ÉRZELMI ÉS ÉRTELMI FEJLŐDÉSÉRE.</a:t>
            </a:r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C44EEFF9-DCF1-45FE-BD38-73443376F684}"/>
              </a:ext>
            </a:extLst>
          </p:cNvPr>
          <p:cNvSpPr/>
          <p:nvPr/>
        </p:nvSpPr>
        <p:spPr>
          <a:xfrm>
            <a:off x="4727848" y="5373216"/>
            <a:ext cx="3024336" cy="14847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KERESSÜNK ÉRVEKET MELLETTE!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58D1B76F-6045-4AD5-AE5F-502AC561C00D}"/>
              </a:ext>
            </a:extLst>
          </p:cNvPr>
          <p:cNvSpPr/>
          <p:nvPr/>
        </p:nvSpPr>
        <p:spPr>
          <a:xfrm>
            <a:off x="551384" y="3140968"/>
            <a:ext cx="1656184" cy="115212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GYENGÜL A HELYESÍRÁSI KÉPESSÉG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0481BF86-F7C0-4C63-9DD3-EB09AAFE9DFB}"/>
              </a:ext>
            </a:extLst>
          </p:cNvPr>
          <p:cNvSpPr/>
          <p:nvPr/>
        </p:nvSpPr>
        <p:spPr>
          <a:xfrm>
            <a:off x="2585599" y="3140968"/>
            <a:ext cx="2039394" cy="115212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FINOMMOTOROS KÉPESSÉGEK NEM FEJLŐDNEK KI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6F1B869A-4472-474F-A04E-1D6C844E40FF}"/>
              </a:ext>
            </a:extLst>
          </p:cNvPr>
          <p:cNvSpPr/>
          <p:nvPr/>
        </p:nvSpPr>
        <p:spPr>
          <a:xfrm>
            <a:off x="5079090" y="3140968"/>
            <a:ext cx="2321852" cy="115212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 GONDOLATMENET ÍVE KEVÉSBÉ LOGIKUS A GÉPÍRÁSBAN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A6A8E9B5-EF19-40D3-8EBD-C6AFA8B2B832}"/>
              </a:ext>
            </a:extLst>
          </p:cNvPr>
          <p:cNvSpPr/>
          <p:nvPr/>
        </p:nvSpPr>
        <p:spPr>
          <a:xfrm>
            <a:off x="7752184" y="3140968"/>
            <a:ext cx="1656184" cy="115212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 </a:t>
            </a:r>
            <a:r>
              <a:rPr lang="hu-HU" dirty="0" err="1"/>
              <a:t>A</a:t>
            </a:r>
            <a:r>
              <a:rPr lang="hu-HU" dirty="0"/>
              <a:t> KÉZÍRÁS EGYEDI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49F9CDCB-182B-4808-BB22-AB4105C7E153}"/>
              </a:ext>
            </a:extLst>
          </p:cNvPr>
          <p:cNvSpPr/>
          <p:nvPr/>
        </p:nvSpPr>
        <p:spPr>
          <a:xfrm>
            <a:off x="9952464" y="3140968"/>
            <a:ext cx="1656184" cy="115212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KÉZZEL ÍRNI VALAKINEK SOKKAL SZEMÉLYESEBB</a:t>
            </a:r>
          </a:p>
        </p:txBody>
      </p:sp>
      <p:sp>
        <p:nvSpPr>
          <p:cNvPr id="11" name="Nyíl: felfelé mutató 10">
            <a:extLst>
              <a:ext uri="{FF2B5EF4-FFF2-40B4-BE49-F238E27FC236}">
                <a16:creationId xmlns:a16="http://schemas.microsoft.com/office/drawing/2014/main" id="{6962EA57-2592-4FDB-ACDD-C2EC28999BD1}"/>
              </a:ext>
            </a:extLst>
          </p:cNvPr>
          <p:cNvSpPr/>
          <p:nvPr/>
        </p:nvSpPr>
        <p:spPr>
          <a:xfrm>
            <a:off x="5951985" y="4329648"/>
            <a:ext cx="432048" cy="8995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Nyíl: felfelé mutató 11">
            <a:extLst>
              <a:ext uri="{FF2B5EF4-FFF2-40B4-BE49-F238E27FC236}">
                <a16:creationId xmlns:a16="http://schemas.microsoft.com/office/drawing/2014/main" id="{F8CA98DE-6535-46A1-A23E-C928CAE83F88}"/>
              </a:ext>
            </a:extLst>
          </p:cNvPr>
          <p:cNvSpPr/>
          <p:nvPr/>
        </p:nvSpPr>
        <p:spPr>
          <a:xfrm rot="2471728">
            <a:off x="7291022" y="4369786"/>
            <a:ext cx="436210" cy="116883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B00A2F63-36B9-4FCD-A1E8-1ECDBDFE5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387767" y="4466478"/>
            <a:ext cx="896190" cy="975445"/>
          </a:xfrm>
          <a:prstGeom prst="rect">
            <a:avLst/>
          </a:prstGeom>
        </p:spPr>
      </p:pic>
      <p:sp>
        <p:nvSpPr>
          <p:cNvPr id="15" name="Nyíl: felfelé mutató 14">
            <a:extLst>
              <a:ext uri="{FF2B5EF4-FFF2-40B4-BE49-F238E27FC236}">
                <a16:creationId xmlns:a16="http://schemas.microsoft.com/office/drawing/2014/main" id="{8772650C-2225-489F-86E9-6BD32DAA8869}"/>
              </a:ext>
            </a:extLst>
          </p:cNvPr>
          <p:cNvSpPr/>
          <p:nvPr/>
        </p:nvSpPr>
        <p:spPr>
          <a:xfrm rot="3392718">
            <a:off x="8606611" y="3950832"/>
            <a:ext cx="419622" cy="235002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6" name="Kép 15">
            <a:extLst>
              <a:ext uri="{FF2B5EF4-FFF2-40B4-BE49-F238E27FC236}">
                <a16:creationId xmlns:a16="http://schemas.microsoft.com/office/drawing/2014/main" id="{E09F7CBB-1D53-4156-AFAC-6E109AA0D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499916" y="4473291"/>
            <a:ext cx="2042337" cy="1475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Érv felépítése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3559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hu-HU" dirty="0"/>
          </a:p>
          <a:p>
            <a:r>
              <a:rPr lang="hu-HU" sz="4300" dirty="0"/>
              <a:t>Állítás + bizonyíték</a:t>
            </a:r>
          </a:p>
          <a:p>
            <a:r>
              <a:rPr lang="hu-HU" sz="3300" dirty="0">
                <a:highlight>
                  <a:srgbClr val="FFFF00"/>
                </a:highlight>
              </a:rPr>
              <a:t>Állítás: </a:t>
            </a:r>
            <a:r>
              <a:rPr lang="hu-HU" sz="3300" i="1" dirty="0">
                <a:solidFill>
                  <a:schemeClr val="accent6">
                    <a:lumMod val="50000"/>
                  </a:schemeClr>
                </a:solidFill>
              </a:rPr>
              <a:t>A kézírás visszaszorulásával nem fejlődnek a finommotoros képességek.</a:t>
            </a:r>
          </a:p>
          <a:p>
            <a:r>
              <a:rPr lang="hu-HU" sz="3300" dirty="0">
                <a:highlight>
                  <a:srgbClr val="FFFF00"/>
                </a:highlight>
              </a:rPr>
              <a:t>Bizonyíték:  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u-HU" sz="3300" i="1" dirty="0"/>
              <a:t>az írástanulás során a szem követi a kéz mozgását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u-HU" sz="3300" i="1" dirty="0"/>
              <a:t>a helyes ceruzafogással finom izommozgást tanulunk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u-HU" sz="3300" i="1" dirty="0"/>
              <a:t>ennek hiányában kézügyességünk sem fejlődik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u-HU" sz="3300" i="1" dirty="0">
                <a:solidFill>
                  <a:schemeClr val="accent6">
                    <a:lumMod val="50000"/>
                  </a:schemeClr>
                </a:solidFill>
              </a:rPr>
              <a:t>Az agy, a szem és a kéz összehangolt finom mozgása számos más tevékenység alapja 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Induktív vagy deduktív módszer?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600" dirty="0"/>
              <a:t>Az érvelés logikája </a:t>
            </a:r>
          </a:p>
          <a:p>
            <a:r>
              <a:rPr lang="hu-HU" sz="3600" dirty="0"/>
              <a:t>aszerint, hogy a tételt a mondandónk elején vagy a végén szögezzük 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Deduktív (levezető) módszer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4400" dirty="0"/>
              <a:t>Tételmondat a szöveg elején</a:t>
            </a:r>
          </a:p>
          <a:p>
            <a:r>
              <a:rPr lang="hu-HU" sz="4400" dirty="0"/>
              <a:t>A kifejtés során ezt bizonyítjuk</a:t>
            </a:r>
          </a:p>
          <a:p>
            <a:r>
              <a:rPr lang="hu-HU" sz="4400" dirty="0"/>
              <a:t>(a végén megismételjük)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Induktív (felépítő)módszer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800" dirty="0"/>
              <a:t>A tételt nem „állításként” fogalmazzuk meg az elején, hanem következtetésként jutunk el oda</a:t>
            </a:r>
          </a:p>
          <a:p>
            <a:r>
              <a:rPr lang="hu-HU" sz="2800" dirty="0"/>
              <a:t>Ilyenkor a bevezetésben kérdésként is feltehetjük: </a:t>
            </a:r>
            <a:r>
              <a:rPr lang="hu-HU" sz="2800" b="1" i="1" dirty="0">
                <a:solidFill>
                  <a:schemeClr val="accent2">
                    <a:lumMod val="75000"/>
                  </a:schemeClr>
                </a:solidFill>
              </a:rPr>
              <a:t>„Milyen hatással van a kézírás visszaszorulása a gyermekek fejlődésére?”</a:t>
            </a:r>
          </a:p>
          <a:p>
            <a:r>
              <a:rPr lang="hu-HU" sz="2800" dirty="0"/>
              <a:t>A befejezésben szögezzük le a tételmondatot: </a:t>
            </a:r>
            <a:r>
              <a:rPr lang="hu-HU" sz="2800" b="1" i="1" dirty="0">
                <a:solidFill>
                  <a:schemeClr val="accent2">
                    <a:lumMod val="75000"/>
                  </a:schemeClr>
                </a:solidFill>
              </a:rPr>
              <a:t>„Tehát a kézírás visszaszorulása igen káros a gyermekek kreatív és motoros képességeire nézve”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Ellenérv, cáfolat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599490"/>
          </a:xfrm>
        </p:spPr>
        <p:txBody>
          <a:bodyPr>
            <a:normAutofit/>
          </a:bodyPr>
          <a:lstStyle/>
          <a:p>
            <a:r>
              <a:rPr lang="hu-HU" sz="2800" dirty="0"/>
              <a:t>Az érvelő szöveg fontos eleme az ellenérvek megcáfolása:</a:t>
            </a:r>
          </a:p>
          <a:p>
            <a:endParaRPr lang="hu-HU" sz="2800" dirty="0"/>
          </a:p>
          <a:p>
            <a:r>
              <a:rPr lang="hu-HU" sz="2800" u="sng" dirty="0"/>
              <a:t>Ellenérv:  </a:t>
            </a:r>
            <a:r>
              <a:rPr lang="hu-HU" sz="2800" b="1" i="1" dirty="0">
                <a:solidFill>
                  <a:schemeClr val="accent2">
                    <a:lumMod val="75000"/>
                  </a:schemeClr>
                </a:solidFill>
              </a:rPr>
              <a:t>a digitális írás könnyebb, gyorsabb, megkönnyíti az életet</a:t>
            </a:r>
          </a:p>
          <a:p>
            <a:endParaRPr lang="hu-HU" sz="2800" b="1" i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hu-HU" sz="2800" u="sng" dirty="0"/>
              <a:t>Cáfolat: </a:t>
            </a:r>
            <a:r>
              <a:rPr lang="hu-HU" sz="2800" b="1" i="1" dirty="0">
                <a:solidFill>
                  <a:schemeClr val="accent2">
                    <a:lumMod val="75000"/>
                  </a:schemeClr>
                </a:solidFill>
              </a:rPr>
              <a:t>amit nyerünk a gyorsasággal vagy a másol-beilleszt-funkcióval, azt elveszítjük a gondolkodás logikájában, a kreativitásban</a:t>
            </a:r>
            <a:endParaRPr lang="hu-H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ktív">
  <a:themeElements>
    <a:clrScheme name="Retrospektív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ív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ív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429</Words>
  <Application>Microsoft Office PowerPoint</Application>
  <PresentationFormat>Szélesvásznú</PresentationFormat>
  <Paragraphs>64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7" baseType="lpstr">
      <vt:lpstr>Calibri</vt:lpstr>
      <vt:lpstr>Calibri Light</vt:lpstr>
      <vt:lpstr>Times New Roman</vt:lpstr>
      <vt:lpstr>Wingdings</vt:lpstr>
      <vt:lpstr>Retrospektív</vt:lpstr>
      <vt:lpstr>Retorikai alapfogalmak</vt:lpstr>
      <vt:lpstr>A RETORIKA (SZÓNOKLATTAN) =  A JÓ BESZÉD TUDOMÁNYA</vt:lpstr>
      <vt:lpstr>Tételmondat</vt:lpstr>
      <vt:lpstr>Tételmondat</vt:lpstr>
      <vt:lpstr>Érv felépítése </vt:lpstr>
      <vt:lpstr>Induktív vagy deduktív módszer?</vt:lpstr>
      <vt:lpstr>Deduktív (levezető) módszer</vt:lpstr>
      <vt:lpstr>Induktív (felépítő)módszer</vt:lpstr>
      <vt:lpstr>Ellenérv, cáfolat</vt:lpstr>
      <vt:lpstr>PowerPoint-bemutató</vt:lpstr>
      <vt:lpstr>Gyenge és erős érvek</vt:lpstr>
      <vt:lpstr>Példák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Retorikai alapfogalmak</dc:title>
  <dc:creator>sztakacs</dc:creator>
  <cp:lastModifiedBy>Takács Szilvia</cp:lastModifiedBy>
  <cp:revision>10</cp:revision>
  <dcterms:created xsi:type="dcterms:W3CDTF">2015-05-21T06:54:08Z</dcterms:created>
  <dcterms:modified xsi:type="dcterms:W3CDTF">2026-06-09T19:33:02Z</dcterms:modified>
</cp:coreProperties>
</file>