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65" r:id="rId10"/>
    <p:sldId id="263" r:id="rId11"/>
    <p:sldId id="266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56145"/>
    <a:srgbClr val="BCA47E"/>
    <a:srgbClr val="F5D7B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1" d="100"/>
          <a:sy n="61" d="100"/>
        </p:scale>
        <p:origin x="68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/>
              <a:t>Kattintson ide az alcím mintájának szerkesztéséhez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64E518-DCBF-4B7F-9941-6515BF3C9D79}" type="datetimeFigureOut">
              <a:rPr lang="hu-HU" smtClean="0"/>
              <a:t>2026. 01. 18.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49721D-29B3-4B78-BBC4-32DF2D235CCF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0447400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64E518-DCBF-4B7F-9941-6515BF3C9D79}" type="datetimeFigureOut">
              <a:rPr lang="hu-HU" smtClean="0"/>
              <a:t>2026. 01. 18.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49721D-29B3-4B78-BBC4-32DF2D235CCF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8333038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64E518-DCBF-4B7F-9941-6515BF3C9D79}" type="datetimeFigureOut">
              <a:rPr lang="hu-HU" smtClean="0"/>
              <a:t>2026. 01. 18.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49721D-29B3-4B78-BBC4-32DF2D235CCF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4393576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64E518-DCBF-4B7F-9941-6515BF3C9D79}" type="datetimeFigureOut">
              <a:rPr lang="hu-HU" smtClean="0"/>
              <a:t>2026. 01. 18.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49721D-29B3-4B78-BBC4-32DF2D235CCF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667168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64E518-DCBF-4B7F-9941-6515BF3C9D79}" type="datetimeFigureOut">
              <a:rPr lang="hu-HU" smtClean="0"/>
              <a:t>2026. 01. 18.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49721D-29B3-4B78-BBC4-32DF2D235CCF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7644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64E518-DCBF-4B7F-9941-6515BF3C9D79}" type="datetimeFigureOut">
              <a:rPr lang="hu-HU" smtClean="0"/>
              <a:t>2026. 01. 18.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49721D-29B3-4B78-BBC4-32DF2D235CCF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1456212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64E518-DCBF-4B7F-9941-6515BF3C9D79}" type="datetimeFigureOut">
              <a:rPr lang="hu-HU" smtClean="0"/>
              <a:t>2026. 01. 18.</a:t>
            </a:fld>
            <a:endParaRPr lang="hu-H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49721D-29B3-4B78-BBC4-32DF2D235CCF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3916915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64E518-DCBF-4B7F-9941-6515BF3C9D79}" type="datetimeFigureOut">
              <a:rPr lang="hu-HU" smtClean="0"/>
              <a:t>2026. 01. 18.</a:t>
            </a:fld>
            <a:endParaRPr lang="hu-H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49721D-29B3-4B78-BBC4-32DF2D235CCF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6456736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64E518-DCBF-4B7F-9941-6515BF3C9D79}" type="datetimeFigureOut">
              <a:rPr lang="hu-HU" smtClean="0"/>
              <a:t>2026. 01. 18.</a:t>
            </a:fld>
            <a:endParaRPr lang="hu-H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49721D-29B3-4B78-BBC4-32DF2D235CCF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8476190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64E518-DCBF-4B7F-9941-6515BF3C9D79}" type="datetimeFigureOut">
              <a:rPr lang="hu-HU" smtClean="0"/>
              <a:t>2026. 01. 18.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49721D-29B3-4B78-BBC4-32DF2D235CCF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099475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hu-HU"/>
              <a:t>Kép beszúrásához kattintson az ikonra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64E518-DCBF-4B7F-9941-6515BF3C9D79}" type="datetimeFigureOut">
              <a:rPr lang="hu-HU" smtClean="0"/>
              <a:t>2026. 01. 18.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49721D-29B3-4B78-BBC4-32DF2D235CCF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2387065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50000">
              <a:srgbClr val="BCA47E"/>
            </a:gs>
            <a:gs pos="15000">
              <a:srgbClr val="F5D7B4"/>
            </a:gs>
            <a:gs pos="68000">
              <a:srgbClr val="856145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64E518-DCBF-4B7F-9941-6515BF3C9D79}" type="datetimeFigureOut">
              <a:rPr lang="hu-HU" smtClean="0"/>
              <a:t>2026. 01. 18.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49721D-29B3-4B78-BBC4-32DF2D235CCF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98107642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microsoft.com/office/2007/relationships/hdphoto" Target="../media/hdphoto2.wdp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Kép 7">
            <a:extLst>
              <a:ext uri="{FF2B5EF4-FFF2-40B4-BE49-F238E27FC236}">
                <a16:creationId xmlns:a16="http://schemas.microsoft.com/office/drawing/2014/main" id="{EB301A52-37BA-4B29-92D8-C6DBB353D34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763" b="91933" l="9933" r="89933">
                        <a14:foregroundMark x1="37315" y1="8219" x2="47517" y2="7763"/>
                        <a14:foregroundMark x1="47517" y1="7763" x2="55168" y2="8067"/>
                        <a14:foregroundMark x1="47383" y1="91781" x2="59060" y2="91933"/>
                      </a14:backgroundRemoval>
                    </a14:imgEffect>
                    <a14:imgEffect>
                      <a14:artisticCutout/>
                    </a14:imgEffect>
                  </a14:imgLayer>
                </a14:imgProps>
              </a:ext>
            </a:extLst>
          </a:blip>
          <a:srcRect b="15105"/>
          <a:stretch/>
        </p:blipFill>
        <p:spPr>
          <a:xfrm>
            <a:off x="-780346" y="2782478"/>
            <a:ext cx="6445422" cy="4075522"/>
          </a:xfrm>
          <a:prstGeom prst="rect">
            <a:avLst/>
          </a:prstGeom>
        </p:spPr>
      </p:pic>
      <p:pic>
        <p:nvPicPr>
          <p:cNvPr id="7" name="Kép 6">
            <a:extLst>
              <a:ext uri="{FF2B5EF4-FFF2-40B4-BE49-F238E27FC236}">
                <a16:creationId xmlns:a16="http://schemas.microsoft.com/office/drawing/2014/main" id="{01D46768-A01A-4B0B-885C-0003467E365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763" b="91933" l="9933" r="89933">
                        <a14:foregroundMark x1="37315" y1="8219" x2="47517" y2="7763"/>
                        <a14:foregroundMark x1="47517" y1="7763" x2="55168" y2="8067"/>
                        <a14:foregroundMark x1="47383" y1="91781" x2="59060" y2="91933"/>
                      </a14:backgroundRemoval>
                    </a14:imgEffect>
                    <a14:imgEffect>
                      <a14:artisticCutout/>
                    </a14:imgEffect>
                  </a14:imgLayer>
                </a14:imgProps>
              </a:ext>
            </a:extLst>
          </a:blip>
          <a:srcRect b="15105"/>
          <a:stretch/>
        </p:blipFill>
        <p:spPr>
          <a:xfrm>
            <a:off x="1752367" y="1702677"/>
            <a:ext cx="6032622" cy="5129924"/>
          </a:xfrm>
          <a:prstGeom prst="rect">
            <a:avLst/>
          </a:prstGeom>
        </p:spPr>
      </p:pic>
      <p:pic>
        <p:nvPicPr>
          <p:cNvPr id="4" name="Kép 3">
            <a:extLst>
              <a:ext uri="{FF2B5EF4-FFF2-40B4-BE49-F238E27FC236}">
                <a16:creationId xmlns:a16="http://schemas.microsoft.com/office/drawing/2014/main" id="{0F07514C-FBB8-47BE-A40F-CD015C920A6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763" b="91933" l="9933" r="89933">
                        <a14:foregroundMark x1="37315" y1="8219" x2="47517" y2="7763"/>
                        <a14:foregroundMark x1="47517" y1="7763" x2="55168" y2="8067"/>
                        <a14:foregroundMark x1="47383" y1="91781" x2="59060" y2="91933"/>
                      </a14:backgroundRemoval>
                    </a14:imgEffect>
                    <a14:imgEffect>
                      <a14:artisticCutout/>
                    </a14:imgEffect>
                  </a14:imgLayer>
                </a14:imgProps>
              </a:ext>
            </a:extLst>
          </a:blip>
          <a:srcRect b="15105"/>
          <a:stretch/>
        </p:blipFill>
        <p:spPr>
          <a:xfrm>
            <a:off x="5306397" y="2341563"/>
            <a:ext cx="6032622" cy="4516437"/>
          </a:xfrm>
          <a:prstGeom prst="rect">
            <a:avLst/>
          </a:prstGeom>
        </p:spPr>
      </p:pic>
      <p:sp>
        <p:nvSpPr>
          <p:cNvPr id="2" name="Cím 1">
            <a:extLst>
              <a:ext uri="{FF2B5EF4-FFF2-40B4-BE49-F238E27FC236}">
                <a16:creationId xmlns:a16="http://schemas.microsoft.com/office/drawing/2014/main" id="{15515080-129B-4FEE-BD24-21DAA3D9246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88883" y="310701"/>
            <a:ext cx="9553903" cy="1615827"/>
          </a:xfrm>
        </p:spPr>
        <p:txBody>
          <a:bodyPr>
            <a:normAutofit fontScale="90000"/>
          </a:bodyPr>
          <a:lstStyle/>
          <a:p>
            <a:r>
              <a:rPr lang="hu-HU" b="1" dirty="0">
                <a:solidFill>
                  <a:srgbClr val="856145"/>
                </a:solidFill>
                <a:latin typeface="Anagram" pitchFamily="2" charset="0"/>
              </a:rPr>
              <a:t>Örkény István: </a:t>
            </a:r>
            <a:r>
              <a:rPr lang="hu-HU" sz="8900" b="1" dirty="0">
                <a:solidFill>
                  <a:srgbClr val="856145"/>
                </a:solidFill>
                <a:latin typeface="Anagram" pitchFamily="2" charset="0"/>
              </a:rPr>
              <a:t>TÓTÉK</a:t>
            </a:r>
          </a:p>
        </p:txBody>
      </p:sp>
      <p:sp>
        <p:nvSpPr>
          <p:cNvPr id="3" name="Alcím 2">
            <a:extLst>
              <a:ext uri="{FF2B5EF4-FFF2-40B4-BE49-F238E27FC236}">
                <a16:creationId xmlns:a16="http://schemas.microsoft.com/office/drawing/2014/main" id="{1E6B6F18-5FDD-4379-B25E-9F56E706192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52367" y="3612548"/>
            <a:ext cx="9144000" cy="1655762"/>
          </a:xfrm>
        </p:spPr>
        <p:txBody>
          <a:bodyPr/>
          <a:lstStyle/>
          <a:p>
            <a:endParaRPr lang="hu-HU" dirty="0"/>
          </a:p>
        </p:txBody>
      </p:sp>
      <p:pic>
        <p:nvPicPr>
          <p:cNvPr id="6" name="Kép 5">
            <a:extLst>
              <a:ext uri="{FF2B5EF4-FFF2-40B4-BE49-F238E27FC236}">
                <a16:creationId xmlns:a16="http://schemas.microsoft.com/office/drawing/2014/main" id="{48D0047E-B09E-411B-98B5-147279128E4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953" b="97393" l="9880" r="90361">
                        <a14:foregroundMark x1="60482" y1="40047" x2="54940" y2="55213"/>
                        <a14:foregroundMark x1="54940" y1="55213" x2="69398" y2="54621"/>
                        <a14:foregroundMark x1="69398" y1="54621" x2="81928" y2="60545"/>
                        <a14:foregroundMark x1="81928" y1="60545" x2="76627" y2="76659"/>
                        <a14:foregroundMark x1="76627" y1="76659" x2="69880" y2="83649"/>
                        <a14:foregroundMark x1="69880" y1="83649" x2="59759" y2="89100"/>
                        <a14:foregroundMark x1="59759" y1="89100" x2="44578" y2="86374"/>
                        <a14:foregroundMark x1="44578" y1="86374" x2="49639" y2="79147"/>
                        <a14:foregroundMark x1="49639" y1="79147" x2="57349" y2="75474"/>
                        <a14:foregroundMark x1="66265" y1="32938" x2="79759" y2="46445"/>
                        <a14:foregroundMark x1="79759" y1="46445" x2="82651" y2="54976"/>
                        <a14:foregroundMark x1="86747" y1="45972" x2="90843" y2="53555"/>
                        <a14:foregroundMark x1="40000" y1="95024" x2="74458" y2="93483"/>
                        <a14:foregroundMark x1="25301" y1="97630" x2="46506" y2="97038"/>
                        <a14:foregroundMark x1="46506" y1="97038" x2="68916" y2="97393"/>
                      </a14:backgroundRemoval>
                    </a14:imgEffect>
                    <a14:imgEffect>
                      <a14:artisticCutout/>
                    </a14:imgEffect>
                  </a14:imgLayer>
                </a14:imgProps>
              </a:ext>
            </a:extLst>
          </a:blip>
          <a:srcRect r="19933"/>
          <a:stretch/>
        </p:blipFill>
        <p:spPr>
          <a:xfrm>
            <a:off x="9350112" y="-393470"/>
            <a:ext cx="2854851" cy="72514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711238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19F051DF-940F-43CB-91A4-EFBA099505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b="1" dirty="0">
                <a:solidFill>
                  <a:schemeClr val="bg1"/>
                </a:solidFill>
              </a:rPr>
              <a:t>MOTTÓ: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3F472850-3947-4B96-BD9D-709BACBFBD09}"/>
              </a:ext>
            </a:extLst>
          </p:cNvPr>
          <p:cNvSpPr>
            <a:spLocks noGrp="1"/>
          </p:cNvSpPr>
          <p:nvPr>
            <p:ph idx="1"/>
          </p:nvPr>
        </p:nvSpPr>
        <p:spPr>
          <a:solidFill>
            <a:srgbClr val="C00000"/>
          </a:solidFill>
        </p:spPr>
        <p:txBody>
          <a:bodyPr>
            <a:normAutofit/>
          </a:bodyPr>
          <a:lstStyle/>
          <a:p>
            <a:r>
              <a:rPr lang="hu-HU" sz="4400" b="1" i="1" dirty="0"/>
              <a:t>Ha egy kígyó (ami ritkaság) fölfalja önmagát, marad-e utána egy kígyónyi űr? </a:t>
            </a:r>
          </a:p>
          <a:p>
            <a:r>
              <a:rPr lang="hu-HU" sz="4400" b="1" i="1" dirty="0"/>
              <a:t>És olyan erőhatalom van-e, mely egy emberrel ember voltát megetethetné?</a:t>
            </a:r>
            <a:endParaRPr lang="hu-HU" sz="4400" dirty="0"/>
          </a:p>
        </p:txBody>
      </p:sp>
    </p:spTree>
    <p:extLst>
      <p:ext uri="{BB962C8B-B14F-4D97-AF65-F5344CB8AC3E}">
        <p14:creationId xmlns:p14="http://schemas.microsoft.com/office/powerpoint/2010/main" val="101072369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>
            <a:extLst>
              <a:ext uri="{FF2B5EF4-FFF2-40B4-BE49-F238E27FC236}">
                <a16:creationId xmlns:a16="http://schemas.microsoft.com/office/drawing/2014/main" id="{79FC6A05-0EEE-47CA-B4C3-A3028450FD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3606" y="220717"/>
            <a:ext cx="11269717" cy="5609404"/>
          </a:xfrm>
          <a:solidFill>
            <a:srgbClr val="856145"/>
          </a:solidFill>
        </p:spPr>
        <p:txBody>
          <a:bodyPr>
            <a:noAutofit/>
          </a:bodyPr>
          <a:lstStyle/>
          <a:p>
            <a:pPr fontAlgn="base"/>
            <a:r>
              <a:rPr lang="hu-HU" sz="4400" dirty="0"/>
              <a:t>Tót végletesen kiszolgáltatott</a:t>
            </a:r>
          </a:p>
          <a:p>
            <a:pPr fontAlgn="base"/>
            <a:r>
              <a:rPr lang="hu-HU" sz="4400" dirty="0"/>
              <a:t>teljesen feladta önmagát (= fölfalja)</a:t>
            </a:r>
          </a:p>
          <a:p>
            <a:pPr fontAlgn="base"/>
            <a:r>
              <a:rPr lang="hu-HU" sz="4400" dirty="0"/>
              <a:t> Egyetlen lehetőség, hogy visszaszerezze, ami méltóságából megmaradt:  </a:t>
            </a:r>
          </a:p>
          <a:p>
            <a:pPr fontAlgn="base"/>
            <a:r>
              <a:rPr lang="hu-HU" sz="4400" dirty="0"/>
              <a:t>megszabadul az őrnagytól (freudi) </a:t>
            </a:r>
          </a:p>
          <a:p>
            <a:pPr fontAlgn="base"/>
            <a:endParaRPr lang="hu-HU" sz="4400" dirty="0"/>
          </a:p>
          <a:p>
            <a:pPr fontAlgn="base"/>
            <a:r>
              <a:rPr lang="hu-HU" sz="4400" dirty="0"/>
              <a:t>A DRÁMA FŐ TÉMÁJA: </a:t>
            </a:r>
          </a:p>
          <a:p>
            <a:pPr marL="0" indent="0" fontAlgn="base">
              <a:buNone/>
            </a:pPr>
            <a:r>
              <a:rPr lang="hu-HU" sz="4400" dirty="0">
                <a:solidFill>
                  <a:srgbClr val="FFFF00"/>
                </a:solidFill>
              </a:rPr>
              <a:t>A HATALOM, A DIKTATÚRA, A HÁBORÚ HOGYAN TORZÍTJA EL AZ EMBERI SZEMÉLYISÉGET. </a:t>
            </a:r>
          </a:p>
        </p:txBody>
      </p:sp>
    </p:spTree>
    <p:extLst>
      <p:ext uri="{BB962C8B-B14F-4D97-AF65-F5344CB8AC3E}">
        <p14:creationId xmlns:p14="http://schemas.microsoft.com/office/powerpoint/2010/main" val="26232500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>
            <a:extLst>
              <a:ext uri="{FF2B5EF4-FFF2-40B4-BE49-F238E27FC236}">
                <a16:creationId xmlns:a16="http://schemas.microsoft.com/office/drawing/2014/main" id="{959C1226-16D0-44F9-9410-185EFE4BDE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534510"/>
            <a:ext cx="10744200" cy="4642453"/>
          </a:xfrm>
        </p:spPr>
        <p:txBody>
          <a:bodyPr>
            <a:normAutofit lnSpcReduction="10000"/>
          </a:bodyPr>
          <a:lstStyle/>
          <a:p>
            <a:pPr marL="0" indent="0" fontAlgn="base">
              <a:buNone/>
            </a:pPr>
            <a:r>
              <a:rPr lang="hu-HU" sz="4000" b="1" dirty="0">
                <a:solidFill>
                  <a:srgbClr val="856145"/>
                </a:solidFill>
              </a:rPr>
              <a:t>jómódú polgárcsaládban született</a:t>
            </a:r>
          </a:p>
          <a:p>
            <a:pPr marL="0" indent="0" fontAlgn="base">
              <a:buNone/>
            </a:pPr>
            <a:r>
              <a:rPr lang="hu-HU" sz="4000" b="1" dirty="0">
                <a:solidFill>
                  <a:srgbClr val="856145"/>
                </a:solidFill>
              </a:rPr>
              <a:t>gyógyszerész  és vegyészmérnöki diploma</a:t>
            </a:r>
          </a:p>
          <a:p>
            <a:pPr marL="0" indent="0" fontAlgn="base">
              <a:buNone/>
            </a:pPr>
            <a:r>
              <a:rPr lang="hu-HU" sz="4000" b="1" dirty="0">
                <a:solidFill>
                  <a:srgbClr val="856145"/>
                </a:solidFill>
              </a:rPr>
              <a:t>2. világháború -  munkaszolgálatos, hadifogoly</a:t>
            </a:r>
          </a:p>
          <a:p>
            <a:pPr marL="0" indent="0" fontAlgn="base">
              <a:buNone/>
            </a:pPr>
            <a:r>
              <a:rPr lang="hu-HU" sz="4000" b="1" dirty="0">
                <a:solidFill>
                  <a:srgbClr val="856145"/>
                </a:solidFill>
              </a:rPr>
              <a:t>56 után tiltott  (10 évig)</a:t>
            </a:r>
          </a:p>
          <a:p>
            <a:pPr marL="0" indent="0" fontAlgn="base">
              <a:buNone/>
            </a:pPr>
            <a:r>
              <a:rPr lang="hu-HU" sz="4000" b="1" dirty="0"/>
              <a:t>TÓTÉK:</a:t>
            </a:r>
          </a:p>
          <a:p>
            <a:pPr marL="0" indent="0" fontAlgn="base">
              <a:buNone/>
            </a:pPr>
            <a:r>
              <a:rPr lang="hu-HU" sz="4000" b="1" dirty="0"/>
              <a:t>1967-ben mutatták be  - világsiker</a:t>
            </a:r>
          </a:p>
          <a:p>
            <a:pPr marL="0" indent="0" fontAlgn="base">
              <a:buNone/>
            </a:pPr>
            <a:r>
              <a:rPr lang="hu-HU" sz="4000" b="1" dirty="0"/>
              <a:t>Fekete Humor Nagydíja</a:t>
            </a:r>
          </a:p>
          <a:p>
            <a:endParaRPr lang="hu-HU" dirty="0"/>
          </a:p>
        </p:txBody>
      </p:sp>
      <p:sp>
        <p:nvSpPr>
          <p:cNvPr id="5" name="Cím 4">
            <a:extLst>
              <a:ext uri="{FF2B5EF4-FFF2-40B4-BE49-F238E27FC236}">
                <a16:creationId xmlns:a16="http://schemas.microsoft.com/office/drawing/2014/main" id="{C7E77EFA-7C67-434C-B46C-5DF26F86F2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pic>
        <p:nvPicPr>
          <p:cNvPr id="6" name="Kép 5">
            <a:extLst>
              <a:ext uri="{FF2B5EF4-FFF2-40B4-BE49-F238E27FC236}">
                <a16:creationId xmlns:a16="http://schemas.microsoft.com/office/drawing/2014/main" id="{79CD863C-82AE-445E-92A0-4B479C6606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08820" y="3429000"/>
            <a:ext cx="2583180" cy="342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94068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CBFC4D91-174F-48A3-AACB-F867C03AA5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b="1" dirty="0">
                <a:solidFill>
                  <a:srgbClr val="856145"/>
                </a:solidFill>
              </a:rPr>
              <a:t>TÖRTÉNET: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82D05A75-72E0-4C92-A191-72AEA89596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5007" y="1303283"/>
            <a:ext cx="10838793" cy="5189592"/>
          </a:xfrm>
          <a:solidFill>
            <a:srgbClr val="856145"/>
          </a:solidFill>
        </p:spPr>
        <p:txBody>
          <a:bodyPr>
            <a:noAutofit/>
          </a:bodyPr>
          <a:lstStyle/>
          <a:p>
            <a:pPr fontAlgn="base"/>
            <a:r>
              <a:rPr lang="hu-HU" sz="3600" dirty="0"/>
              <a:t>2. világháború  - hátország</a:t>
            </a:r>
          </a:p>
          <a:p>
            <a:pPr fontAlgn="base"/>
            <a:r>
              <a:rPr lang="hu-HU" sz="3600" dirty="0"/>
              <a:t>megviselt idegzetű őrnagy  - pihenni jön a mátrai faluba</a:t>
            </a:r>
          </a:p>
          <a:p>
            <a:pPr fontAlgn="base"/>
            <a:r>
              <a:rPr lang="hu-HU" sz="3600" dirty="0"/>
              <a:t>Tót és családja mindenben kiszolgálják (a fronton lévő Gyula fiuk miatt) </a:t>
            </a:r>
          </a:p>
          <a:p>
            <a:pPr fontAlgn="base"/>
            <a:r>
              <a:rPr lang="hu-HU" sz="3600" dirty="0"/>
              <a:t>(nem tudják, hogy halott)</a:t>
            </a:r>
          </a:p>
          <a:p>
            <a:pPr fontAlgn="base"/>
            <a:r>
              <a:rPr lang="hu-HU" sz="3600" dirty="0"/>
              <a:t>Az őrnagy megfosztja emberi méltóságától Tótot és a családot</a:t>
            </a:r>
          </a:p>
          <a:p>
            <a:pPr fontAlgn="base"/>
            <a:r>
              <a:rPr lang="hu-HU" sz="3600" dirty="0"/>
              <a:t>Kiderül, hogy 2 hét után se távozik</a:t>
            </a:r>
          </a:p>
          <a:p>
            <a:pPr fontAlgn="base"/>
            <a:r>
              <a:rPr lang="hu-HU" sz="3600" dirty="0"/>
              <a:t>Tót szabályosan kivégzi az őrnagyot.</a:t>
            </a:r>
          </a:p>
          <a:p>
            <a:endParaRPr lang="hu-HU" sz="3600" dirty="0"/>
          </a:p>
        </p:txBody>
      </p:sp>
    </p:spTree>
    <p:extLst>
      <p:ext uri="{BB962C8B-B14F-4D97-AF65-F5344CB8AC3E}">
        <p14:creationId xmlns:p14="http://schemas.microsoft.com/office/powerpoint/2010/main" val="15110810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5DA0B60D-A848-4EB8-9B41-FFA2EA9B4C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b="1" dirty="0">
                <a:solidFill>
                  <a:srgbClr val="856145"/>
                </a:solidFill>
              </a:rPr>
              <a:t>LÁTÁSMÓD:</a:t>
            </a:r>
            <a:br>
              <a:rPr lang="hu-HU" b="1" dirty="0">
                <a:solidFill>
                  <a:srgbClr val="856145"/>
                </a:solidFill>
              </a:rPr>
            </a:br>
            <a:r>
              <a:rPr lang="hu-HU" b="1" dirty="0">
                <a:solidFill>
                  <a:srgbClr val="856145"/>
                </a:solidFill>
              </a:rPr>
              <a:t>GROTESZK ÉS ABSZURD</a:t>
            </a:r>
          </a:p>
        </p:txBody>
      </p:sp>
      <p:sp>
        <p:nvSpPr>
          <p:cNvPr id="4" name="Nyíl: balra mutató 3">
            <a:extLst>
              <a:ext uri="{FF2B5EF4-FFF2-40B4-BE49-F238E27FC236}">
                <a16:creationId xmlns:a16="http://schemas.microsoft.com/office/drawing/2014/main" id="{F51335FB-0AFF-4A13-B182-5807454EDAD9}"/>
              </a:ext>
            </a:extLst>
          </p:cNvPr>
          <p:cNvSpPr/>
          <p:nvPr/>
        </p:nvSpPr>
        <p:spPr>
          <a:xfrm>
            <a:off x="6327227" y="118762"/>
            <a:ext cx="5394436" cy="2309129"/>
          </a:xfrm>
          <a:prstGeom prst="leftArrow">
            <a:avLst/>
          </a:prstGeom>
          <a:solidFill>
            <a:srgbClr val="85614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4000" dirty="0"/>
              <a:t>Egyszerre komikus és ijesztő</a:t>
            </a:r>
          </a:p>
        </p:txBody>
      </p:sp>
      <p:sp>
        <p:nvSpPr>
          <p:cNvPr id="5" name="Nyíl: balra mutató 4">
            <a:extLst>
              <a:ext uri="{FF2B5EF4-FFF2-40B4-BE49-F238E27FC236}">
                <a16:creationId xmlns:a16="http://schemas.microsoft.com/office/drawing/2014/main" id="{B9FEDAAE-5572-443A-810A-0449D5A5F495}"/>
              </a:ext>
            </a:extLst>
          </p:cNvPr>
          <p:cNvSpPr/>
          <p:nvPr/>
        </p:nvSpPr>
        <p:spPr>
          <a:xfrm>
            <a:off x="6143296" y="1307485"/>
            <a:ext cx="5394436" cy="3412742"/>
          </a:xfrm>
          <a:prstGeom prst="leftArrow">
            <a:avLst/>
          </a:prstGeom>
          <a:solidFill>
            <a:srgbClr val="85614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4000" dirty="0"/>
              <a:t>a deformált és értelmetlen világot ábrázolja</a:t>
            </a:r>
          </a:p>
        </p:txBody>
      </p:sp>
      <p:sp>
        <p:nvSpPr>
          <p:cNvPr id="8" name="Nyíl: lefelé mutató 7">
            <a:extLst>
              <a:ext uri="{FF2B5EF4-FFF2-40B4-BE49-F238E27FC236}">
                <a16:creationId xmlns:a16="http://schemas.microsoft.com/office/drawing/2014/main" id="{A053CC28-7087-4331-B93C-BD06412244E8}"/>
              </a:ext>
            </a:extLst>
          </p:cNvPr>
          <p:cNvSpPr/>
          <p:nvPr/>
        </p:nvSpPr>
        <p:spPr>
          <a:xfrm>
            <a:off x="1418897" y="1690688"/>
            <a:ext cx="515006" cy="2891822"/>
          </a:xfrm>
          <a:prstGeom prst="downArrow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9" name="Nyíl: lefelé mutató 8">
            <a:extLst>
              <a:ext uri="{FF2B5EF4-FFF2-40B4-BE49-F238E27FC236}">
                <a16:creationId xmlns:a16="http://schemas.microsoft.com/office/drawing/2014/main" id="{F5BE0E11-3950-45DB-B1F2-439BEAD5AB4A}"/>
              </a:ext>
            </a:extLst>
          </p:cNvPr>
          <p:cNvSpPr/>
          <p:nvPr/>
        </p:nvSpPr>
        <p:spPr>
          <a:xfrm>
            <a:off x="4503683" y="1690688"/>
            <a:ext cx="515006" cy="2891822"/>
          </a:xfrm>
          <a:prstGeom prst="downArrow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0" name="Téglalap 9">
            <a:extLst>
              <a:ext uri="{FF2B5EF4-FFF2-40B4-BE49-F238E27FC236}">
                <a16:creationId xmlns:a16="http://schemas.microsoft.com/office/drawing/2014/main" id="{E8EBFA6A-780C-402B-BEEB-FE70CABEF340}"/>
              </a:ext>
            </a:extLst>
          </p:cNvPr>
          <p:cNvSpPr/>
          <p:nvPr/>
        </p:nvSpPr>
        <p:spPr>
          <a:xfrm>
            <a:off x="0" y="4720226"/>
            <a:ext cx="3605048" cy="2137773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4800" dirty="0"/>
              <a:t>Össze nem illő elemek társítása</a:t>
            </a:r>
          </a:p>
        </p:txBody>
      </p:sp>
      <p:sp>
        <p:nvSpPr>
          <p:cNvPr id="11" name="Téglalap 10">
            <a:extLst>
              <a:ext uri="{FF2B5EF4-FFF2-40B4-BE49-F238E27FC236}">
                <a16:creationId xmlns:a16="http://schemas.microsoft.com/office/drawing/2014/main" id="{65740748-914C-4D2E-97A8-A70A52F8A67C}"/>
              </a:ext>
            </a:extLst>
          </p:cNvPr>
          <p:cNvSpPr/>
          <p:nvPr/>
        </p:nvSpPr>
        <p:spPr>
          <a:xfrm>
            <a:off x="3946635" y="4720225"/>
            <a:ext cx="3867806" cy="2137773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4800" dirty="0"/>
              <a:t>lehetetlenség, képtelenség</a:t>
            </a:r>
          </a:p>
        </p:txBody>
      </p:sp>
    </p:spTree>
    <p:extLst>
      <p:ext uri="{BB962C8B-B14F-4D97-AF65-F5344CB8AC3E}">
        <p14:creationId xmlns:p14="http://schemas.microsoft.com/office/powerpoint/2010/main" val="7271084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8" grpId="0" animBg="1"/>
      <p:bldP spid="9" grpId="0" animBg="1"/>
      <p:bldP spid="10" grpId="0" animBg="1"/>
      <p:bldP spid="1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AEE207AB-8436-4AAD-A894-9FC26A6252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b="1" dirty="0">
                <a:solidFill>
                  <a:srgbClr val="856145"/>
                </a:solidFill>
              </a:rPr>
              <a:t>SZEREPLŐK: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7D4E4E71-74A9-4998-94F8-D7BDB6DEA4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6708228" cy="644306"/>
          </a:xfrm>
          <a:solidFill>
            <a:schemeClr val="accent2">
              <a:lumMod val="75000"/>
            </a:schemeClr>
          </a:solidFill>
        </p:spPr>
        <p:txBody>
          <a:bodyPr/>
          <a:lstStyle/>
          <a:p>
            <a:pPr marL="0" indent="0">
              <a:buNone/>
            </a:pPr>
            <a:r>
              <a:rPr lang="hu-HU" dirty="0"/>
              <a:t>eltorzult személyiség (ilyenné tesz a háború)</a:t>
            </a:r>
          </a:p>
        </p:txBody>
      </p:sp>
      <p:pic>
        <p:nvPicPr>
          <p:cNvPr id="4" name="Kép 3">
            <a:extLst>
              <a:ext uri="{FF2B5EF4-FFF2-40B4-BE49-F238E27FC236}">
                <a16:creationId xmlns:a16="http://schemas.microsoft.com/office/drawing/2014/main" id="{E29ABFCE-A130-4657-87BE-7452CF7383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94905" y="0"/>
            <a:ext cx="2697095" cy="6858000"/>
          </a:xfrm>
          <a:prstGeom prst="rect">
            <a:avLst/>
          </a:prstGeom>
        </p:spPr>
      </p:pic>
      <p:sp>
        <p:nvSpPr>
          <p:cNvPr id="5" name="Ellipszis 4">
            <a:extLst>
              <a:ext uri="{FF2B5EF4-FFF2-40B4-BE49-F238E27FC236}">
                <a16:creationId xmlns:a16="http://schemas.microsoft.com/office/drawing/2014/main" id="{D8B6DFE0-04F5-43C5-A5AF-408E0CDE8939}"/>
              </a:ext>
            </a:extLst>
          </p:cNvPr>
          <p:cNvSpPr/>
          <p:nvPr/>
        </p:nvSpPr>
        <p:spPr>
          <a:xfrm>
            <a:off x="8177048" y="620110"/>
            <a:ext cx="2385849" cy="2280745"/>
          </a:xfrm>
          <a:prstGeom prst="ellipse">
            <a:avLst/>
          </a:prstGeom>
          <a:solidFill>
            <a:srgbClr val="BCA47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4000" dirty="0"/>
              <a:t>őrnagy</a:t>
            </a:r>
          </a:p>
        </p:txBody>
      </p:sp>
      <p:sp>
        <p:nvSpPr>
          <p:cNvPr id="7" name="Tartalom helye 2">
            <a:extLst>
              <a:ext uri="{FF2B5EF4-FFF2-40B4-BE49-F238E27FC236}">
                <a16:creationId xmlns:a16="http://schemas.microsoft.com/office/drawing/2014/main" id="{31A7D272-CFC1-4A80-B1DF-FB96BCC29294}"/>
              </a:ext>
            </a:extLst>
          </p:cNvPr>
          <p:cNvSpPr txBox="1">
            <a:spLocks/>
          </p:cNvSpPr>
          <p:nvPr/>
        </p:nvSpPr>
        <p:spPr>
          <a:xfrm>
            <a:off x="838200" y="2900855"/>
            <a:ext cx="9115097" cy="3276108"/>
          </a:xfrm>
          <a:prstGeom prst="rect">
            <a:avLst/>
          </a:prstGeom>
          <a:solidFill>
            <a:srgbClr val="856145"/>
          </a:solidFill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/>
            <a:r>
              <a:rPr lang="hu-HU" dirty="0"/>
              <a:t>deformált (groteszk) jellem</a:t>
            </a:r>
          </a:p>
          <a:p>
            <a:pPr fontAlgn="base"/>
            <a:r>
              <a:rPr lang="hu-HU" dirty="0"/>
              <a:t>Álmatlanság gyötri, szagok és hangok zavarják</a:t>
            </a:r>
          </a:p>
          <a:p>
            <a:pPr fontAlgn="base"/>
            <a:r>
              <a:rPr lang="hu-HU" dirty="0"/>
              <a:t> további tévképzetek</a:t>
            </a:r>
          </a:p>
          <a:p>
            <a:pPr fontAlgn="base"/>
            <a:r>
              <a:rPr lang="hu-HU" dirty="0"/>
              <a:t>minden cselekvése szemben áll a józan ésszel</a:t>
            </a:r>
          </a:p>
          <a:p>
            <a:pPr fontAlgn="base"/>
            <a:r>
              <a:rPr lang="hu-HU" dirty="0">
                <a:solidFill>
                  <a:srgbClr val="FFFF00"/>
                </a:solidFill>
              </a:rPr>
              <a:t>KÉRDÉS: tudatosan ilyen aljas, vagy megbomlott idegeiből következik?</a:t>
            </a:r>
          </a:p>
        </p:txBody>
      </p:sp>
    </p:spTree>
    <p:extLst>
      <p:ext uri="{BB962C8B-B14F-4D97-AF65-F5344CB8AC3E}">
        <p14:creationId xmlns:p14="http://schemas.microsoft.com/office/powerpoint/2010/main" val="41680618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AEE207AB-8436-4AAD-A894-9FC26A6252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b="1" dirty="0">
                <a:solidFill>
                  <a:srgbClr val="856145"/>
                </a:solidFill>
              </a:rPr>
              <a:t>SZEREPLŐK: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7D4E4E71-74A9-4998-94F8-D7BDB6DEA4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6256" y="1620783"/>
            <a:ext cx="3061138" cy="1947589"/>
          </a:xfrm>
          <a:solidFill>
            <a:schemeClr val="accent2">
              <a:lumMod val="75000"/>
            </a:schemeClr>
          </a:solidFill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hu-HU" dirty="0"/>
              <a:t>A falu és a család rajongásának tárgya, méltóság, elismertség</a:t>
            </a:r>
          </a:p>
        </p:txBody>
      </p:sp>
      <p:sp>
        <p:nvSpPr>
          <p:cNvPr id="5" name="Ellipszis 4">
            <a:extLst>
              <a:ext uri="{FF2B5EF4-FFF2-40B4-BE49-F238E27FC236}">
                <a16:creationId xmlns:a16="http://schemas.microsoft.com/office/drawing/2014/main" id="{D8B6DFE0-04F5-43C5-A5AF-408E0CDE8939}"/>
              </a:ext>
            </a:extLst>
          </p:cNvPr>
          <p:cNvSpPr/>
          <p:nvPr/>
        </p:nvSpPr>
        <p:spPr>
          <a:xfrm>
            <a:off x="8177048" y="620110"/>
            <a:ext cx="2385849" cy="2280745"/>
          </a:xfrm>
          <a:prstGeom prst="ellipse">
            <a:avLst/>
          </a:prstGeom>
          <a:solidFill>
            <a:srgbClr val="BCA47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4000" dirty="0"/>
              <a:t>TÓT LAJOS</a:t>
            </a:r>
          </a:p>
        </p:txBody>
      </p:sp>
      <p:sp>
        <p:nvSpPr>
          <p:cNvPr id="7" name="Tartalom helye 2">
            <a:extLst>
              <a:ext uri="{FF2B5EF4-FFF2-40B4-BE49-F238E27FC236}">
                <a16:creationId xmlns:a16="http://schemas.microsoft.com/office/drawing/2014/main" id="{31A7D272-CFC1-4A80-B1DF-FB96BCC29294}"/>
              </a:ext>
            </a:extLst>
          </p:cNvPr>
          <p:cNvSpPr txBox="1">
            <a:spLocks/>
          </p:cNvSpPr>
          <p:nvPr/>
        </p:nvSpPr>
        <p:spPr>
          <a:xfrm>
            <a:off x="838200" y="3804745"/>
            <a:ext cx="4942490" cy="2372218"/>
          </a:xfrm>
          <a:prstGeom prst="rect">
            <a:avLst/>
          </a:prstGeom>
          <a:solidFill>
            <a:srgbClr val="856145"/>
          </a:solidFill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/>
            <a:r>
              <a:rPr lang="hu-HU" dirty="0"/>
              <a:t> szemébe húzott sapka</a:t>
            </a:r>
          </a:p>
          <a:p>
            <a:pPr fontAlgn="base"/>
            <a:r>
              <a:rPr lang="hu-HU" dirty="0"/>
              <a:t>dobozolás</a:t>
            </a:r>
          </a:p>
          <a:p>
            <a:pPr fontAlgn="base"/>
            <a:r>
              <a:rPr lang="hu-HU" dirty="0"/>
              <a:t>nem </a:t>
            </a:r>
            <a:r>
              <a:rPr lang="hu-HU" dirty="0" err="1"/>
              <a:t>aludhat</a:t>
            </a:r>
            <a:r>
              <a:rPr lang="hu-HU" dirty="0"/>
              <a:t>, nem is ásíthat</a:t>
            </a:r>
          </a:p>
          <a:p>
            <a:pPr fontAlgn="base"/>
            <a:r>
              <a:rPr lang="hu-HU" dirty="0"/>
              <a:t>szájába csipogó</a:t>
            </a:r>
          </a:p>
        </p:txBody>
      </p:sp>
      <p:pic>
        <p:nvPicPr>
          <p:cNvPr id="6" name="Kép 5">
            <a:extLst>
              <a:ext uri="{FF2B5EF4-FFF2-40B4-BE49-F238E27FC236}">
                <a16:creationId xmlns:a16="http://schemas.microsoft.com/office/drawing/2014/main" id="{72686E14-72ED-40E7-8B90-25BEBD7C031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7429" b="75143" l="20988" r="40741">
                        <a14:foregroundMark x1="30041" y1="39143" x2="33333" y2="45714"/>
                        <a14:foregroundMark x1="30864" y1="37429" x2="30864" y2="38571"/>
                        <a14:foregroundMark x1="40741" y1="51429" x2="41009" y2="55714"/>
                        <a14:foregroundMark x1="40658" y1="59143" x2="40448" y2="59630"/>
                        <a14:foregroundMark x1="39948" y1="60927" x2="41152" y2="63714"/>
                        <a14:foregroundMark x1="41152" y1="63714" x2="40329" y2="66857"/>
                        <a14:foregroundMark x1="22634" y1="50286" x2="20988" y2="56286"/>
                        <a14:foregroundMark x1="20988" y1="56286" x2="20988" y2="58571"/>
                        <a14:foregroundMark x1="25514" y1="68857" x2="25926" y2="72286"/>
                        <a14:foregroundMark x1="25926" y1="72286" x2="30041" y2="74000"/>
                        <a14:foregroundMark x1="30041" y1="74000" x2="34568" y2="74000"/>
                        <a14:foregroundMark x1="34568" y1="74000" x2="34979" y2="74000"/>
                        <a14:foregroundMark x1="34568" y1="41429" x2="32510" y2="41714"/>
                        <a14:foregroundMark x1="24691" y1="74571" x2="29630" y2="75143"/>
                        <a14:backgroundMark x1="38272" y1="55714" x2="38272" y2="59143"/>
                        <a14:backgroundMark x1="38272" y1="60000" x2="38683" y2="61143"/>
                        <a14:backgroundMark x1="53498" y1="75714" x2="53498" y2="75714"/>
                      </a14:backgroundRemoval>
                    </a14:imgEffect>
                  </a14:imgLayer>
                </a14:imgProps>
              </a:ext>
            </a:extLst>
          </a:blip>
          <a:srcRect l="24838" t="37333" r="56257" b="24578"/>
          <a:stretch/>
        </p:blipFill>
        <p:spPr>
          <a:xfrm flipH="1">
            <a:off x="10103068" y="529174"/>
            <a:ext cx="2180897" cy="6328826"/>
          </a:xfrm>
          <a:prstGeom prst="rect">
            <a:avLst/>
          </a:prstGeom>
        </p:spPr>
      </p:pic>
      <p:sp>
        <p:nvSpPr>
          <p:cNvPr id="8" name="Tartalom helye 2">
            <a:extLst>
              <a:ext uri="{FF2B5EF4-FFF2-40B4-BE49-F238E27FC236}">
                <a16:creationId xmlns:a16="http://schemas.microsoft.com/office/drawing/2014/main" id="{B0C4B88F-4122-4130-8153-314027046028}"/>
              </a:ext>
            </a:extLst>
          </p:cNvPr>
          <p:cNvSpPr txBox="1">
            <a:spLocks/>
          </p:cNvSpPr>
          <p:nvPr/>
        </p:nvSpPr>
        <p:spPr>
          <a:xfrm>
            <a:off x="4686300" y="1620782"/>
            <a:ext cx="3061138" cy="1947589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hu-HU" dirty="0"/>
              <a:t>kénytelen behódolni, megalázkodni (család nyomása)</a:t>
            </a:r>
          </a:p>
        </p:txBody>
      </p:sp>
      <p:sp>
        <p:nvSpPr>
          <p:cNvPr id="9" name="Szövegdoboz 8">
            <a:extLst>
              <a:ext uri="{FF2B5EF4-FFF2-40B4-BE49-F238E27FC236}">
                <a16:creationId xmlns:a16="http://schemas.microsoft.com/office/drawing/2014/main" id="{5343E804-056E-4A68-ACE2-8B032C7F54A2}"/>
              </a:ext>
            </a:extLst>
          </p:cNvPr>
          <p:cNvSpPr txBox="1"/>
          <p:nvPr/>
        </p:nvSpPr>
        <p:spPr>
          <a:xfrm>
            <a:off x="7094483" y="5044966"/>
            <a:ext cx="306113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hu-HU" sz="3600" dirty="0">
                <a:solidFill>
                  <a:srgbClr val="FFFF00"/>
                </a:solidFill>
              </a:rPr>
              <a:t>rejtőzködés</a:t>
            </a:r>
          </a:p>
          <a:p>
            <a:pPr marL="342900" indent="-342900">
              <a:buAutoNum type="arabicPeriod"/>
            </a:pPr>
            <a:r>
              <a:rPr lang="hu-HU" sz="3600" dirty="0">
                <a:solidFill>
                  <a:srgbClr val="FFFF00"/>
                </a:solidFill>
              </a:rPr>
              <a:t>felnégyelés</a:t>
            </a:r>
          </a:p>
        </p:txBody>
      </p:sp>
      <p:sp>
        <p:nvSpPr>
          <p:cNvPr id="11" name="Téglalap 10">
            <a:extLst>
              <a:ext uri="{FF2B5EF4-FFF2-40B4-BE49-F238E27FC236}">
                <a16:creationId xmlns:a16="http://schemas.microsoft.com/office/drawing/2014/main" id="{6305A72C-3378-4130-B23A-49B5085311AD}"/>
              </a:ext>
            </a:extLst>
          </p:cNvPr>
          <p:cNvSpPr/>
          <p:nvPr/>
        </p:nvSpPr>
        <p:spPr>
          <a:xfrm rot="20687691">
            <a:off x="7633404" y="3373135"/>
            <a:ext cx="280762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hu-HU" sz="5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groteszk!</a:t>
            </a:r>
          </a:p>
        </p:txBody>
      </p:sp>
      <p:sp>
        <p:nvSpPr>
          <p:cNvPr id="12" name="Nyíl: balra-jobbra mutató 11">
            <a:extLst>
              <a:ext uri="{FF2B5EF4-FFF2-40B4-BE49-F238E27FC236}">
                <a16:creationId xmlns:a16="http://schemas.microsoft.com/office/drawing/2014/main" id="{E6A1C41D-5AF6-4A1E-8D13-E9349349ACE2}"/>
              </a:ext>
            </a:extLst>
          </p:cNvPr>
          <p:cNvSpPr/>
          <p:nvPr/>
        </p:nvSpPr>
        <p:spPr>
          <a:xfrm>
            <a:off x="3447394" y="2205351"/>
            <a:ext cx="1238906" cy="590401"/>
          </a:xfrm>
          <a:prstGeom prst="leftRight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2617872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  <p:bldP spid="8" grpId="0" animBg="1"/>
      <p:bldP spid="11" grpId="0"/>
      <p:bldP spid="1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A060B3B2-4B0F-4A36-BB7B-4C63E0603B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>
                <a:solidFill>
                  <a:schemeClr val="bg1"/>
                </a:solidFill>
              </a:rPr>
              <a:t>SZEREPLŐK: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6D85D0F4-535B-4E73-A84F-36947BA342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1325563"/>
          </a:xfrm>
        </p:spPr>
        <p:txBody>
          <a:bodyPr/>
          <a:lstStyle/>
          <a:p>
            <a:r>
              <a:rPr lang="hu-HU" dirty="0">
                <a:solidFill>
                  <a:schemeClr val="bg1"/>
                </a:solidFill>
              </a:rPr>
              <a:t>Mariska és Ágika ösztönből </a:t>
            </a:r>
            <a:r>
              <a:rPr lang="hu-HU" dirty="0" err="1">
                <a:solidFill>
                  <a:schemeClr val="bg1"/>
                </a:solidFill>
              </a:rPr>
              <a:t>cselekszenek</a:t>
            </a:r>
            <a:endParaRPr lang="hu-HU" dirty="0">
              <a:solidFill>
                <a:schemeClr val="bg1"/>
              </a:solidFill>
            </a:endParaRPr>
          </a:p>
          <a:p>
            <a:r>
              <a:rPr lang="hu-HU" dirty="0">
                <a:solidFill>
                  <a:schemeClr val="bg1"/>
                </a:solidFill>
              </a:rPr>
              <a:t>Gyula megmentésének célja</a:t>
            </a:r>
          </a:p>
        </p:txBody>
      </p:sp>
    </p:spTree>
    <p:extLst>
      <p:ext uri="{BB962C8B-B14F-4D97-AF65-F5344CB8AC3E}">
        <p14:creationId xmlns:p14="http://schemas.microsoft.com/office/powerpoint/2010/main" val="27813943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63C7A1B6-E06B-4421-BE21-A7A6A0497A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b="1" dirty="0">
                <a:solidFill>
                  <a:schemeClr val="bg1"/>
                </a:solidFill>
              </a:rPr>
              <a:t>FŐ SZIMBOLIKUS TEVÉKENYSÉG: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842B7C4A-4B64-4BB1-AD0A-00F9B8B2F0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98123" y="1825625"/>
            <a:ext cx="7031421" cy="4351338"/>
          </a:xfrm>
        </p:spPr>
        <p:txBody>
          <a:bodyPr/>
          <a:lstStyle/>
          <a:p>
            <a:r>
              <a:rPr lang="hu-HU" b="1" dirty="0">
                <a:solidFill>
                  <a:schemeClr val="accent4">
                    <a:lumMod val="50000"/>
                  </a:schemeClr>
                </a:solidFill>
              </a:rPr>
              <a:t>többszörösen értelmetlen</a:t>
            </a:r>
          </a:p>
          <a:p>
            <a:r>
              <a:rPr lang="hu-HU" b="1" dirty="0">
                <a:solidFill>
                  <a:schemeClr val="accent4">
                    <a:lumMod val="50000"/>
                  </a:schemeClr>
                </a:solidFill>
              </a:rPr>
              <a:t>Minek kellenek a dobozok?</a:t>
            </a:r>
          </a:p>
          <a:p>
            <a:r>
              <a:rPr lang="hu-HU" b="1" dirty="0">
                <a:solidFill>
                  <a:schemeClr val="accent4">
                    <a:lumMod val="50000"/>
                  </a:schemeClr>
                </a:solidFill>
              </a:rPr>
              <a:t>Miért kell engedelmeskedni? (Gyula nem él)</a:t>
            </a:r>
          </a:p>
          <a:p>
            <a:pPr marL="0" indent="0">
              <a:buNone/>
            </a:pPr>
            <a:endParaRPr lang="hu-HU" b="1" dirty="0">
              <a:solidFill>
                <a:schemeClr val="accent4">
                  <a:lumMod val="50000"/>
                </a:schemeClr>
              </a:solidFill>
            </a:endParaRPr>
          </a:p>
          <a:p>
            <a:endParaRPr lang="hu-HU" b="1" dirty="0">
              <a:solidFill>
                <a:schemeClr val="accent4">
                  <a:lumMod val="50000"/>
                </a:schemeClr>
              </a:solidFill>
            </a:endParaRPr>
          </a:p>
          <a:p>
            <a:endParaRPr lang="hu-HU" b="1" dirty="0"/>
          </a:p>
        </p:txBody>
      </p:sp>
      <p:pic>
        <p:nvPicPr>
          <p:cNvPr id="4" name="Kép 3">
            <a:extLst>
              <a:ext uri="{FF2B5EF4-FFF2-40B4-BE49-F238E27FC236}">
                <a16:creationId xmlns:a16="http://schemas.microsoft.com/office/drawing/2014/main" id="{DE8A716B-5F13-4233-AFCA-24D6A5DCFBA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763" b="91933" l="9933" r="89933">
                        <a14:foregroundMark x1="37315" y1="8219" x2="47517" y2="7763"/>
                        <a14:foregroundMark x1="47517" y1="7763" x2="55168" y2="8067"/>
                        <a14:foregroundMark x1="47383" y1="91781" x2="59060" y2="91933"/>
                      </a14:backgroundRemoval>
                    </a14:imgEffect>
                    <a14:imgEffect>
                      <a14:artisticCutout/>
                    </a14:imgEffect>
                  </a14:imgLayer>
                </a14:imgProps>
              </a:ext>
            </a:extLst>
          </a:blip>
          <a:srcRect t="1" b="23559"/>
          <a:stretch/>
        </p:blipFill>
        <p:spPr>
          <a:xfrm>
            <a:off x="-695010" y="2791373"/>
            <a:ext cx="6032622" cy="40666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18197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0820F896-892D-4B90-989A-347C71E030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>
                <a:solidFill>
                  <a:schemeClr val="accent4">
                    <a:lumMod val="50000"/>
                  </a:schemeClr>
                </a:solidFill>
              </a:rPr>
              <a:t>Műfaj: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DD25641B-3B88-4985-A0AB-1670F547EF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7993" y="1405211"/>
            <a:ext cx="10515600" cy="4351338"/>
          </a:xfrm>
        </p:spPr>
        <p:txBody>
          <a:bodyPr>
            <a:noAutofit/>
          </a:bodyPr>
          <a:lstStyle/>
          <a:p>
            <a:r>
              <a:rPr lang="hu-HU" sz="4400" b="1" dirty="0">
                <a:solidFill>
                  <a:schemeClr val="accent4">
                    <a:lumMod val="50000"/>
                  </a:schemeClr>
                </a:solidFill>
              </a:rPr>
              <a:t>Tragikomédia</a:t>
            </a:r>
          </a:p>
          <a:p>
            <a:r>
              <a:rPr lang="hu-HU" sz="4400" dirty="0">
                <a:solidFill>
                  <a:schemeClr val="accent4">
                    <a:lumMod val="50000"/>
                  </a:schemeClr>
                </a:solidFill>
              </a:rPr>
              <a:t>DRÁMA műnemébe tartozik</a:t>
            </a:r>
          </a:p>
          <a:p>
            <a:r>
              <a:rPr lang="hu-HU" sz="4400" dirty="0">
                <a:solidFill>
                  <a:schemeClr val="accent4">
                    <a:lumMod val="50000"/>
                  </a:schemeClr>
                </a:solidFill>
              </a:rPr>
              <a:t>(már Shakespeare is)</a:t>
            </a:r>
          </a:p>
          <a:p>
            <a:r>
              <a:rPr lang="hu-HU" sz="4400" dirty="0"/>
              <a:t>A XX. században lett népszerű</a:t>
            </a:r>
          </a:p>
          <a:p>
            <a:r>
              <a:rPr lang="hu-HU" sz="4400" dirty="0"/>
              <a:t>két minőség (</a:t>
            </a:r>
            <a:r>
              <a:rPr lang="hu-HU" sz="4400" dirty="0">
                <a:solidFill>
                  <a:schemeClr val="accent4">
                    <a:lumMod val="40000"/>
                    <a:lumOff val="60000"/>
                  </a:schemeClr>
                </a:solidFill>
              </a:rPr>
              <a:t>tragikum és komikum</a:t>
            </a:r>
            <a:r>
              <a:rPr lang="hu-HU" sz="4400" dirty="0"/>
              <a:t>) eleve szemben áll egymással</a:t>
            </a:r>
          </a:p>
          <a:p>
            <a:r>
              <a:rPr lang="hu-HU" sz="4400" dirty="0"/>
              <a:t>ez adja az alkotás groteszkségét</a:t>
            </a:r>
          </a:p>
          <a:p>
            <a:pPr marL="0" indent="0">
              <a:buNone/>
            </a:pPr>
            <a:endParaRPr lang="hu-HU" sz="4400" dirty="0"/>
          </a:p>
        </p:txBody>
      </p:sp>
    </p:spTree>
    <p:extLst>
      <p:ext uri="{BB962C8B-B14F-4D97-AF65-F5344CB8AC3E}">
        <p14:creationId xmlns:p14="http://schemas.microsoft.com/office/powerpoint/2010/main" val="2771108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-tém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-tém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-té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343</Words>
  <Application>Microsoft Office PowerPoint</Application>
  <PresentationFormat>Szélesvásznú</PresentationFormat>
  <Paragraphs>65</Paragraphs>
  <Slides>11</Slides>
  <Notes>0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4</vt:i4>
      </vt:variant>
      <vt:variant>
        <vt:lpstr>Téma</vt:lpstr>
      </vt:variant>
      <vt:variant>
        <vt:i4>1</vt:i4>
      </vt:variant>
      <vt:variant>
        <vt:lpstr>Diacímek</vt:lpstr>
      </vt:variant>
      <vt:variant>
        <vt:i4>11</vt:i4>
      </vt:variant>
    </vt:vector>
  </HeadingPairs>
  <TitlesOfParts>
    <vt:vector size="16" baseType="lpstr">
      <vt:lpstr>Anagram</vt:lpstr>
      <vt:lpstr>Arial</vt:lpstr>
      <vt:lpstr>Calibri</vt:lpstr>
      <vt:lpstr>Calibri Light</vt:lpstr>
      <vt:lpstr>Office Theme</vt:lpstr>
      <vt:lpstr>Örkény István: TÓTÉK</vt:lpstr>
      <vt:lpstr>PowerPoint-bemutató</vt:lpstr>
      <vt:lpstr>TÖRTÉNET:</vt:lpstr>
      <vt:lpstr>LÁTÁSMÓD: GROTESZK ÉS ABSZURD</vt:lpstr>
      <vt:lpstr>SZEREPLŐK:</vt:lpstr>
      <vt:lpstr>SZEREPLŐK:</vt:lpstr>
      <vt:lpstr>SZEREPLŐK:</vt:lpstr>
      <vt:lpstr>FŐ SZIMBOLIKUS TEVÉKENYSÉG:</vt:lpstr>
      <vt:lpstr>Műfaj:</vt:lpstr>
      <vt:lpstr>MOTTÓ:</vt:lpstr>
      <vt:lpstr>PowerPoint-bemutató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Örkény</dc:title>
  <dc:creator>Takács Szilvia</dc:creator>
  <cp:lastModifiedBy>Takács Szilvia</cp:lastModifiedBy>
  <cp:revision>10</cp:revision>
  <dcterms:created xsi:type="dcterms:W3CDTF">2026-01-18T18:15:03Z</dcterms:created>
  <dcterms:modified xsi:type="dcterms:W3CDTF">2026-01-18T19:33:31Z</dcterms:modified>
</cp:coreProperties>
</file>