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8"/>
  </p:notesMasterIdLst>
  <p:handoutMasterIdLst>
    <p:handoutMasterId r:id="rId19"/>
  </p:handoutMasterIdLst>
  <p:sldIdLst>
    <p:sldId id="256" r:id="rId5"/>
    <p:sldId id="283" r:id="rId6"/>
    <p:sldId id="284" r:id="rId7"/>
    <p:sldId id="285" r:id="rId8"/>
    <p:sldId id="287" r:id="rId9"/>
    <p:sldId id="288" r:id="rId10"/>
    <p:sldId id="289" r:id="rId11"/>
    <p:sldId id="291" r:id="rId12"/>
    <p:sldId id="294" r:id="rId13"/>
    <p:sldId id="292" r:id="rId14"/>
    <p:sldId id="290" r:id="rId15"/>
    <p:sldId id="293" r:id="rId16"/>
    <p:sldId id="295" r:id="rId17"/>
  </p:sldIdLst>
  <p:sldSz cx="12192000" cy="6858000"/>
  <p:notesSz cx="6858000" cy="9144000"/>
  <p:defaultTextStyle>
    <a:defPPr rtl="0">
      <a:defRPr lang="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Üdvözöljük" id="{E75E278A-FF0E-49A4-B170-79828D63BBAD}">
          <p14:sldIdLst>
            <p14:sldId id="256"/>
            <p14:sldId id="283"/>
            <p14:sldId id="284"/>
            <p14:sldId id="285"/>
            <p14:sldId id="287"/>
            <p14:sldId id="288"/>
            <p14:sldId id="289"/>
            <p14:sldId id="291"/>
            <p14:sldId id="294"/>
            <p14:sldId id="292"/>
            <p14:sldId id="290"/>
            <p14:sldId id="293"/>
            <p14:sldId id="295"/>
          </p14:sldIdLst>
        </p14:section>
        <p14:section name="Tervezés, Alakváltás, Jegyzetelés, Közös munka másokkal, Mutasd meg" id="{B9B51309-D148-4332-87C2-07BE32FBCA3B}">
          <p14:sldIdLst/>
        </p14:section>
        <p14:section name="További információ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Szerző" initials="S" lastIdx="0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462F"/>
    <a:srgbClr val="D24726"/>
    <a:srgbClr val="404040"/>
    <a:srgbClr val="FF9B45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241" autoAdjust="0"/>
  </p:normalViewPr>
  <p:slideViewPr>
    <p:cSldViewPr snapToGrid="0">
      <p:cViewPr varScale="1">
        <p:scale>
          <a:sx n="47" d="100"/>
          <a:sy n="47" d="100"/>
        </p:scale>
        <p:origin x="64" y="4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539A21C-A1A5-4A14-B599-E5048DE2B437}" type="datetime1">
              <a:rPr lang="hu-HU" smtClean="0"/>
              <a:t>2024. 12. 31.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4F2D63C-D69B-43F0-99E8-FBA555834845}" type="datetime1">
              <a:rPr lang="hu-HU" noProof="0" smtClean="0"/>
              <a:t>2024. 12. 31.</a:t>
            </a:fld>
            <a:endParaRPr lang="hu-HU" noProof="0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hu-HU" noProof="0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hu-HU" smtClean="0"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hu-HU" smtClean="0"/>
              <a:t>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48345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sz="1800" noProof="0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hu-HU" sz="1800" noProof="0" dirty="0"/>
          </a:p>
        </p:txBody>
      </p:sp>
      <p:cxnSp>
        <p:nvCxnSpPr>
          <p:cNvPr id="12" name="Egyenes összekötő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Mintaszöveg szerkesztése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Második szint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Harmadik szint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Negyedik szint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6" name="Dátum helye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B247D218-6346-4044-AEAA-DF98E7B01E95}" type="datetime1">
              <a:rPr lang="hu-HU" noProof="0" smtClean="0"/>
              <a:t>2024. 12. 31.</a:t>
            </a:fld>
            <a:endParaRPr lang="hu-HU" noProof="0" dirty="0"/>
          </a:p>
        </p:txBody>
      </p:sp>
      <p:sp>
        <p:nvSpPr>
          <p:cNvPr id="7" name="Élőláb helye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hu-HU" noProof="0" dirty="0"/>
          </a:p>
        </p:txBody>
      </p:sp>
      <p:sp>
        <p:nvSpPr>
          <p:cNvPr id="8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sz="1800" noProof="0" dirty="0"/>
          </a:p>
        </p:txBody>
      </p:sp>
      <p:sp>
        <p:nvSpPr>
          <p:cNvPr id="10" name="Téglalap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sz="1800" noProof="0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7" name="Tartalom helye 6"/>
          <p:cNvSpPr>
            <a:spLocks noGrp="1"/>
          </p:cNvSpPr>
          <p:nvPr>
            <p:ph sz="quarter" idx="13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Mintaszöveg szerkesztése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Második szint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Harmadik szint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Negyedik szint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hu-HU" noProof="0"/>
              <a:t>Ötödik szint</a:t>
            </a:r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hu-HU" sz="1800" noProof="0" dirty="0"/>
          </a:p>
        </p:txBody>
      </p:sp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hu-HU" noProof="0" dirty="0"/>
              <a:t>Mintacím stílusának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EF1920C7-CBDF-4FF5-B575-57AED84E4023}" type="datetime1">
              <a:rPr lang="hu-HU" noProof="0" smtClean="0"/>
              <a:t>2024. 12. 31.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hu-HU" noProof="0" smtClean="0"/>
              <a:pPr/>
              <a:t>‹#›</a:t>
            </a:fld>
            <a:endParaRPr lang="hu-HU" noProof="0" dirty="0"/>
          </a:p>
        </p:txBody>
      </p:sp>
      <p:cxnSp>
        <p:nvCxnSpPr>
          <p:cNvPr id="8" name="Egyenes összekötő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76248" y="1605758"/>
            <a:ext cx="9125607" cy="2387600"/>
          </a:xfrm>
        </p:spPr>
        <p:txBody>
          <a:bodyPr rtlCol="0" anchor="ctr" anchorCtr="0">
            <a:normAutofit/>
          </a:bodyPr>
          <a:lstStyle/>
          <a:p>
            <a:pPr rtl="0"/>
            <a:r>
              <a:rPr lang="hu-HU" sz="8000" b="1" dirty="0">
                <a:solidFill>
                  <a:schemeClr val="bg1"/>
                </a:solidFill>
                <a:latin typeface="Anagram" pitchFamily="2" charset="0"/>
              </a:rPr>
              <a:t>Pragmatika I.</a:t>
            </a:r>
          </a:p>
        </p:txBody>
      </p:sp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AE4F6B8-321C-4866-8265-88C9344D3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DCC41C6-01E7-4E9D-BBB3-4DDE986A908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643081" y="1341014"/>
            <a:ext cx="10075953" cy="199339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571500" indent="-571500">
              <a:buFontTx/>
              <a:buChar char="-"/>
            </a:pPr>
            <a:r>
              <a:rPr lang="hu-HU" sz="3600" b="1" dirty="0"/>
              <a:t>MAGADDAL HOZTAD AZ IRATAIDAT?</a:t>
            </a:r>
          </a:p>
          <a:p>
            <a:pPr marL="571500" indent="-571500">
              <a:buFontTx/>
              <a:buChar char="-"/>
            </a:pPr>
            <a:r>
              <a:rPr lang="hu-HU" sz="3600" b="1" dirty="0"/>
              <a:t>HÁT AZ ÚGY VOLT, HOGY TEGNAP ESTE…</a:t>
            </a:r>
          </a:p>
        </p:txBody>
      </p:sp>
      <p:sp>
        <p:nvSpPr>
          <p:cNvPr id="5" name="Felirat: felfelé mutató nyíllal 4">
            <a:extLst>
              <a:ext uri="{FF2B5EF4-FFF2-40B4-BE49-F238E27FC236}">
                <a16:creationId xmlns:a16="http://schemas.microsoft.com/office/drawing/2014/main" id="{3D88A3F7-B588-46A5-B102-6F143A54EF3A}"/>
              </a:ext>
            </a:extLst>
          </p:cNvPr>
          <p:cNvSpPr/>
          <p:nvPr/>
        </p:nvSpPr>
        <p:spPr>
          <a:xfrm>
            <a:off x="1718441" y="3429000"/>
            <a:ext cx="8755117" cy="2866697"/>
          </a:xfrm>
          <a:prstGeom prst="upArrow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b="1" dirty="0"/>
              <a:t>MENNYISÉGI MAXIMA MEGSÉRTÉSE </a:t>
            </a:r>
          </a:p>
          <a:p>
            <a:pPr algn="ctr"/>
            <a:r>
              <a:rPr lang="hu-HU" sz="2000" b="1" dirty="0"/>
              <a:t>(ELDÖNTENDŐ KÉRDÉS)</a:t>
            </a:r>
          </a:p>
        </p:txBody>
      </p:sp>
    </p:spTree>
    <p:extLst>
      <p:ext uri="{BB962C8B-B14F-4D97-AF65-F5344CB8AC3E}">
        <p14:creationId xmlns:p14="http://schemas.microsoft.com/office/powerpoint/2010/main" val="1720822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AE4F6B8-321C-4866-8265-88C9344D3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DCC41C6-01E7-4E9D-BBB3-4DDE986A908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643081" y="1341014"/>
            <a:ext cx="8383787" cy="199339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hu-HU" sz="3600" b="1" dirty="0"/>
              <a:t>OLVASTAM EGY VERSET BABITSTÓL. SZERINTEM Ő DILETTÁNS.</a:t>
            </a:r>
          </a:p>
        </p:txBody>
      </p:sp>
      <p:sp>
        <p:nvSpPr>
          <p:cNvPr id="5" name="Felirat: felfelé mutató nyíllal 4">
            <a:extLst>
              <a:ext uri="{FF2B5EF4-FFF2-40B4-BE49-F238E27FC236}">
                <a16:creationId xmlns:a16="http://schemas.microsoft.com/office/drawing/2014/main" id="{3D88A3F7-B588-46A5-B102-6F143A54EF3A}"/>
              </a:ext>
            </a:extLst>
          </p:cNvPr>
          <p:cNvSpPr/>
          <p:nvPr/>
        </p:nvSpPr>
        <p:spPr>
          <a:xfrm>
            <a:off x="1718441" y="3429000"/>
            <a:ext cx="8755117" cy="2866697"/>
          </a:xfrm>
          <a:prstGeom prst="upArrow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b="1" dirty="0"/>
              <a:t>MINŐSÉGI MAXIMA MEGSÉRTÉSE </a:t>
            </a:r>
          </a:p>
          <a:p>
            <a:pPr algn="ctr"/>
            <a:r>
              <a:rPr lang="hu-HU" sz="2000" b="1" dirty="0"/>
              <a:t>(NINCS ELÉG ALAP)</a:t>
            </a:r>
          </a:p>
        </p:txBody>
      </p:sp>
    </p:spTree>
    <p:extLst>
      <p:ext uri="{BB962C8B-B14F-4D97-AF65-F5344CB8AC3E}">
        <p14:creationId xmlns:p14="http://schemas.microsoft.com/office/powerpoint/2010/main" val="146846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AE4F6B8-321C-4866-8265-88C9344D3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DCC41C6-01E7-4E9D-BBB3-4DDE986A908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643081" y="1341014"/>
            <a:ext cx="10075953" cy="199339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hu-HU" sz="3600" b="1" dirty="0"/>
              <a:t>ÚGY ÉRZEM, HOGY… NEM IS TUDOM… VALAMI MINTHA – DE NEM IS. MÉGSEM. INKÁBB TALÁN EZ A BAJOM.</a:t>
            </a:r>
          </a:p>
        </p:txBody>
      </p:sp>
      <p:sp>
        <p:nvSpPr>
          <p:cNvPr id="5" name="Felirat: felfelé mutató nyíllal 4">
            <a:extLst>
              <a:ext uri="{FF2B5EF4-FFF2-40B4-BE49-F238E27FC236}">
                <a16:creationId xmlns:a16="http://schemas.microsoft.com/office/drawing/2014/main" id="{3D88A3F7-B588-46A5-B102-6F143A54EF3A}"/>
              </a:ext>
            </a:extLst>
          </p:cNvPr>
          <p:cNvSpPr/>
          <p:nvPr/>
        </p:nvSpPr>
        <p:spPr>
          <a:xfrm>
            <a:off x="1718441" y="3429000"/>
            <a:ext cx="8755117" cy="2866697"/>
          </a:xfrm>
          <a:prstGeom prst="upArrow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b="1" dirty="0"/>
              <a:t>MÓD MAXIMÁJÁNAK MEGSÉRTÉSE </a:t>
            </a:r>
          </a:p>
          <a:p>
            <a:pPr algn="ctr"/>
            <a:r>
              <a:rPr lang="hu-HU" sz="2000" b="1" dirty="0"/>
              <a:t>(HOMÁLYOSSÁG)</a:t>
            </a:r>
          </a:p>
        </p:txBody>
      </p:sp>
    </p:spTree>
    <p:extLst>
      <p:ext uri="{BB962C8B-B14F-4D97-AF65-F5344CB8AC3E}">
        <p14:creationId xmlns:p14="http://schemas.microsoft.com/office/powerpoint/2010/main" val="4167258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: átellenes sarkain lekerekítve 5">
            <a:extLst>
              <a:ext uri="{FF2B5EF4-FFF2-40B4-BE49-F238E27FC236}">
                <a16:creationId xmlns:a16="http://schemas.microsoft.com/office/drawing/2014/main" id="{B9E758B3-1185-4F9C-AC1A-658422E95522}"/>
              </a:ext>
            </a:extLst>
          </p:cNvPr>
          <p:cNvSpPr/>
          <p:nvPr/>
        </p:nvSpPr>
        <p:spPr>
          <a:xfrm>
            <a:off x="518615" y="36405"/>
            <a:ext cx="11191164" cy="6821596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66ADC9D-6E18-43AB-988D-6FCEB3A886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48" b="97990" l="9966" r="89691">
                        <a14:foregroundMark x1="60481" y1="3015" x2="64948" y2="17085"/>
                        <a14:foregroundMark x1="28522" y1="98325" x2="43643" y2="91792"/>
                        <a14:foregroundMark x1="43643" y1="91792" x2="43643" y2="90620"/>
                        <a14:foregroundMark x1="73883" y1="97990" x2="80756" y2="919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58945" y="1312778"/>
            <a:ext cx="2625331" cy="5385988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00F67015-7619-4892-B049-B8AE4C3633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160" b="96640" l="9938" r="89752">
                        <a14:foregroundMark x1="39752" y1="4160" x2="44720" y2="12800"/>
                        <a14:foregroundMark x1="44720" y1="12800" x2="44720" y2="12800"/>
                        <a14:foregroundMark x1="36335" y1="63040" x2="20186" y2="89920"/>
                        <a14:foregroundMark x1="20186" y1="89920" x2="21429" y2="94400"/>
                        <a14:foregroundMark x1="56832" y1="95680" x2="44099" y2="92160"/>
                        <a14:foregroundMark x1="24845" y1="96640" x2="24845" y2="9664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39641" y="1435607"/>
            <a:ext cx="2774861" cy="5385988"/>
          </a:xfrm>
          <a:prstGeom prst="rect">
            <a:avLst/>
          </a:prstGeom>
        </p:spPr>
      </p:pic>
      <p:sp>
        <p:nvSpPr>
          <p:cNvPr id="7" name="Beszédbuborék: ellipszis 6">
            <a:extLst>
              <a:ext uri="{FF2B5EF4-FFF2-40B4-BE49-F238E27FC236}">
                <a16:creationId xmlns:a16="http://schemas.microsoft.com/office/drawing/2014/main" id="{64027BDB-7CAC-42B0-B076-23B54BE42E0D}"/>
              </a:ext>
            </a:extLst>
          </p:cNvPr>
          <p:cNvSpPr/>
          <p:nvPr/>
        </p:nvSpPr>
        <p:spPr>
          <a:xfrm>
            <a:off x="7743241" y="232335"/>
            <a:ext cx="3930144" cy="2160886"/>
          </a:xfrm>
          <a:prstGeom prst="wedgeEllipseCallout">
            <a:avLst>
              <a:gd name="adj1" fmla="val -65225"/>
              <a:gd name="adj2" fmla="val 2578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0D3E9E38-A602-4A30-96FF-E5B0F33901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2514583">
            <a:off x="599349" y="414472"/>
            <a:ext cx="3686918" cy="2885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35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6A489A1-8DE0-46CA-95B1-D7ECEF825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0672310" cy="640080"/>
          </a:xfrm>
        </p:spPr>
        <p:txBody>
          <a:bodyPr>
            <a:noAutofit/>
          </a:bodyPr>
          <a:lstStyle/>
          <a:p>
            <a:r>
              <a:rPr lang="hu-HU" sz="4800" b="1" dirty="0"/>
              <a:t>A nyelvészet három szintje</a:t>
            </a:r>
          </a:p>
        </p:txBody>
      </p:sp>
      <p:sp>
        <p:nvSpPr>
          <p:cNvPr id="4" name="Nyíl: ötszög 3">
            <a:extLst>
              <a:ext uri="{FF2B5EF4-FFF2-40B4-BE49-F238E27FC236}">
                <a16:creationId xmlns:a16="http://schemas.microsoft.com/office/drawing/2014/main" id="{857099D5-C10A-42D8-BC57-44E07D783CBE}"/>
              </a:ext>
            </a:extLst>
          </p:cNvPr>
          <p:cNvSpPr/>
          <p:nvPr/>
        </p:nvSpPr>
        <p:spPr>
          <a:xfrm>
            <a:off x="685798" y="1675822"/>
            <a:ext cx="5724525" cy="971550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b="1" dirty="0"/>
              <a:t>GRAMMATIKA</a:t>
            </a:r>
          </a:p>
        </p:txBody>
      </p:sp>
      <p:sp>
        <p:nvSpPr>
          <p:cNvPr id="5" name="Nyíl: ötszög 4">
            <a:extLst>
              <a:ext uri="{FF2B5EF4-FFF2-40B4-BE49-F238E27FC236}">
                <a16:creationId xmlns:a16="http://schemas.microsoft.com/office/drawing/2014/main" id="{E58AE8BC-0EB3-4B66-9E70-DC5DC13FE3F0}"/>
              </a:ext>
            </a:extLst>
          </p:cNvPr>
          <p:cNvSpPr/>
          <p:nvPr/>
        </p:nvSpPr>
        <p:spPr>
          <a:xfrm>
            <a:off x="685799" y="3417571"/>
            <a:ext cx="5724525" cy="971550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b="1" dirty="0"/>
              <a:t>SZEMANTIKA</a:t>
            </a:r>
          </a:p>
        </p:txBody>
      </p:sp>
      <p:sp>
        <p:nvSpPr>
          <p:cNvPr id="6" name="Nyíl: ötszög 5">
            <a:extLst>
              <a:ext uri="{FF2B5EF4-FFF2-40B4-BE49-F238E27FC236}">
                <a16:creationId xmlns:a16="http://schemas.microsoft.com/office/drawing/2014/main" id="{E6DED400-969D-429D-86D4-A0AE35706F28}"/>
              </a:ext>
            </a:extLst>
          </p:cNvPr>
          <p:cNvSpPr/>
          <p:nvPr/>
        </p:nvSpPr>
        <p:spPr>
          <a:xfrm>
            <a:off x="685799" y="4903667"/>
            <a:ext cx="5724525" cy="971550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b="1" dirty="0"/>
              <a:t>PRAGMATIKA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A19DA0D4-D42F-47B6-9A41-CE8D2B373846}"/>
              </a:ext>
            </a:extLst>
          </p:cNvPr>
          <p:cNvSpPr/>
          <p:nvPr/>
        </p:nvSpPr>
        <p:spPr>
          <a:xfrm>
            <a:off x="6810375" y="1624203"/>
            <a:ext cx="4695826" cy="11620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NYELVI SZERKEZET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BBBDC4A7-3074-49E7-9753-D9F29A98AEDA}"/>
              </a:ext>
            </a:extLst>
          </p:cNvPr>
          <p:cNvSpPr/>
          <p:nvPr/>
        </p:nvSpPr>
        <p:spPr>
          <a:xfrm>
            <a:off x="6810375" y="3322321"/>
            <a:ext cx="4695826" cy="11620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JELENTÉS</a:t>
            </a: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85D25A36-4FE9-45C0-915B-112C0289354C}"/>
              </a:ext>
            </a:extLst>
          </p:cNvPr>
          <p:cNvSpPr/>
          <p:nvPr/>
        </p:nvSpPr>
        <p:spPr>
          <a:xfrm>
            <a:off x="6810375" y="4903667"/>
            <a:ext cx="4695826" cy="11620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A NYELVHASZNÁLAT MÓDJA</a:t>
            </a:r>
          </a:p>
        </p:txBody>
      </p:sp>
    </p:spTree>
    <p:extLst>
      <p:ext uri="{BB962C8B-B14F-4D97-AF65-F5344CB8AC3E}">
        <p14:creationId xmlns:p14="http://schemas.microsoft.com/office/powerpoint/2010/main" val="109495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yíl: ötszög 5">
            <a:extLst>
              <a:ext uri="{FF2B5EF4-FFF2-40B4-BE49-F238E27FC236}">
                <a16:creationId xmlns:a16="http://schemas.microsoft.com/office/drawing/2014/main" id="{E6DED400-969D-429D-86D4-A0AE35706F28}"/>
              </a:ext>
            </a:extLst>
          </p:cNvPr>
          <p:cNvSpPr/>
          <p:nvPr/>
        </p:nvSpPr>
        <p:spPr>
          <a:xfrm>
            <a:off x="657224" y="1983105"/>
            <a:ext cx="5724525" cy="971550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b="1" dirty="0"/>
              <a:t>PRAGMATIKA</a:t>
            </a: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85D25A36-4FE9-45C0-915B-112C0289354C}"/>
              </a:ext>
            </a:extLst>
          </p:cNvPr>
          <p:cNvSpPr/>
          <p:nvPr/>
        </p:nvSpPr>
        <p:spPr>
          <a:xfrm>
            <a:off x="6810375" y="1792605"/>
            <a:ext cx="4695826" cy="11620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A NYELVHASZNÁLAT MÓDJA</a:t>
            </a: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F93A0942-5F63-428B-AB4E-F9202D7701CB}"/>
              </a:ext>
            </a:extLst>
          </p:cNvPr>
          <p:cNvSpPr/>
          <p:nvPr/>
        </p:nvSpPr>
        <p:spPr>
          <a:xfrm>
            <a:off x="1771650" y="3267075"/>
            <a:ext cx="9734551" cy="30194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hu-HU" sz="3200" b="1" dirty="0"/>
              <a:t>FIGYELEMBE VESZI AZ ELŐISMERETEKET</a:t>
            </a:r>
          </a:p>
          <a:p>
            <a:pPr marL="285750" indent="-285750" algn="ctr">
              <a:buFontTx/>
              <a:buChar char="-"/>
            </a:pPr>
            <a:r>
              <a:rPr lang="hu-HU" sz="3200" b="1" dirty="0"/>
              <a:t>AZ ELVÁRÁSOKAT</a:t>
            </a:r>
          </a:p>
          <a:p>
            <a:pPr marL="285750" indent="-285750" algn="ctr">
              <a:buFontTx/>
              <a:buChar char="-"/>
            </a:pPr>
            <a:r>
              <a:rPr lang="hu-HU" sz="3200" b="1" dirty="0"/>
              <a:t>A TÁRSADALMI SZABÁLYOKAT</a:t>
            </a:r>
          </a:p>
          <a:p>
            <a:pPr marL="285750" indent="-285750" algn="ctr">
              <a:buFontTx/>
              <a:buChar char="-"/>
            </a:pPr>
            <a:r>
              <a:rPr lang="hu-HU" sz="3200" b="1" dirty="0"/>
              <a:t>A KÖRÜLMÉNYEKET</a:t>
            </a:r>
          </a:p>
        </p:txBody>
      </p:sp>
      <p:sp>
        <p:nvSpPr>
          <p:cNvPr id="11" name="Cím 10">
            <a:extLst>
              <a:ext uri="{FF2B5EF4-FFF2-40B4-BE49-F238E27FC236}">
                <a16:creationId xmlns:a16="http://schemas.microsoft.com/office/drawing/2014/main" id="{9866AC87-1D15-4291-8901-852FC083E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990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737498-77A6-4ACE-ADA5-6429564BE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4800" b="1" dirty="0"/>
              <a:t>PÉLDA: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BDC9B67-FB93-47FD-83D4-F066A3ECC07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815206" y="519487"/>
            <a:ext cx="3365754" cy="1035558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hu-HU" sz="4800" b="1" dirty="0"/>
              <a:t>ANYÁD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FEDACD54-057D-4735-B55D-D693D3BD5D02}"/>
              </a:ext>
            </a:extLst>
          </p:cNvPr>
          <p:cNvSpPr/>
          <p:nvPr/>
        </p:nvSpPr>
        <p:spPr>
          <a:xfrm>
            <a:off x="321510" y="2078926"/>
            <a:ext cx="3178434" cy="609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/>
              <a:t>GRAMMATIKA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71711701-39ED-46AC-BB2C-0680E5A0BC22}"/>
              </a:ext>
            </a:extLst>
          </p:cNvPr>
          <p:cNvSpPr/>
          <p:nvPr/>
        </p:nvSpPr>
        <p:spPr>
          <a:xfrm>
            <a:off x="3865929" y="2068160"/>
            <a:ext cx="3264307" cy="609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/>
              <a:t>SZEMANTIKA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DC7626C5-4143-4121-B3F2-2B6C940D0A0A}"/>
              </a:ext>
            </a:extLst>
          </p:cNvPr>
          <p:cNvSpPr/>
          <p:nvPr/>
        </p:nvSpPr>
        <p:spPr>
          <a:xfrm>
            <a:off x="7398326" y="2068160"/>
            <a:ext cx="4014118" cy="609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/>
              <a:t>PRAGMATIKA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EAA066C4-851E-4689-9AC5-2CA2E32542B1}"/>
              </a:ext>
            </a:extLst>
          </p:cNvPr>
          <p:cNvSpPr/>
          <p:nvPr/>
        </p:nvSpPr>
        <p:spPr>
          <a:xfrm>
            <a:off x="389779" y="3148203"/>
            <a:ext cx="2978737" cy="26189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hu-HU" sz="3200" b="1" dirty="0"/>
              <a:t>Mély hangrendű szó</a:t>
            </a:r>
          </a:p>
          <a:p>
            <a:pPr marL="285750" indent="-285750" algn="ctr">
              <a:buFontTx/>
              <a:buChar char="-"/>
            </a:pPr>
            <a:r>
              <a:rPr lang="hu-HU" sz="3200" b="1" dirty="0"/>
              <a:t>Főnév + E/2 </a:t>
            </a:r>
            <a:r>
              <a:rPr lang="hu-HU" sz="3200" b="1" dirty="0" err="1"/>
              <a:t>birt</a:t>
            </a:r>
            <a:r>
              <a:rPr lang="hu-HU" sz="3200" b="1" dirty="0"/>
              <a:t>, </a:t>
            </a:r>
            <a:r>
              <a:rPr lang="hu-HU" sz="3200" b="1" dirty="0" err="1"/>
              <a:t>szj</a:t>
            </a:r>
            <a:r>
              <a:rPr lang="hu-HU" sz="3200" b="1" dirty="0"/>
              <a:t>.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BB7D18BD-3814-4654-94B0-0953034420F8}"/>
              </a:ext>
            </a:extLst>
          </p:cNvPr>
          <p:cNvSpPr/>
          <p:nvPr/>
        </p:nvSpPr>
        <p:spPr>
          <a:xfrm>
            <a:off x="3942211" y="3000375"/>
            <a:ext cx="2978737" cy="13144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3200" b="1" dirty="0"/>
              <a:t>= nőnemű szülőd</a:t>
            </a: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D11A2545-A3DA-4C00-9E29-85EB45D9512D}"/>
              </a:ext>
            </a:extLst>
          </p:cNvPr>
          <p:cNvSpPr/>
          <p:nvPr/>
        </p:nvSpPr>
        <p:spPr>
          <a:xfrm>
            <a:off x="7398326" y="2903878"/>
            <a:ext cx="4540557" cy="9113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hu-HU" sz="3200" b="1" dirty="0"/>
              <a:t>azonosítás (</a:t>
            </a:r>
            <a:r>
              <a:rPr lang="hu-HU" sz="3200" dirty="0"/>
              <a:t>régi fényképre mutatva</a:t>
            </a:r>
            <a:r>
              <a:rPr lang="hu-HU" sz="3200" b="1" dirty="0"/>
              <a:t>)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8FCA10D5-709A-415B-9F06-1B5CF0F74A50}"/>
              </a:ext>
            </a:extLst>
          </p:cNvPr>
          <p:cNvSpPr/>
          <p:nvPr/>
        </p:nvSpPr>
        <p:spPr>
          <a:xfrm>
            <a:off x="7398326" y="3943350"/>
            <a:ext cx="4272467" cy="13144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hu-HU" sz="3200" b="1" dirty="0"/>
              <a:t>Válasz egy kérdésre (</a:t>
            </a:r>
            <a:r>
              <a:rPr lang="hu-HU" sz="3200" dirty="0"/>
              <a:t>Pl. ki jön velünk</a:t>
            </a:r>
            <a:r>
              <a:rPr lang="hu-HU" sz="3200" b="1" dirty="0"/>
              <a:t>)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2085EE2B-E715-43A7-93D5-E4E4C522D4E6}"/>
              </a:ext>
            </a:extLst>
          </p:cNvPr>
          <p:cNvSpPr/>
          <p:nvPr/>
        </p:nvSpPr>
        <p:spPr>
          <a:xfrm>
            <a:off x="7398326" y="5498212"/>
            <a:ext cx="4272467" cy="8000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hu-HU" sz="3200" b="1" dirty="0"/>
              <a:t>sértés, agresszió</a:t>
            </a:r>
          </a:p>
        </p:txBody>
      </p:sp>
    </p:spTree>
    <p:extLst>
      <p:ext uri="{BB962C8B-B14F-4D97-AF65-F5344CB8AC3E}">
        <p14:creationId xmlns:p14="http://schemas.microsoft.com/office/powerpoint/2010/main" val="40315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áromszög 6">
            <a:extLst>
              <a:ext uri="{FF2B5EF4-FFF2-40B4-BE49-F238E27FC236}">
                <a16:creationId xmlns:a16="http://schemas.microsoft.com/office/drawing/2014/main" id="{A4426AE2-734B-425A-AE92-344C619F23A7}"/>
              </a:ext>
            </a:extLst>
          </p:cNvPr>
          <p:cNvSpPr/>
          <p:nvPr/>
        </p:nvSpPr>
        <p:spPr>
          <a:xfrm>
            <a:off x="-66675" y="-85724"/>
            <a:ext cx="11134725" cy="3600450"/>
          </a:xfrm>
          <a:custGeom>
            <a:avLst/>
            <a:gdLst>
              <a:gd name="connsiteX0" fmla="*/ 0 w 2105025"/>
              <a:gd name="connsiteY0" fmla="*/ 1866900 h 1866900"/>
              <a:gd name="connsiteX1" fmla="*/ 1605987 w 2105025"/>
              <a:gd name="connsiteY1" fmla="*/ 0 h 1866900"/>
              <a:gd name="connsiteX2" fmla="*/ 2105025 w 2105025"/>
              <a:gd name="connsiteY2" fmla="*/ 1866900 h 1866900"/>
              <a:gd name="connsiteX3" fmla="*/ 0 w 2105025"/>
              <a:gd name="connsiteY3" fmla="*/ 1866900 h 1866900"/>
              <a:gd name="connsiteX0" fmla="*/ 0 w 2247900"/>
              <a:gd name="connsiteY0" fmla="*/ 0 h 1876425"/>
              <a:gd name="connsiteX1" fmla="*/ 1748862 w 2247900"/>
              <a:gd name="connsiteY1" fmla="*/ 9525 h 1876425"/>
              <a:gd name="connsiteX2" fmla="*/ 2247900 w 2247900"/>
              <a:gd name="connsiteY2" fmla="*/ 1876425 h 1876425"/>
              <a:gd name="connsiteX3" fmla="*/ 0 w 2247900"/>
              <a:gd name="connsiteY3" fmla="*/ 0 h 1876425"/>
              <a:gd name="connsiteX0" fmla="*/ 0 w 1748862"/>
              <a:gd name="connsiteY0" fmla="*/ 0 h 2324100"/>
              <a:gd name="connsiteX1" fmla="*/ 1748862 w 1748862"/>
              <a:gd name="connsiteY1" fmla="*/ 9525 h 2324100"/>
              <a:gd name="connsiteX2" fmla="*/ 38100 w 1748862"/>
              <a:gd name="connsiteY2" fmla="*/ 2324100 h 2324100"/>
              <a:gd name="connsiteX3" fmla="*/ 0 w 1748862"/>
              <a:gd name="connsiteY3" fmla="*/ 0 h 2324100"/>
              <a:gd name="connsiteX0" fmla="*/ 0 w 3920562"/>
              <a:gd name="connsiteY0" fmla="*/ 0 h 2324100"/>
              <a:gd name="connsiteX1" fmla="*/ 3920562 w 3920562"/>
              <a:gd name="connsiteY1" fmla="*/ 209550 h 2324100"/>
              <a:gd name="connsiteX2" fmla="*/ 38100 w 3920562"/>
              <a:gd name="connsiteY2" fmla="*/ 2324100 h 2324100"/>
              <a:gd name="connsiteX3" fmla="*/ 0 w 3920562"/>
              <a:gd name="connsiteY3" fmla="*/ 0 h 2324100"/>
              <a:gd name="connsiteX0" fmla="*/ 0 w 4111062"/>
              <a:gd name="connsiteY0" fmla="*/ 0 h 2324100"/>
              <a:gd name="connsiteX1" fmla="*/ 4111062 w 4111062"/>
              <a:gd name="connsiteY1" fmla="*/ 38100 h 2324100"/>
              <a:gd name="connsiteX2" fmla="*/ 38100 w 4111062"/>
              <a:gd name="connsiteY2" fmla="*/ 2324100 h 2324100"/>
              <a:gd name="connsiteX3" fmla="*/ 0 w 4111062"/>
              <a:gd name="connsiteY3" fmla="*/ 0 h 2324100"/>
              <a:gd name="connsiteX0" fmla="*/ 0 w 7806762"/>
              <a:gd name="connsiteY0" fmla="*/ 57150 h 2381250"/>
              <a:gd name="connsiteX1" fmla="*/ 7806762 w 7806762"/>
              <a:gd name="connsiteY1" fmla="*/ 0 h 2381250"/>
              <a:gd name="connsiteX2" fmla="*/ 38100 w 7806762"/>
              <a:gd name="connsiteY2" fmla="*/ 2381250 h 2381250"/>
              <a:gd name="connsiteX3" fmla="*/ 0 w 7806762"/>
              <a:gd name="connsiteY3" fmla="*/ 57150 h 238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06762" h="2381250">
                <a:moveTo>
                  <a:pt x="0" y="57150"/>
                </a:moveTo>
                <a:lnTo>
                  <a:pt x="7806762" y="0"/>
                </a:lnTo>
                <a:lnTo>
                  <a:pt x="38100" y="2381250"/>
                </a:lnTo>
                <a:lnTo>
                  <a:pt x="0" y="57150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hu-HU" sz="6000" b="1" dirty="0">
                <a:solidFill>
                  <a:schemeClr val="accent4">
                    <a:lumMod val="20000"/>
                    <a:lumOff val="80000"/>
                  </a:schemeClr>
                </a:solidFill>
                <a:cs typeface="Aharoni" panose="02010803020104030203" pitchFamily="2" charset="-79"/>
              </a:rPr>
              <a:t>sikeres </a:t>
            </a:r>
          </a:p>
          <a:p>
            <a:r>
              <a:rPr lang="hu-HU" sz="6000" b="1" dirty="0">
                <a:solidFill>
                  <a:schemeClr val="accent4">
                    <a:lumMod val="20000"/>
                    <a:lumOff val="80000"/>
                  </a:schemeClr>
                </a:solidFill>
                <a:cs typeface="Aharoni" panose="02010803020104030203" pitchFamily="2" charset="-79"/>
              </a:rPr>
              <a:t>kommunikáció</a:t>
            </a:r>
            <a:endParaRPr lang="hu-HU" sz="60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7804B00D-CB95-4A1B-9A7C-5C4643A57E4A}"/>
              </a:ext>
            </a:extLst>
          </p:cNvPr>
          <p:cNvSpPr/>
          <p:nvPr/>
        </p:nvSpPr>
        <p:spPr>
          <a:xfrm>
            <a:off x="5768208" y="691839"/>
            <a:ext cx="5948815" cy="8096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rgbClr val="DD462F"/>
                </a:solidFill>
              </a:rPr>
              <a:t>Alex bátya </a:t>
            </a:r>
            <a:r>
              <a:rPr lang="hu-HU" sz="2800" b="1" dirty="0">
                <a:solidFill>
                  <a:schemeClr val="tx1"/>
                </a:solidFill>
              </a:rPr>
              <a:t>vagy </a:t>
            </a:r>
            <a:r>
              <a:rPr lang="hu-HU" sz="2800" b="1" dirty="0">
                <a:solidFill>
                  <a:srgbClr val="DD462F"/>
                </a:solidFill>
              </a:rPr>
              <a:t>Alex bátyja </a:t>
            </a:r>
            <a:r>
              <a:rPr lang="hu-HU" sz="2800" b="1" dirty="0">
                <a:solidFill>
                  <a:schemeClr val="tx1"/>
                </a:solidFill>
              </a:rPr>
              <a:t>születésnapja van?   </a:t>
            </a:r>
            <a:r>
              <a:rPr lang="hu-HU" sz="2800" i="1" dirty="0">
                <a:solidFill>
                  <a:schemeClr val="accent1"/>
                </a:solidFill>
              </a:rPr>
              <a:t>(pl. helyesírás)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D361E336-E892-4956-8809-A7F84A26B3C1}"/>
              </a:ext>
            </a:extLst>
          </p:cNvPr>
          <p:cNvSpPr/>
          <p:nvPr/>
        </p:nvSpPr>
        <p:spPr>
          <a:xfrm>
            <a:off x="4019901" y="1958940"/>
            <a:ext cx="7720792" cy="14516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hu-HU" sz="2800" b="1" dirty="0">
              <a:solidFill>
                <a:srgbClr val="DD462F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hu-HU" sz="2800" b="1" dirty="0">
                <a:solidFill>
                  <a:srgbClr val="DD462F"/>
                </a:solidFill>
              </a:rPr>
              <a:t>szuvenír/szuverén</a:t>
            </a:r>
          </a:p>
          <a:p>
            <a:pPr algn="ctr">
              <a:lnSpc>
                <a:spcPct val="150000"/>
              </a:lnSpc>
            </a:pPr>
            <a:r>
              <a:rPr lang="hu-HU" sz="2800" b="1" dirty="0">
                <a:solidFill>
                  <a:srgbClr val="DD462F"/>
                </a:solidFill>
              </a:rPr>
              <a:t>kisfröccs/nagyfröccs/hosszúlépés/házmester</a:t>
            </a:r>
          </a:p>
          <a:p>
            <a:pPr algn="ctr"/>
            <a:endParaRPr lang="hu-HU" sz="2800" i="1" dirty="0">
              <a:solidFill>
                <a:schemeClr val="accent1"/>
              </a:solidFill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AA36E0DA-1098-4DC0-8B32-BC9E6DD3968C}"/>
              </a:ext>
            </a:extLst>
          </p:cNvPr>
          <p:cNvSpPr/>
          <p:nvPr/>
        </p:nvSpPr>
        <p:spPr>
          <a:xfrm>
            <a:off x="2867025" y="3558157"/>
            <a:ext cx="8886825" cy="285178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rgbClr val="0070C0"/>
                </a:solidFill>
              </a:rPr>
              <a:t>mikor, kivel, milyen körülmények között használhatjuk (társadalmi konvenciók)</a:t>
            </a:r>
          </a:p>
          <a:p>
            <a:pPr algn="ctr"/>
            <a:endParaRPr lang="hu-HU" sz="2800" b="1" dirty="0">
              <a:solidFill>
                <a:srgbClr val="0070C0"/>
              </a:solidFill>
            </a:endParaRPr>
          </a:p>
          <a:p>
            <a:pPr algn="ctr"/>
            <a:r>
              <a:rPr lang="hu-HU" sz="2800" b="1" dirty="0">
                <a:solidFill>
                  <a:srgbClr val="C00000"/>
                </a:solidFill>
              </a:rPr>
              <a:t>Hány kiló vagy? Hány éves vagy? Mennyit keresel?</a:t>
            </a:r>
          </a:p>
          <a:p>
            <a:pPr algn="ctr"/>
            <a:r>
              <a:rPr lang="hu-HU" sz="2800" b="1" dirty="0">
                <a:solidFill>
                  <a:srgbClr val="C00000"/>
                </a:solidFill>
              </a:rPr>
              <a:t>Kezeit csókolom.</a:t>
            </a:r>
          </a:p>
          <a:p>
            <a:pPr algn="ctr"/>
            <a:r>
              <a:rPr lang="hu-HU" sz="2800" b="1" dirty="0">
                <a:solidFill>
                  <a:srgbClr val="C00000"/>
                </a:solidFill>
              </a:rPr>
              <a:t>Mekkora egy disznó vagy!</a:t>
            </a:r>
          </a:p>
        </p:txBody>
      </p:sp>
      <p:sp>
        <p:nvSpPr>
          <p:cNvPr id="4" name="Nyíl: balra mutató 3">
            <a:extLst>
              <a:ext uri="{FF2B5EF4-FFF2-40B4-BE49-F238E27FC236}">
                <a16:creationId xmlns:a16="http://schemas.microsoft.com/office/drawing/2014/main" id="{3C39E6E8-006E-450B-A72F-AC5C47C71431}"/>
              </a:ext>
            </a:extLst>
          </p:cNvPr>
          <p:cNvSpPr/>
          <p:nvPr/>
        </p:nvSpPr>
        <p:spPr>
          <a:xfrm>
            <a:off x="5935409" y="-42293"/>
            <a:ext cx="5426582" cy="980695"/>
          </a:xfrm>
          <a:prstGeom prst="lef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/>
              <a:t>nyelvtani szabályok</a:t>
            </a:r>
          </a:p>
        </p:txBody>
      </p:sp>
      <p:sp>
        <p:nvSpPr>
          <p:cNvPr id="16" name="Nyíl: balra mutató 15">
            <a:extLst>
              <a:ext uri="{FF2B5EF4-FFF2-40B4-BE49-F238E27FC236}">
                <a16:creationId xmlns:a16="http://schemas.microsoft.com/office/drawing/2014/main" id="{8392DA6A-9FFB-480C-9FA6-6862C455990A}"/>
              </a:ext>
            </a:extLst>
          </p:cNvPr>
          <p:cNvSpPr/>
          <p:nvPr/>
        </p:nvSpPr>
        <p:spPr>
          <a:xfrm>
            <a:off x="5246981" y="1501463"/>
            <a:ext cx="6470041" cy="980695"/>
          </a:xfrm>
          <a:prstGeom prst="lef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/>
              <a:t>pontos jelentés</a:t>
            </a:r>
          </a:p>
        </p:txBody>
      </p:sp>
      <p:sp>
        <p:nvSpPr>
          <p:cNvPr id="6" name="Nyíl: balra mutató 5">
            <a:extLst>
              <a:ext uri="{FF2B5EF4-FFF2-40B4-BE49-F238E27FC236}">
                <a16:creationId xmlns:a16="http://schemas.microsoft.com/office/drawing/2014/main" id="{806E9525-076E-467A-A1B9-7BFDD6117C96}"/>
              </a:ext>
            </a:extLst>
          </p:cNvPr>
          <p:cNvSpPr/>
          <p:nvPr/>
        </p:nvSpPr>
        <p:spPr>
          <a:xfrm rot="5400000">
            <a:off x="-323850" y="2239539"/>
            <a:ext cx="4324350" cy="4193628"/>
          </a:xfrm>
          <a:prstGeom prst="lef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t"/>
          <a:lstStyle/>
          <a:p>
            <a:pPr algn="ctr"/>
            <a:r>
              <a:rPr lang="hu-HU" sz="3200" b="1" dirty="0"/>
              <a:t>Nyelv-használati szabályok</a:t>
            </a:r>
          </a:p>
        </p:txBody>
      </p:sp>
    </p:spTree>
    <p:extLst>
      <p:ext uri="{BB962C8B-B14F-4D97-AF65-F5344CB8AC3E}">
        <p14:creationId xmlns:p14="http://schemas.microsoft.com/office/powerpoint/2010/main" val="3806108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4" grpId="0" animBg="1"/>
      <p:bldP spid="16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A27CAD0-8B19-4DB0-A019-37A12B98A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C81DA8E-1E98-4A36-9DD9-27F9371970D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9FC27D3-61FF-4686-A742-E33665F64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634" y="73049"/>
            <a:ext cx="8900931" cy="2377646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B45A156F-1282-4468-B840-421396993AF5}"/>
              </a:ext>
            </a:extLst>
          </p:cNvPr>
          <p:cNvSpPr/>
          <p:nvPr/>
        </p:nvSpPr>
        <p:spPr>
          <a:xfrm>
            <a:off x="3207633" y="2450695"/>
            <a:ext cx="8900932" cy="12259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/>
              <a:t>EGYÜTTMŰKÖDÉSI ALAPELV</a:t>
            </a:r>
          </a:p>
        </p:txBody>
      </p:sp>
      <p:sp>
        <p:nvSpPr>
          <p:cNvPr id="6" name="Nyíl: lefelé mutató 5">
            <a:extLst>
              <a:ext uri="{FF2B5EF4-FFF2-40B4-BE49-F238E27FC236}">
                <a16:creationId xmlns:a16="http://schemas.microsoft.com/office/drawing/2014/main" id="{5C97CF7C-9A32-46E2-B631-1E5B20A3254C}"/>
              </a:ext>
            </a:extLst>
          </p:cNvPr>
          <p:cNvSpPr/>
          <p:nvPr/>
        </p:nvSpPr>
        <p:spPr>
          <a:xfrm>
            <a:off x="10868025" y="1088136"/>
            <a:ext cx="561975" cy="151218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E780B6DB-7A0D-4AC8-90DD-74356854FD9B}"/>
              </a:ext>
            </a:extLst>
          </p:cNvPr>
          <p:cNvSpPr/>
          <p:nvPr/>
        </p:nvSpPr>
        <p:spPr>
          <a:xfrm>
            <a:off x="3207633" y="3802833"/>
            <a:ext cx="8900932" cy="8889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rgbClr val="FF0000"/>
                </a:solidFill>
              </a:rPr>
              <a:t>= A BESZÉLGETŐPARTNEREK ÖSZTÖNÖSEN IS FIGYELNEK EGYMÁSRA 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80052448-CC1F-4670-A9B9-787DFA64B64E}"/>
              </a:ext>
            </a:extLst>
          </p:cNvPr>
          <p:cNvSpPr/>
          <p:nvPr/>
        </p:nvSpPr>
        <p:spPr>
          <a:xfrm>
            <a:off x="8332404" y="5346482"/>
            <a:ext cx="3629025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PL. </a:t>
            </a:r>
            <a:r>
              <a:rPr lang="hu-HU" dirty="0" err="1"/>
              <a:t>vki</a:t>
            </a:r>
            <a:r>
              <a:rPr lang="hu-HU" dirty="0"/>
              <a:t> magázva indítja a társalgást, nem tegezzük vissza</a:t>
            </a:r>
          </a:p>
          <a:p>
            <a:pPr algn="ctr"/>
            <a:endParaRPr lang="hu-HU" dirty="0"/>
          </a:p>
          <a:p>
            <a:pPr algn="ctr"/>
            <a:endParaRPr lang="hu-HU" dirty="0"/>
          </a:p>
        </p:txBody>
      </p:sp>
      <p:sp>
        <p:nvSpPr>
          <p:cNvPr id="9" name="Nyíl: felfelé kanyarodó 8">
            <a:extLst>
              <a:ext uri="{FF2B5EF4-FFF2-40B4-BE49-F238E27FC236}">
                <a16:creationId xmlns:a16="http://schemas.microsoft.com/office/drawing/2014/main" id="{96CB7C02-EDAC-4FC6-AD79-6CD6C88E751D}"/>
              </a:ext>
            </a:extLst>
          </p:cNvPr>
          <p:cNvSpPr/>
          <p:nvPr/>
        </p:nvSpPr>
        <p:spPr>
          <a:xfrm rot="10800000">
            <a:off x="539495" y="2740755"/>
            <a:ext cx="3629023" cy="3608388"/>
          </a:xfrm>
          <a:prstGeom prst="bent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>
            <a:scene3d>
              <a:camera prst="orthographicFront">
                <a:rot lat="0" lon="900000" rev="10800000"/>
              </a:camera>
              <a:lightRig rig="threePt" dir="t"/>
            </a:scene3d>
          </a:bodyPr>
          <a:lstStyle/>
          <a:p>
            <a:pPr algn="ctr"/>
            <a:r>
              <a:rPr lang="hu-HU" sz="2800" b="1" dirty="0">
                <a:solidFill>
                  <a:schemeClr val="tx1"/>
                </a:solidFill>
              </a:rPr>
              <a:t>4 alapszabály</a:t>
            </a:r>
          </a:p>
        </p:txBody>
      </p:sp>
    </p:spTree>
    <p:extLst>
      <p:ext uri="{BB962C8B-B14F-4D97-AF65-F5344CB8AC3E}">
        <p14:creationId xmlns:p14="http://schemas.microsoft.com/office/powerpoint/2010/main" val="194577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: átellenes sarkain lekerekítve 8">
            <a:extLst>
              <a:ext uri="{FF2B5EF4-FFF2-40B4-BE49-F238E27FC236}">
                <a16:creationId xmlns:a16="http://schemas.microsoft.com/office/drawing/2014/main" id="{AD5C91F1-0C1B-4851-9AF0-B268E94A546C}"/>
              </a:ext>
            </a:extLst>
          </p:cNvPr>
          <p:cNvSpPr/>
          <p:nvPr/>
        </p:nvSpPr>
        <p:spPr>
          <a:xfrm>
            <a:off x="94592" y="1961546"/>
            <a:ext cx="1250728" cy="4528592"/>
          </a:xfrm>
          <a:prstGeom prst="round2Diag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hu-HU" sz="5400" b="1" dirty="0"/>
              <a:t>maximák</a:t>
            </a: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C2B4D05F-4666-4260-9499-2122413BC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Nyíl: felfelé kanyarodó 3">
            <a:extLst>
              <a:ext uri="{FF2B5EF4-FFF2-40B4-BE49-F238E27FC236}">
                <a16:creationId xmlns:a16="http://schemas.microsoft.com/office/drawing/2014/main" id="{EC631D7F-DEDC-43BD-8134-F232AA3466F0}"/>
              </a:ext>
            </a:extLst>
          </p:cNvPr>
          <p:cNvSpPr/>
          <p:nvPr/>
        </p:nvSpPr>
        <p:spPr>
          <a:xfrm rot="10800000">
            <a:off x="189184" y="252880"/>
            <a:ext cx="2480441" cy="2102069"/>
          </a:xfrm>
          <a:prstGeom prst="bentUpArrow">
            <a:avLst>
              <a:gd name="adj1" fmla="val 40500"/>
              <a:gd name="adj2" fmla="val 25000"/>
              <a:gd name="adj3" fmla="val 25000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>
            <a:scene3d>
              <a:camera prst="orthographicFront">
                <a:rot lat="0" lon="900000" rev="10800000"/>
              </a:camera>
              <a:lightRig rig="threePt" dir="t"/>
            </a:scene3d>
          </a:bodyPr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4 alapszabály</a:t>
            </a:r>
          </a:p>
        </p:txBody>
      </p:sp>
      <p:sp>
        <p:nvSpPr>
          <p:cNvPr id="5" name="Nyíl: ötszög 4">
            <a:extLst>
              <a:ext uri="{FF2B5EF4-FFF2-40B4-BE49-F238E27FC236}">
                <a16:creationId xmlns:a16="http://schemas.microsoft.com/office/drawing/2014/main" id="{848C061B-0CE6-4599-8974-ACC9E6EB6ADD}"/>
              </a:ext>
            </a:extLst>
          </p:cNvPr>
          <p:cNvSpPr/>
          <p:nvPr/>
        </p:nvSpPr>
        <p:spPr>
          <a:xfrm>
            <a:off x="1513488" y="2668987"/>
            <a:ext cx="2270235" cy="809296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minőség</a:t>
            </a:r>
          </a:p>
        </p:txBody>
      </p:sp>
      <p:sp>
        <p:nvSpPr>
          <p:cNvPr id="6" name="Nyíl: ötszög 5">
            <a:extLst>
              <a:ext uri="{FF2B5EF4-FFF2-40B4-BE49-F238E27FC236}">
                <a16:creationId xmlns:a16="http://schemas.microsoft.com/office/drawing/2014/main" id="{D179B4DA-7EFC-47E4-89A4-A24F71F941BC}"/>
              </a:ext>
            </a:extLst>
          </p:cNvPr>
          <p:cNvSpPr/>
          <p:nvPr/>
        </p:nvSpPr>
        <p:spPr>
          <a:xfrm>
            <a:off x="1513488" y="3641115"/>
            <a:ext cx="2270234" cy="809296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mennyiség</a:t>
            </a:r>
          </a:p>
        </p:txBody>
      </p:sp>
      <p:sp>
        <p:nvSpPr>
          <p:cNvPr id="7" name="Nyíl: ötszög 6">
            <a:extLst>
              <a:ext uri="{FF2B5EF4-FFF2-40B4-BE49-F238E27FC236}">
                <a16:creationId xmlns:a16="http://schemas.microsoft.com/office/drawing/2014/main" id="{9A139A77-04F0-4ECB-9579-30701B164A8D}"/>
              </a:ext>
            </a:extLst>
          </p:cNvPr>
          <p:cNvSpPr/>
          <p:nvPr/>
        </p:nvSpPr>
        <p:spPr>
          <a:xfrm>
            <a:off x="1513488" y="4671129"/>
            <a:ext cx="2270234" cy="809296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mód</a:t>
            </a:r>
          </a:p>
        </p:txBody>
      </p:sp>
      <p:sp>
        <p:nvSpPr>
          <p:cNvPr id="8" name="Nyíl: ötszög 7">
            <a:extLst>
              <a:ext uri="{FF2B5EF4-FFF2-40B4-BE49-F238E27FC236}">
                <a16:creationId xmlns:a16="http://schemas.microsoft.com/office/drawing/2014/main" id="{830D905B-34C7-4CBA-8C99-D8E83374C0C7}"/>
              </a:ext>
            </a:extLst>
          </p:cNvPr>
          <p:cNvSpPr/>
          <p:nvPr/>
        </p:nvSpPr>
        <p:spPr>
          <a:xfrm>
            <a:off x="1513488" y="5657352"/>
            <a:ext cx="2270234" cy="809296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/>
              <a:t>kapcsolódás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D667C417-6826-45A8-9A19-4EB0B53036ED}"/>
              </a:ext>
            </a:extLst>
          </p:cNvPr>
          <p:cNvSpPr/>
          <p:nvPr/>
        </p:nvSpPr>
        <p:spPr>
          <a:xfrm>
            <a:off x="3783724" y="3689606"/>
            <a:ext cx="8145518" cy="8092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ÉPP ANNYI INFORMÁCIÓT KÖZÖLJ, AMENNYIT A HELYZET MEGKÖVETEL.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4FF9CC1E-7814-464B-99E7-375C79D5BB5A}"/>
              </a:ext>
            </a:extLst>
          </p:cNvPr>
          <p:cNvSpPr/>
          <p:nvPr/>
        </p:nvSpPr>
        <p:spPr>
          <a:xfrm>
            <a:off x="3783723" y="2659592"/>
            <a:ext cx="8145518" cy="8092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NE KÖZÖLJ HAMIS INFORMÁCIÓT. (VAGY AMIRE NINCS MEGFELELŐ ALAPOD).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B23AB7F3-5F07-4A10-AC18-6B64A91888DF}"/>
              </a:ext>
            </a:extLst>
          </p:cNvPr>
          <p:cNvSpPr/>
          <p:nvPr/>
        </p:nvSpPr>
        <p:spPr>
          <a:xfrm>
            <a:off x="3783723" y="4685224"/>
            <a:ext cx="8145518" cy="8092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LÉGY VILÁGOS ÉS PONTOS.</a:t>
            </a: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AC8E92D4-02E7-4C6D-A3DF-6C601DEF408E}"/>
              </a:ext>
            </a:extLst>
          </p:cNvPr>
          <p:cNvSpPr/>
          <p:nvPr/>
        </p:nvSpPr>
        <p:spPr>
          <a:xfrm>
            <a:off x="3857300" y="5680842"/>
            <a:ext cx="8145518" cy="8092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KAPCSOLÓDJ A BESZÉDHELYZETHEZ!</a:t>
            </a:r>
          </a:p>
        </p:txBody>
      </p:sp>
    </p:spTree>
    <p:extLst>
      <p:ext uri="{BB962C8B-B14F-4D97-AF65-F5344CB8AC3E}">
        <p14:creationId xmlns:p14="http://schemas.microsoft.com/office/powerpoint/2010/main" val="427895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838200" y="1164324"/>
            <a:ext cx="10515600" cy="2387600"/>
          </a:xfrm>
        </p:spPr>
        <p:txBody>
          <a:bodyPr rtlCol="0" anchor="ctr" anchorCtr="0">
            <a:normAutofit/>
          </a:bodyPr>
          <a:lstStyle/>
          <a:p>
            <a:pPr rtl="0"/>
            <a:r>
              <a:rPr lang="hu-HU" sz="8000" b="1" dirty="0">
                <a:solidFill>
                  <a:schemeClr val="bg1"/>
                </a:solidFill>
                <a:latin typeface="Anagram" pitchFamily="2" charset="0"/>
              </a:rPr>
              <a:t>GYAKORLATOK</a:t>
            </a:r>
          </a:p>
        </p:txBody>
      </p:sp>
    </p:spTree>
    <p:extLst>
      <p:ext uri="{BB962C8B-B14F-4D97-AF65-F5344CB8AC3E}">
        <p14:creationId xmlns:p14="http://schemas.microsoft.com/office/powerpoint/2010/main" val="2180953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AE4F6B8-321C-4866-8265-88C9344D3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DCC41C6-01E7-4E9D-BBB3-4DDE986A908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643081" y="1341014"/>
            <a:ext cx="10075953" cy="199339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marL="571500" indent="-571500">
              <a:buFontTx/>
              <a:buChar char="-"/>
            </a:pPr>
            <a:r>
              <a:rPr lang="hu-HU" sz="3600" b="1" dirty="0"/>
              <a:t>ANYA, KÉPZELD MA MI VOLT A SULIBAN…</a:t>
            </a:r>
          </a:p>
          <a:p>
            <a:pPr marL="571500" indent="-571500">
              <a:buFontTx/>
              <a:buChar char="-"/>
            </a:pPr>
            <a:r>
              <a:rPr lang="hu-HU" sz="3600" b="1" dirty="0"/>
              <a:t>ÚRISTEN, MICSODA RUMLI VAN A SZOBÁDBAN!</a:t>
            </a:r>
          </a:p>
        </p:txBody>
      </p:sp>
      <p:sp>
        <p:nvSpPr>
          <p:cNvPr id="5" name="Felirat: felfelé mutató nyíllal 4">
            <a:extLst>
              <a:ext uri="{FF2B5EF4-FFF2-40B4-BE49-F238E27FC236}">
                <a16:creationId xmlns:a16="http://schemas.microsoft.com/office/drawing/2014/main" id="{3D88A3F7-B588-46A5-B102-6F143A54EF3A}"/>
              </a:ext>
            </a:extLst>
          </p:cNvPr>
          <p:cNvSpPr/>
          <p:nvPr/>
        </p:nvSpPr>
        <p:spPr>
          <a:xfrm>
            <a:off x="1718441" y="3429000"/>
            <a:ext cx="9895490" cy="2866697"/>
          </a:xfrm>
          <a:prstGeom prst="upArrow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b="1" dirty="0"/>
              <a:t>KAPCSOLÓDÁS MAXIMÁJÁNAK MEGSÉRTÉSE </a:t>
            </a:r>
          </a:p>
          <a:p>
            <a:pPr algn="ctr"/>
            <a:r>
              <a:rPr lang="hu-HU" sz="2000" b="1" dirty="0"/>
              <a:t>(nem a kérdésre reagál)</a:t>
            </a:r>
          </a:p>
        </p:txBody>
      </p:sp>
    </p:spTree>
    <p:extLst>
      <p:ext uri="{BB962C8B-B14F-4D97-AF65-F5344CB8AC3E}">
        <p14:creationId xmlns:p14="http://schemas.microsoft.com/office/powerpoint/2010/main" val="132166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ÜdvözlőDokumentu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715143_TF10001108.potx" id="{8B5B0E17-96EC-43A8-BFE7-37CF82DCCB47}" vid="{5481A94A-3CCA-460E-ABCB-1BD6C1F77A26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8a52e8c320b9a064ae3583ae3861c9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8020cb39231a0945110f9cd888b521a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0072C5-DDE0-4258-BA7A-4D4B80DFA632}">
  <ds:schemaRefs>
    <ds:schemaRef ds:uri="http://schemas.microsoft.com/office/2006/documentManagement/types"/>
    <ds:schemaRef ds:uri="http://purl.org/dc/elements/1.1/"/>
    <ds:schemaRef ds:uri="71af3243-3dd4-4a8d-8c0d-dd76da1f02a5"/>
    <ds:schemaRef ds:uri="http://purl.org/dc/terms/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16c05727-aa75-4e4a-9b5f-8a80a1165891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FD7FC771-7DFE-49DA-B577-71181BFBCB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EE8C63A-4744-4DE4-BB49-0FF0B5375C6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Üdvözli a PowerPoint</Template>
  <TotalTime>0</TotalTime>
  <Words>290</Words>
  <Application>Microsoft Office PowerPoint</Application>
  <PresentationFormat>Szélesvásznú</PresentationFormat>
  <Paragraphs>70</Paragraphs>
  <Slides>13</Slides>
  <Notes>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20" baseType="lpstr">
      <vt:lpstr>Aharoni</vt:lpstr>
      <vt:lpstr>Anagram</vt:lpstr>
      <vt:lpstr>Arial</vt:lpstr>
      <vt:lpstr>Calibri</vt:lpstr>
      <vt:lpstr>Segoe UI</vt:lpstr>
      <vt:lpstr>Segoe UI Light</vt:lpstr>
      <vt:lpstr>ÜdvözlőDokumentum</vt:lpstr>
      <vt:lpstr>Pragmatika I.</vt:lpstr>
      <vt:lpstr>A nyelvészet három szintje</vt:lpstr>
      <vt:lpstr>PowerPoint-bemutató</vt:lpstr>
      <vt:lpstr>PÉLDA:</vt:lpstr>
      <vt:lpstr>PowerPoint-bemutató</vt:lpstr>
      <vt:lpstr>PowerPoint-bemutató</vt:lpstr>
      <vt:lpstr>PowerPoint-bemutató</vt:lpstr>
      <vt:lpstr>GYAKORLATOK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2024-12-30T22:01:19Z</dcterms:created>
  <dcterms:modified xsi:type="dcterms:W3CDTF">2024-12-31T17:59:09Z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