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78" r:id="rId6"/>
    <p:sldId id="269" r:id="rId7"/>
    <p:sldId id="270" r:id="rId8"/>
    <p:sldId id="276" r:id="rId9"/>
    <p:sldId id="268" r:id="rId10"/>
    <p:sldId id="260" r:id="rId11"/>
    <p:sldId id="261" r:id="rId12"/>
    <p:sldId id="271" r:id="rId13"/>
    <p:sldId id="272" r:id="rId14"/>
    <p:sldId id="267" r:id="rId15"/>
    <p:sldId id="262" r:id="rId16"/>
    <p:sldId id="273" r:id="rId17"/>
    <p:sldId id="266" r:id="rId18"/>
    <p:sldId id="263" r:id="rId19"/>
    <p:sldId id="265" r:id="rId20"/>
    <p:sldId id="264" r:id="rId21"/>
    <p:sldId id="274" r:id="rId2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4EBC3-8D42-4327-868F-90E46650A5BD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B8CC3-B645-4F0D-B9FB-A4A1433EFD1E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BB8CC3-B645-4F0D-B9FB-A4A1433EFD1E}" type="slidenum">
              <a:rPr lang="hu-HU" smtClean="0"/>
              <a:pPr/>
              <a:t>14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Téglalap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Élőláb hely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13" name="Kép helye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hu-HU">
                <a:solidFill>
                  <a:schemeClr val="lt1"/>
                </a:solidFill>
                <a:latin typeface="+mn-lt"/>
                <a:ea typeface="+mn-ea"/>
                <a:cs typeface="+mn-cs"/>
              </a:rPr>
              <a:t>Kép beszúrásához kattintson az ikonra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Átellenes sarkain kerekített téglalap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608189C-1BA2-4768-AE5A-0BF9CF9DB1D4}" type="datetimeFigureOut">
              <a:rPr lang="hu-HU" smtClean="0"/>
              <a:pPr/>
              <a:t>2025. 01. 05.</a:t>
            </a:fld>
            <a:endParaRPr lang="hu-HU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FA754D0-C700-4F24-9543-F97AB8B93AA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000496" y="381001"/>
            <a:ext cx="4693338" cy="2047867"/>
          </a:xfrm>
        </p:spPr>
        <p:txBody>
          <a:bodyPr/>
          <a:lstStyle/>
          <a:p>
            <a:r>
              <a:rPr lang="hu-HU" dirty="0">
                <a:latin typeface="Algerian" pitchFamily="82" charset="0"/>
              </a:rPr>
              <a:t>A francia szimbolizmus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9" name="Kép 8" descr="z-mon-17-44-47-monprints-la-8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3" y="1428736"/>
            <a:ext cx="3227495" cy="4143404"/>
          </a:xfrm>
          <a:prstGeom prst="rect">
            <a:avLst/>
          </a:prstGeom>
        </p:spPr>
      </p:pic>
      <p:pic>
        <p:nvPicPr>
          <p:cNvPr id="10" name="Kép 9" descr="gaugu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3857628"/>
            <a:ext cx="3344168" cy="262706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143372" y="253536"/>
            <a:ext cx="4543428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A szimbolizmus kezdete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57620" y="1646237"/>
            <a:ext cx="4829180" cy="5039686"/>
          </a:xfrm>
          <a:solidFill>
            <a:schemeClr val="accent6"/>
          </a:solidFill>
          <a:ln>
            <a:solidFill>
              <a:schemeClr val="accent6">
                <a:lumMod val="90000"/>
              </a:schemeClr>
            </a:solidFill>
          </a:ln>
        </p:spPr>
        <p:txBody>
          <a:bodyPr/>
          <a:lstStyle/>
          <a:p>
            <a:r>
              <a:rPr lang="hu-HU" b="1" dirty="0">
                <a:solidFill>
                  <a:schemeClr val="bg1"/>
                </a:solidFill>
              </a:rPr>
              <a:t>1854.</a:t>
            </a:r>
            <a:r>
              <a:rPr lang="hu-HU" dirty="0">
                <a:solidFill>
                  <a:schemeClr val="bg1"/>
                </a:solidFill>
              </a:rPr>
              <a:t> Baudelaire: </a:t>
            </a:r>
          </a:p>
          <a:p>
            <a:r>
              <a:rPr lang="hu-HU" b="1" dirty="0">
                <a:solidFill>
                  <a:schemeClr val="bg1"/>
                </a:solidFill>
              </a:rPr>
              <a:t>A Romlás Virágai</a:t>
            </a: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  <a:p>
            <a:endParaRPr lang="hu-HU" dirty="0">
              <a:solidFill>
                <a:schemeClr val="bg1"/>
              </a:solidFill>
            </a:endParaRPr>
          </a:p>
        </p:txBody>
      </p:sp>
      <p:pic>
        <p:nvPicPr>
          <p:cNvPr id="4" name="Kép 3" descr="lesfleurs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2857520" cy="4931760"/>
          </a:xfrm>
          <a:prstGeom prst="rect">
            <a:avLst/>
          </a:prstGeom>
        </p:spPr>
      </p:pic>
      <p:pic>
        <p:nvPicPr>
          <p:cNvPr id="5" name="Kép 4" descr="pari001615_1_308p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2428868"/>
            <a:ext cx="3286148" cy="4257055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4500562" y="2928934"/>
            <a:ext cx="407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Le Figaro  támadása</a:t>
            </a:r>
          </a:p>
          <a:p>
            <a:endParaRPr lang="hu-H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 „erkölcstelen és istengyalázó” versek</a:t>
            </a:r>
          </a:p>
          <a:p>
            <a:b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PER</a:t>
            </a:r>
          </a:p>
          <a:p>
            <a:endParaRPr lang="hu-H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hu-HU" sz="2400" b="1" dirty="0">
                <a:solidFill>
                  <a:schemeClr val="accent5">
                    <a:lumMod val="50000"/>
                  </a:schemeClr>
                </a:solidFill>
              </a:rPr>
              <a:t>Versek  kihagyása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5043494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Szimbolista költők életmódja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5430" y="1575965"/>
            <a:ext cx="5482952" cy="452628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hu-HU" sz="3600" dirty="0"/>
              <a:t>megvetik a kispolgári erkölcsöket</a:t>
            </a:r>
          </a:p>
          <a:p>
            <a:pPr>
              <a:buFont typeface="Wingdings" pitchFamily="2" charset="2"/>
              <a:buChar char="Ø"/>
            </a:pPr>
            <a:r>
              <a:rPr lang="hu-HU" sz="3600" dirty="0">
                <a:solidFill>
                  <a:schemeClr val="tx2">
                    <a:lumMod val="75000"/>
                  </a:schemeClr>
                </a:solidFill>
              </a:rPr>
              <a:t>elutasítják a józan életvitelt</a:t>
            </a:r>
          </a:p>
          <a:p>
            <a:pPr>
              <a:buFont typeface="Wingdings" pitchFamily="2" charset="2"/>
              <a:buChar char="Ø"/>
            </a:pPr>
            <a:r>
              <a:rPr lang="hu-HU" sz="3600" dirty="0"/>
              <a:t>eltávolodnak a „hétköznapitól”</a:t>
            </a:r>
          </a:p>
          <a:p>
            <a:pPr>
              <a:buFont typeface="Wingdings" pitchFamily="2" charset="2"/>
              <a:buChar char="Ø"/>
            </a:pPr>
            <a:r>
              <a:rPr lang="hu-HU" sz="3600" dirty="0">
                <a:solidFill>
                  <a:schemeClr val="tx2">
                    <a:lumMod val="75000"/>
                  </a:schemeClr>
                </a:solidFill>
              </a:rPr>
              <a:t>különc pózok</a:t>
            </a:r>
          </a:p>
          <a:p>
            <a:pPr>
              <a:buFont typeface="Wingdings" pitchFamily="2" charset="2"/>
              <a:buChar char="Ø"/>
            </a:pPr>
            <a:r>
              <a:rPr lang="hu-HU" sz="3600" dirty="0"/>
              <a:t>zseni-öntudat</a:t>
            </a:r>
          </a:p>
        </p:txBody>
      </p:sp>
      <p:pic>
        <p:nvPicPr>
          <p:cNvPr id="5" name="Kép 4" descr="20050304gulacsy.Az ópiumszívó ál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714356"/>
            <a:ext cx="3175000" cy="574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476672"/>
            <a:ext cx="4319340" cy="6120680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botrányos életmód (alkohol, drog)</a:t>
            </a:r>
          </a:p>
          <a:p>
            <a:endParaRPr lang="hu-HU" dirty="0"/>
          </a:p>
          <a:p>
            <a:r>
              <a:rPr lang="hu-HU" dirty="0"/>
              <a:t>különlegesség öltözködésben, ételben, italban, nőkben</a:t>
            </a:r>
          </a:p>
          <a:p>
            <a:endParaRPr lang="hu-HU" dirty="0"/>
          </a:p>
          <a:p>
            <a:r>
              <a:rPr lang="hu-HU" dirty="0"/>
              <a:t> mégsem a habzsolás, hanem az életuntság (spleen)</a:t>
            </a:r>
          </a:p>
          <a:p>
            <a:endParaRPr lang="hu-HU" dirty="0"/>
          </a:p>
          <a:p>
            <a:r>
              <a:rPr lang="hu-HU" dirty="0"/>
              <a:t>beteges érzékenység,  neurózis, a fáradtság</a:t>
            </a:r>
          </a:p>
          <a:p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85728"/>
            <a:ext cx="3643338" cy="601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285704"/>
            <a:ext cx="7231768" cy="928694"/>
          </a:xfrm>
        </p:spPr>
        <p:txBody>
          <a:bodyPr>
            <a:normAutofit/>
          </a:bodyPr>
          <a:lstStyle/>
          <a:p>
            <a:pPr algn="l"/>
            <a:r>
              <a:rPr lang="hu-HU" dirty="0"/>
              <a:t>Dekadencia (=hanyatlás)</a:t>
            </a:r>
          </a:p>
        </p:txBody>
      </p:sp>
      <p:pic>
        <p:nvPicPr>
          <p:cNvPr id="4" name="Tartalom helye 3" descr="degas_absinthe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500150"/>
            <a:ext cx="3859015" cy="5357850"/>
          </a:xfrm>
        </p:spPr>
      </p:pic>
      <p:sp>
        <p:nvSpPr>
          <p:cNvPr id="8" name="Szövegdoboz 7"/>
          <p:cNvSpPr txBox="1"/>
          <p:nvPr/>
        </p:nvSpPr>
        <p:spPr>
          <a:xfrm>
            <a:off x="4139952" y="1500150"/>
            <a:ext cx="40313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</a:t>
            </a:r>
            <a:r>
              <a:rPr lang="hu-HU" sz="3200" dirty="0"/>
              <a:t>életérzés: a világban minden pusztul, hanyatlik, romlik 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3C00025-97E6-4B7A-B111-56AFA8F047D4}"/>
              </a:ext>
            </a:extLst>
          </p:cNvPr>
          <p:cNvSpPr txBox="1">
            <a:spLocks/>
          </p:cNvSpPr>
          <p:nvPr/>
        </p:nvSpPr>
        <p:spPr>
          <a:xfrm>
            <a:off x="4073297" y="3846592"/>
            <a:ext cx="2214487" cy="928694"/>
          </a:xfrm>
          <a:prstGeom prst="rect">
            <a:avLst/>
          </a:prstGeom>
        </p:spPr>
        <p:txBody>
          <a:bodyPr rIns="91440" anchor="b">
            <a:normAutofit fontScale="975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l"/>
            <a:r>
              <a:rPr lang="hu-HU" dirty="0"/>
              <a:t>spleen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9EABC48-D5C8-4824-811F-53FADB40B65B}"/>
              </a:ext>
            </a:extLst>
          </p:cNvPr>
          <p:cNvSpPr txBox="1"/>
          <p:nvPr/>
        </p:nvSpPr>
        <p:spPr>
          <a:xfrm>
            <a:off x="4139952" y="4643422"/>
            <a:ext cx="453407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 </a:t>
            </a:r>
          </a:p>
          <a:p>
            <a:r>
              <a:rPr lang="hu-HU" sz="3200" dirty="0"/>
              <a:t>ebbe való beletörődés, életuntság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143504" y="253536"/>
            <a:ext cx="3543296" cy="1879320"/>
          </a:xfrm>
        </p:spPr>
        <p:txBody>
          <a:bodyPr/>
          <a:lstStyle/>
          <a:p>
            <a:r>
              <a:rPr lang="hu-HU" dirty="0"/>
              <a:t>Hotel </a:t>
            </a:r>
            <a:r>
              <a:rPr lang="hu-HU" dirty="0" err="1"/>
              <a:t>Pimodan</a:t>
            </a:r>
            <a:endParaRPr lang="hu-HU" dirty="0"/>
          </a:p>
        </p:txBody>
      </p:sp>
      <p:pic>
        <p:nvPicPr>
          <p:cNvPr id="4" name="Tartalom helye 3" descr="pimodan.bmp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357166"/>
            <a:ext cx="4261303" cy="6296552"/>
          </a:xfr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E4F976D-F8D2-4221-802D-B7103CDAEC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177" r="7664"/>
          <a:stretch/>
        </p:blipFill>
        <p:spPr>
          <a:xfrm>
            <a:off x="6017867" y="3356992"/>
            <a:ext cx="2638911" cy="31733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57166"/>
            <a:ext cx="3328982" cy="5815351"/>
          </a:xfrm>
        </p:spPr>
        <p:txBody>
          <a:bodyPr>
            <a:normAutofit/>
          </a:bodyPr>
          <a:lstStyle/>
          <a:p>
            <a:endParaRPr lang="hu-HU" u="sng" dirty="0"/>
          </a:p>
          <a:p>
            <a:r>
              <a:rPr lang="hu-HU" u="sng" dirty="0"/>
              <a:t>E</a:t>
            </a:r>
            <a:r>
              <a:rPr lang="hu-HU" dirty="0"/>
              <a:t>gyetlen érték: </a:t>
            </a:r>
            <a:r>
              <a:rPr lang="hu-HU" sz="5100" dirty="0">
                <a:solidFill>
                  <a:schemeClr val="accent6">
                    <a:lumMod val="90000"/>
                  </a:schemeClr>
                </a:solidFill>
              </a:rPr>
              <a:t> szépség</a:t>
            </a:r>
            <a:endParaRPr lang="hu-HU" dirty="0"/>
          </a:p>
          <a:p>
            <a:endParaRPr lang="hu-HU" dirty="0"/>
          </a:p>
          <a:p>
            <a:r>
              <a:rPr lang="hu-HU" dirty="0"/>
              <a:t>Szépség és dekadencia együttese:</a:t>
            </a:r>
          </a:p>
          <a:p>
            <a:endParaRPr lang="hu-HU" b="1" dirty="0"/>
          </a:p>
          <a:p>
            <a:r>
              <a:rPr lang="hu-HU" b="1" dirty="0">
                <a:solidFill>
                  <a:schemeClr val="accent6">
                    <a:lumMod val="90000"/>
                  </a:schemeClr>
                </a:solidFill>
              </a:rPr>
              <a:t>A Romlás Virágai</a:t>
            </a:r>
            <a:endParaRPr lang="hu-HU" dirty="0">
              <a:solidFill>
                <a:schemeClr val="accent6">
                  <a:lumMod val="90000"/>
                </a:schemeClr>
              </a:solidFill>
            </a:endParaRPr>
          </a:p>
          <a:p>
            <a:endParaRPr lang="hu-HU" dirty="0"/>
          </a:p>
        </p:txBody>
      </p:sp>
      <p:pic>
        <p:nvPicPr>
          <p:cNvPr id="4" name="Kép 3" descr="Feure.the voice of evi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357166"/>
            <a:ext cx="4493450" cy="6072230"/>
          </a:xfrm>
          <a:prstGeom prst="rect">
            <a:avLst/>
          </a:prstGeom>
        </p:spPr>
      </p:pic>
      <p:pic>
        <p:nvPicPr>
          <p:cNvPr id="24580" name="Picture 4" descr="http://ghadahgharam.extra.hu/much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83066"/>
            <a:ext cx="3852868" cy="6317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3682752" cy="1143000"/>
          </a:xfrm>
        </p:spPr>
        <p:txBody>
          <a:bodyPr>
            <a:normAutofit fontScale="90000"/>
          </a:bodyPr>
          <a:lstStyle/>
          <a:p>
            <a:r>
              <a:rPr lang="hu-HU" i="1" dirty="0"/>
              <a:t>l’art pour l’art = művészet a művészetért</a:t>
            </a:r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46237"/>
            <a:ext cx="4257676" cy="452628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r>
              <a:rPr lang="hu-HU" dirty="0"/>
              <a:t>műveikkel nem akarnak tanítani</a:t>
            </a:r>
          </a:p>
          <a:p>
            <a:pPr marL="0" indent="0">
              <a:buClr>
                <a:srgbClr val="FFFF00"/>
              </a:buClr>
              <a:buNone/>
            </a:pPr>
            <a:endParaRPr lang="hu-HU" dirty="0"/>
          </a:p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r>
              <a:rPr lang="hu-HU" dirty="0"/>
              <a:t>nem akarják a társadalmat átformálni</a:t>
            </a:r>
          </a:p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endParaRPr lang="hu-HU" dirty="0"/>
          </a:p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r>
              <a:rPr lang="hu-HU" dirty="0"/>
              <a:t>egyedül csak gyönyörködtetni</a:t>
            </a:r>
          </a:p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endParaRPr lang="hu-HU" dirty="0"/>
          </a:p>
          <a:p>
            <a:pPr marL="514350" indent="-514350">
              <a:buClr>
                <a:srgbClr val="FFFF00"/>
              </a:buClr>
              <a:buFont typeface="Wingdings" pitchFamily="2" charset="2"/>
              <a:buChar char="v"/>
            </a:pPr>
            <a:r>
              <a:rPr lang="hu-HU" dirty="0"/>
              <a:t>nincs társadalmi-politikai mondanivaló</a:t>
            </a:r>
          </a:p>
          <a:p>
            <a:endParaRPr lang="hu-HU" dirty="0"/>
          </a:p>
        </p:txBody>
      </p:sp>
      <p:pic>
        <p:nvPicPr>
          <p:cNvPr id="2050" name="Picture 2" descr="C:\Documents and Settings\sztakacs\Asztal\Képek\irodalmi segédanyagok\francia szimbolisták\muhagyumolcs-d000081DEbd82a2b3ce6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334" y="357166"/>
            <a:ext cx="3852207" cy="6086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Költői szerep átalakulása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Ø"/>
            </a:pPr>
            <a:r>
              <a:rPr lang="hu-HU" dirty="0"/>
              <a:t>eltávolodik a közönségtől („meg nem értett zseni”)  </a:t>
            </a:r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endParaRPr lang="hu-HU" dirty="0"/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r>
              <a:rPr lang="hu-HU" dirty="0"/>
              <a:t>megveti a tömeget   </a:t>
            </a:r>
            <a:r>
              <a:rPr lang="hu-HU" dirty="0">
                <a:solidFill>
                  <a:srgbClr val="FFFF00"/>
                </a:solidFill>
              </a:rPr>
              <a:t>(„</a:t>
            </a:r>
            <a:r>
              <a:rPr lang="hu-HU" dirty="0" err="1">
                <a:solidFill>
                  <a:srgbClr val="FFFF00"/>
                </a:solidFill>
              </a:rPr>
              <a:t>elefáncsont-torony</a:t>
            </a:r>
            <a:r>
              <a:rPr lang="hu-HU" dirty="0">
                <a:solidFill>
                  <a:srgbClr val="FFFF00"/>
                </a:solidFill>
              </a:rPr>
              <a:t>”)</a:t>
            </a:r>
          </a:p>
          <a:p>
            <a:pPr>
              <a:buClr>
                <a:srgbClr val="FFC000"/>
              </a:buClr>
              <a:buNone/>
            </a:pPr>
            <a:endParaRPr lang="hu-HU" dirty="0"/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r>
              <a:rPr lang="hu-HU" dirty="0"/>
              <a:t>nem akar példakép lenni</a:t>
            </a:r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endParaRPr lang="hu-HU" dirty="0"/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r>
              <a:rPr lang="hu-HU" dirty="0"/>
              <a:t>életvitelében eltér az átlagembertől</a:t>
            </a:r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endParaRPr lang="hu-HU" dirty="0"/>
          </a:p>
          <a:p>
            <a:pPr>
              <a:buClr>
                <a:srgbClr val="FFC000"/>
              </a:buClr>
              <a:buFont typeface="Wingdings" pitchFamily="2" charset="2"/>
              <a:buChar char="Ø"/>
            </a:pPr>
            <a:r>
              <a:rPr lang="hu-HU" dirty="0">
                <a:solidFill>
                  <a:srgbClr val="FFFF00"/>
                </a:solidFill>
              </a:rPr>
              <a:t>„elátkozott költő”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Baudelaire.bmp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2374"/>
          <a:stretch/>
        </p:blipFill>
        <p:spPr>
          <a:xfrm>
            <a:off x="145045" y="116632"/>
            <a:ext cx="5045378" cy="5852307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4509120"/>
            <a:ext cx="3257544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Charles Baudelaire 1821-67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4237537" y="366623"/>
            <a:ext cx="490646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lázadó, önpusztító élet</a:t>
            </a:r>
          </a:p>
          <a:p>
            <a:endParaRPr lang="hu-HU" sz="2800" dirty="0"/>
          </a:p>
          <a:p>
            <a:r>
              <a:rPr lang="hu-HU" sz="2800" dirty="0"/>
              <a:t>a mulatók, kávéházak bohém világa (ópium, hasis, alkohol)</a:t>
            </a:r>
          </a:p>
          <a:p>
            <a:endParaRPr lang="hu-HU" sz="2800" dirty="0"/>
          </a:p>
          <a:p>
            <a:r>
              <a:rPr lang="hu-HU" sz="2800" dirty="0"/>
              <a:t>Ideggyengeség</a:t>
            </a:r>
          </a:p>
          <a:p>
            <a:endParaRPr lang="hu-HU" sz="2800" dirty="0"/>
          </a:p>
          <a:p>
            <a:r>
              <a:rPr lang="hu-HU" sz="2800" dirty="0"/>
              <a:t>Nagy vagyont örököl, tékozlás</a:t>
            </a:r>
          </a:p>
          <a:p>
            <a:endParaRPr lang="hu-HU" sz="2800" dirty="0"/>
          </a:p>
          <a:p>
            <a:r>
              <a:rPr lang="hu-HU" sz="2800" dirty="0"/>
              <a:t>Mulatt  szerető</a:t>
            </a:r>
          </a:p>
          <a:p>
            <a:endParaRPr lang="hu-HU" sz="2800" dirty="0"/>
          </a:p>
          <a:p>
            <a:r>
              <a:rPr lang="hu-HU" sz="2800" dirty="0"/>
              <a:t>A Romlás Virágai kötet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verlaine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89" y="116632"/>
            <a:ext cx="3571900" cy="5038930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0759" y="3829323"/>
            <a:ext cx="3357586" cy="1143000"/>
          </a:xfrm>
        </p:spPr>
        <p:txBody>
          <a:bodyPr>
            <a:normAutofit fontScale="90000"/>
          </a:bodyPr>
          <a:lstStyle/>
          <a:p>
            <a:r>
              <a:rPr lang="hu-HU" dirty="0"/>
              <a:t>Paul Verlaine </a:t>
            </a:r>
            <a:r>
              <a:rPr lang="hu-HU" sz="2000" dirty="0"/>
              <a:t>1844-96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3707904" y="476672"/>
            <a:ext cx="5366101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Jómódú család</a:t>
            </a:r>
          </a:p>
          <a:p>
            <a:r>
              <a:rPr lang="hu-HU" sz="2800" dirty="0"/>
              <a:t>megnősül, néhány évig rendezett élet</a:t>
            </a:r>
          </a:p>
          <a:p>
            <a:endParaRPr lang="hu-HU" sz="2800" dirty="0"/>
          </a:p>
          <a:p>
            <a:r>
              <a:rPr lang="hu-HU" sz="2800" dirty="0"/>
              <a:t>Rimbaud-</a:t>
            </a:r>
            <a:r>
              <a:rPr lang="hu-HU" sz="2800" dirty="0" err="1"/>
              <a:t>val</a:t>
            </a:r>
            <a:r>
              <a:rPr lang="hu-HU" sz="2800" dirty="0"/>
              <a:t> homoszexuális kapcsolat, vándorlás</a:t>
            </a:r>
          </a:p>
          <a:p>
            <a:endParaRPr lang="hu-HU" sz="2800" dirty="0"/>
          </a:p>
          <a:p>
            <a:r>
              <a:rPr lang="hu-HU" sz="2800" dirty="0"/>
              <a:t>Börtön (gyilkossági kísérlet)</a:t>
            </a:r>
          </a:p>
          <a:p>
            <a:endParaRPr lang="hu-HU" sz="2800" dirty="0"/>
          </a:p>
          <a:p>
            <a:r>
              <a:rPr lang="hu-HU" sz="2800" dirty="0"/>
              <a:t>Megtérés, józanság</a:t>
            </a:r>
          </a:p>
          <a:p>
            <a:endParaRPr lang="hu-HU" sz="2800" dirty="0"/>
          </a:p>
          <a:p>
            <a:r>
              <a:rPr lang="hu-HU" sz="2800" dirty="0"/>
              <a:t>Visszaesett, alkoholistaként hal meg</a:t>
            </a:r>
          </a:p>
          <a:p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Világnézeti háttér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ln>
            <a:solidFill>
              <a:schemeClr val="accent6">
                <a:lumMod val="90000"/>
              </a:schemeClr>
            </a:solidFill>
          </a:ln>
        </p:spPr>
        <p:txBody>
          <a:bodyPr/>
          <a:lstStyle/>
          <a:p>
            <a:r>
              <a:rPr lang="hu-HU" dirty="0"/>
              <a:t>Realizmus: utolsó egységes korstílus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Felbomlik az egység, sokféle világkép</a:t>
            </a:r>
          </a:p>
          <a:p>
            <a:r>
              <a:rPr lang="hu-HU" dirty="0"/>
              <a:t>Értékek megkérdőjelezése (vallás, nemzet, család)</a:t>
            </a:r>
          </a:p>
          <a:p>
            <a:endParaRPr lang="hu-HU" dirty="0"/>
          </a:p>
          <a:p>
            <a:r>
              <a:rPr lang="hu-HU" dirty="0"/>
              <a:t>Felbomlanak a hagyományos közösségek</a:t>
            </a:r>
          </a:p>
          <a:p>
            <a:r>
              <a:rPr lang="hu-HU" dirty="0">
                <a:solidFill>
                  <a:srgbClr val="FFC000"/>
                </a:solidFill>
              </a:rPr>
              <a:t>Urbanizáció: </a:t>
            </a:r>
            <a:r>
              <a:rPr lang="hu-HU" dirty="0"/>
              <a:t>gépesítés, munkanélküliség</a:t>
            </a:r>
          </a:p>
          <a:p>
            <a:r>
              <a:rPr lang="hu-HU" dirty="0">
                <a:solidFill>
                  <a:srgbClr val="FFC000"/>
                </a:solidFill>
              </a:rPr>
              <a:t>Freud</a:t>
            </a:r>
            <a:r>
              <a:rPr lang="hu-HU" dirty="0"/>
              <a:t> pszichológiája</a:t>
            </a: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rimbaud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07132"/>
            <a:ext cx="2757562" cy="3609899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260357" y="366623"/>
            <a:ext cx="54292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16-19 éves kora között ír</a:t>
            </a:r>
          </a:p>
          <a:p>
            <a:r>
              <a:rPr lang="hu-HU" sz="2800" dirty="0"/>
              <a:t>20 évesen abbahagyja</a:t>
            </a:r>
          </a:p>
          <a:p>
            <a:endParaRPr lang="hu-HU" sz="2800" dirty="0"/>
          </a:p>
          <a:p>
            <a:r>
              <a:rPr lang="hu-HU" sz="2800" dirty="0"/>
              <a:t>16 évesen megszökik otthonról, </a:t>
            </a:r>
          </a:p>
          <a:p>
            <a:r>
              <a:rPr lang="hu-HU" sz="2800" dirty="0"/>
              <a:t>Verlaine elcsábítása, bohém élet</a:t>
            </a:r>
          </a:p>
          <a:p>
            <a:endParaRPr lang="hu-HU" sz="2800" dirty="0"/>
          </a:p>
          <a:p>
            <a:r>
              <a:rPr lang="hu-HU" sz="2800" dirty="0"/>
              <a:t>Szakítás -  után lezárja irodalmi pályáját,</a:t>
            </a:r>
          </a:p>
          <a:p>
            <a:endParaRPr lang="hu-HU" sz="2800" dirty="0"/>
          </a:p>
          <a:p>
            <a:r>
              <a:rPr lang="hu-HU" sz="2800" dirty="0"/>
              <a:t>kalandozás	</a:t>
            </a:r>
          </a:p>
          <a:p>
            <a:r>
              <a:rPr lang="hu-HU" sz="2800" dirty="0"/>
              <a:t>kereskedő Afrikában</a:t>
            </a:r>
          </a:p>
          <a:p>
            <a:endParaRPr lang="hu-HU" sz="2800" dirty="0"/>
          </a:p>
          <a:p>
            <a:r>
              <a:rPr lang="hu-HU" sz="2800" dirty="0"/>
              <a:t>Láb-amputációba hal bele</a:t>
            </a:r>
          </a:p>
        </p:txBody>
      </p:sp>
      <p:pic>
        <p:nvPicPr>
          <p:cNvPr id="4" name="Tartalom helye 3" descr="arthur.bmp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48" y="2531713"/>
            <a:ext cx="2757562" cy="3576213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585459" y="5464984"/>
            <a:ext cx="3682752" cy="1285884"/>
          </a:xfrm>
        </p:spPr>
        <p:txBody>
          <a:bodyPr>
            <a:normAutofit fontScale="90000"/>
          </a:bodyPr>
          <a:lstStyle/>
          <a:p>
            <a:br>
              <a:rPr lang="hu-HU" dirty="0"/>
            </a:br>
            <a:br>
              <a:rPr lang="hu-HU" dirty="0"/>
            </a:br>
            <a:br>
              <a:rPr lang="hu-HU" dirty="0"/>
            </a:br>
            <a:r>
              <a:rPr lang="hu-HU" sz="3600" dirty="0">
                <a:solidFill>
                  <a:schemeClr val="bg1"/>
                </a:solidFill>
                <a:highlight>
                  <a:srgbClr val="FFFF00"/>
                </a:highlight>
              </a:rPr>
              <a:t>Arthur Rimbaud</a:t>
            </a:r>
            <a:br>
              <a:rPr lang="hu-HU" sz="2700" dirty="0">
                <a:solidFill>
                  <a:schemeClr val="bg1"/>
                </a:solidFill>
              </a:rPr>
            </a:br>
            <a:r>
              <a:rPr lang="hu-HU" sz="2700" dirty="0">
                <a:solidFill>
                  <a:schemeClr val="bg1"/>
                </a:solidFill>
              </a:rPr>
              <a:t>1854-1891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29190" y="253536"/>
            <a:ext cx="3757610" cy="1143000"/>
          </a:xfrm>
        </p:spPr>
        <p:txBody>
          <a:bodyPr/>
          <a:lstStyle/>
          <a:p>
            <a:endParaRPr lang="hu-HU"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6F3280E-3F88-4126-80B7-6691B0B62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006"/>
            <a:ext cx="9144000" cy="5043188"/>
          </a:xfrm>
          <a:prstGeom prst="rect">
            <a:avLst/>
          </a:prstGeom>
        </p:spPr>
      </p:pic>
      <p:pic>
        <p:nvPicPr>
          <p:cNvPr id="5" name="Kép 4" descr="total%20eclipse%20l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0938" y="3169292"/>
            <a:ext cx="5533062" cy="36887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48577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hu-H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9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Új stílusirányzatok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Naturalizmus</a:t>
            </a:r>
          </a:p>
          <a:p>
            <a:r>
              <a:rPr lang="hu-HU" dirty="0"/>
              <a:t>Szimbolizmus</a:t>
            </a:r>
          </a:p>
          <a:p>
            <a:r>
              <a:rPr lang="hu-HU" dirty="0"/>
              <a:t>Szecesszió</a:t>
            </a:r>
          </a:p>
          <a:p>
            <a:r>
              <a:rPr lang="hu-HU" dirty="0"/>
              <a:t>Impresszionizmus</a:t>
            </a:r>
          </a:p>
          <a:p>
            <a:endParaRPr lang="hu-HU" dirty="0"/>
          </a:p>
        </p:txBody>
      </p:sp>
      <p:pic>
        <p:nvPicPr>
          <p:cNvPr id="4" name="Kép 3" descr="sunrise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26" y="3605608"/>
            <a:ext cx="4159342" cy="3138413"/>
          </a:xfrm>
          <a:prstGeom prst="rect">
            <a:avLst/>
          </a:prstGeom>
        </p:spPr>
      </p:pic>
      <p:pic>
        <p:nvPicPr>
          <p:cNvPr id="6" name="Kép 5" descr="cedrus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77233"/>
            <a:ext cx="3357566" cy="2630093"/>
          </a:xfrm>
          <a:prstGeom prst="rect">
            <a:avLst/>
          </a:prstGeom>
        </p:spPr>
      </p:pic>
      <p:sp>
        <p:nvSpPr>
          <p:cNvPr id="7" name="Jobbra nyíl 6"/>
          <p:cNvSpPr/>
          <p:nvPr/>
        </p:nvSpPr>
        <p:spPr>
          <a:xfrm>
            <a:off x="3428992" y="2143116"/>
            <a:ext cx="1571636" cy="571504"/>
          </a:xfrm>
          <a:prstGeom prst="rightArrow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Jobbra nyíl 7"/>
          <p:cNvSpPr/>
          <p:nvPr/>
        </p:nvSpPr>
        <p:spPr>
          <a:xfrm rot="5400000" flipV="1">
            <a:off x="3411133" y="3732612"/>
            <a:ext cx="785818" cy="464347"/>
          </a:xfrm>
          <a:prstGeom prst="rightArrow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Jobbra nyíl 8"/>
          <p:cNvSpPr/>
          <p:nvPr/>
        </p:nvSpPr>
        <p:spPr>
          <a:xfrm rot="773704">
            <a:off x="3425094" y="2859380"/>
            <a:ext cx="1428760" cy="500066"/>
          </a:xfrm>
          <a:prstGeom prst="rightArrow">
            <a:avLst/>
          </a:prstGeom>
          <a:solidFill>
            <a:schemeClr val="accent6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97959C14-BDE2-43D2-87E4-BB3AE8340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3677" y="3342976"/>
            <a:ext cx="4374139" cy="28739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Szimbolizmus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615725"/>
          </a:xfrm>
        </p:spPr>
        <p:txBody>
          <a:bodyPr>
            <a:normAutofit lnSpcReduction="10000"/>
          </a:bodyPr>
          <a:lstStyle/>
          <a:p>
            <a:r>
              <a:rPr lang="hu-HU" sz="3900" dirty="0">
                <a:solidFill>
                  <a:srgbClr val="FFC000"/>
                </a:solidFill>
              </a:rPr>
              <a:t>Szimbólum = </a:t>
            </a:r>
            <a:r>
              <a:rPr lang="hu-HU" sz="3900" dirty="0">
                <a:latin typeface="Arial Narrow" pitchFamily="34" charset="0"/>
              </a:rPr>
              <a:t>költői kép</a:t>
            </a:r>
          </a:p>
          <a:p>
            <a:endParaRPr lang="hu-HU" sz="3900" dirty="0">
              <a:latin typeface="Arial Narrow" pitchFamily="34" charset="0"/>
            </a:endParaRPr>
          </a:p>
          <a:p>
            <a:r>
              <a:rPr lang="hu-HU" sz="3900" dirty="0">
                <a:latin typeface="Arial Narrow" pitchFamily="34" charset="0"/>
              </a:rPr>
              <a:t>a jelentését nem tudjuk pontosan magyarázni </a:t>
            </a:r>
          </a:p>
          <a:p>
            <a:endParaRPr lang="hu-HU" sz="3900" dirty="0">
              <a:latin typeface="Arial Narrow" pitchFamily="34" charset="0"/>
            </a:endParaRPr>
          </a:p>
          <a:p>
            <a:r>
              <a:rPr lang="hu-HU" sz="3900" dirty="0">
                <a:latin typeface="Arial Narrow" pitchFamily="34" charset="0"/>
              </a:rPr>
              <a:t>sejthetjük,  mit (MIKET) szimbolizál</a:t>
            </a:r>
          </a:p>
          <a:p>
            <a:pPr marL="0" indent="0">
              <a:buNone/>
            </a:pPr>
            <a:endParaRPr lang="hu-HU" sz="3900" dirty="0">
              <a:latin typeface="Arial Narrow" pitchFamily="34" charset="0"/>
            </a:endParaRPr>
          </a:p>
          <a:p>
            <a:r>
              <a:rPr lang="hu-HU" sz="3900" dirty="0">
                <a:latin typeface="Arial Narrow" pitchFamily="34" charset="0"/>
              </a:rPr>
              <a:t>Több értelmezés</a:t>
            </a:r>
          </a:p>
          <a:p>
            <a:endParaRPr lang="hu-HU" sz="3900" dirty="0">
              <a:latin typeface="Arial Narrow" pitchFamily="34" charset="0"/>
            </a:endParaRPr>
          </a:p>
          <a:p>
            <a:endParaRPr lang="hu-HU" sz="3900" dirty="0">
              <a:latin typeface="Arial Narrow" pitchFamily="34" charset="0"/>
            </a:endParaRPr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6AD803-5091-498E-8B2B-F3CD1D1F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2166"/>
            <a:ext cx="8229600" cy="871208"/>
          </a:xfrm>
        </p:spPr>
        <p:txBody>
          <a:bodyPr/>
          <a:lstStyle/>
          <a:p>
            <a:pPr algn="ctr"/>
            <a:r>
              <a:rPr lang="hu-HU" dirty="0"/>
              <a:t>SZIMBÓLUM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A4297681-D4B5-4D1D-ABD2-B210CD945966}"/>
              </a:ext>
            </a:extLst>
          </p:cNvPr>
          <p:cNvSpPr/>
          <p:nvPr/>
        </p:nvSpPr>
        <p:spPr>
          <a:xfrm>
            <a:off x="323528" y="1556792"/>
            <a:ext cx="367240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HAGYOMÁNYOS, ÁLTALÁNOS ÉRTELEMBEN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913E6E4-0FC1-45D0-8765-8617AEFBB858}"/>
              </a:ext>
            </a:extLst>
          </p:cNvPr>
          <p:cNvSpPr/>
          <p:nvPr/>
        </p:nvSpPr>
        <p:spPr>
          <a:xfrm>
            <a:off x="4788024" y="1594342"/>
            <a:ext cx="367240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IRODALMI SZIMBOLIZMUS KORÁBAN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19389AC6-F4BA-48CA-A979-DE42CA0C66F7}"/>
              </a:ext>
            </a:extLst>
          </p:cNvPr>
          <p:cNvSpPr/>
          <p:nvPr/>
        </p:nvSpPr>
        <p:spPr>
          <a:xfrm>
            <a:off x="341143" y="2938370"/>
            <a:ext cx="3654793" cy="172819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TÚLMUTAT ÖNMAGÁN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KONTEXTUS NÉLKÜL IS EGYÉRTELMŰ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Kereszt 7">
            <a:extLst>
              <a:ext uri="{FF2B5EF4-FFF2-40B4-BE49-F238E27FC236}">
                <a16:creationId xmlns:a16="http://schemas.microsoft.com/office/drawing/2014/main" id="{2C2647C1-09C9-4BB3-876C-61F98EB4A039}"/>
              </a:ext>
            </a:extLst>
          </p:cNvPr>
          <p:cNvSpPr/>
          <p:nvPr/>
        </p:nvSpPr>
        <p:spPr>
          <a:xfrm>
            <a:off x="298713" y="4910088"/>
            <a:ext cx="1035102" cy="1041681"/>
          </a:xfrm>
          <a:prstGeom prst="plus">
            <a:avLst>
              <a:gd name="adj" fmla="val 3294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D48824D9-19D6-4B44-8CE7-0DC19FAA4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861453"/>
            <a:ext cx="1035103" cy="1200212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74C5F5F9-35C8-4DAB-A8AD-F7E26BDC0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5187364"/>
            <a:ext cx="1035103" cy="548390"/>
          </a:xfrm>
          <a:prstGeom prst="rect">
            <a:avLst/>
          </a:prstGeom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id="{A55C545D-F63A-4DC6-8337-3EFCE8321E09}"/>
              </a:ext>
            </a:extLst>
          </p:cNvPr>
          <p:cNvSpPr/>
          <p:nvPr/>
        </p:nvSpPr>
        <p:spPr>
          <a:xfrm>
            <a:off x="4805639" y="2924943"/>
            <a:ext cx="3654793" cy="313672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TÚLMUTAT ÖNMAGÁN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BEFOGADÓI ERŐFESZÍTÉST KÍVÁN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KELL HOZZÁ A SZÖVEGKÖRNYEZET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50000"/>
                  </a:schemeClr>
                </a:solidFill>
              </a:rPr>
              <a:t>SOKÉRTELMŰ</a:t>
            </a:r>
          </a:p>
          <a:p>
            <a:pPr algn="ctr"/>
            <a:endParaRPr lang="hu-H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Nyíl: lefelé mutató 11">
            <a:extLst>
              <a:ext uri="{FF2B5EF4-FFF2-40B4-BE49-F238E27FC236}">
                <a16:creationId xmlns:a16="http://schemas.microsoft.com/office/drawing/2014/main" id="{54F3AEF6-C6B2-47A3-BE87-F4BC3AB4D365}"/>
              </a:ext>
            </a:extLst>
          </p:cNvPr>
          <p:cNvSpPr/>
          <p:nvPr/>
        </p:nvSpPr>
        <p:spPr>
          <a:xfrm>
            <a:off x="6084168" y="5743844"/>
            <a:ext cx="1224136" cy="8616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796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 descr="Másolat - cedrus2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64" y="1473715"/>
            <a:ext cx="6637036" cy="5199012"/>
          </a:xfr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8897" y="6203178"/>
            <a:ext cx="4527119" cy="439160"/>
          </a:xfrm>
        </p:spPr>
        <p:txBody>
          <a:bodyPr>
            <a:normAutofit/>
          </a:bodyPr>
          <a:lstStyle/>
          <a:p>
            <a:r>
              <a:rPr lang="hu-HU" sz="1400" b="1" dirty="0">
                <a:solidFill>
                  <a:schemeClr val="tx1"/>
                </a:solidFill>
              </a:rPr>
              <a:t>Csontváry-Kosztka Tivadar: A magányos cédrus 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3FB58A16-FC14-4958-8E9F-58C5823E0DFB}"/>
              </a:ext>
            </a:extLst>
          </p:cNvPr>
          <p:cNvSpPr/>
          <p:nvPr/>
        </p:nvSpPr>
        <p:spPr>
          <a:xfrm>
            <a:off x="220964" y="476672"/>
            <a:ext cx="8743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>
                <a:latin typeface="Arial Narrow" pitchFamily="34" charset="0"/>
              </a:rPr>
              <a:t>A mű középpontjában egy szimbólum áll, ez</a:t>
            </a:r>
            <a:endParaRPr lang="hu-HU" sz="4000" dirty="0"/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C8034F4C-47FE-456B-BA57-BBA95A75C265}"/>
              </a:ext>
            </a:extLst>
          </p:cNvPr>
          <p:cNvSpPr/>
          <p:nvPr/>
        </p:nvSpPr>
        <p:spPr>
          <a:xfrm>
            <a:off x="6948264" y="1052736"/>
            <a:ext cx="22539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4000" dirty="0">
                <a:latin typeface="Arial Narrow" pitchFamily="34" charset="0"/>
              </a:rPr>
              <a:t>szervezi egésszé az alkotást. </a:t>
            </a:r>
            <a:endParaRPr lang="hu-H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Példa:  </a:t>
            </a:r>
            <a:r>
              <a:rPr lang="hu-HU" dirty="0">
                <a:solidFill>
                  <a:srgbClr val="FFC000"/>
                </a:solidFill>
              </a:rPr>
              <a:t>Ady Endre: Kocsi út az éjszakában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u-HU" dirty="0"/>
              <a:t>Milyen csonka ma a Hold,</a:t>
            </a:r>
            <a:br>
              <a:rPr lang="hu-HU" dirty="0"/>
            </a:br>
            <a:r>
              <a:rPr lang="hu-HU" dirty="0"/>
              <a:t>Az éj milyen sivatag, néma,</a:t>
            </a:r>
            <a:br>
              <a:rPr lang="hu-HU" dirty="0"/>
            </a:br>
            <a:r>
              <a:rPr lang="hu-HU" dirty="0"/>
              <a:t>Milyen </a:t>
            </a:r>
            <a:r>
              <a:rPr lang="hu-HU" dirty="0" err="1"/>
              <a:t>szomoru</a:t>
            </a:r>
            <a:r>
              <a:rPr lang="hu-HU" dirty="0"/>
              <a:t> vagyok én ma,</a:t>
            </a:r>
            <a:br>
              <a:rPr lang="hu-HU" dirty="0"/>
            </a:br>
            <a:r>
              <a:rPr lang="hu-HU" dirty="0"/>
              <a:t>Milyen csonka ma a Hold. </a:t>
            </a:r>
          </a:p>
          <a:p>
            <a:endParaRPr lang="hu-HU" dirty="0"/>
          </a:p>
          <a:p>
            <a:r>
              <a:rPr lang="hu-HU" dirty="0"/>
              <a:t>Minden Egész eltörött,</a:t>
            </a:r>
            <a:br>
              <a:rPr lang="hu-HU" dirty="0"/>
            </a:br>
            <a:r>
              <a:rPr lang="hu-HU" dirty="0"/>
              <a:t>Minden láng csak részekben lobban,</a:t>
            </a:r>
            <a:br>
              <a:rPr lang="hu-HU" dirty="0"/>
            </a:br>
            <a:r>
              <a:rPr lang="hu-HU" dirty="0"/>
              <a:t>Minden szerelem darabokban,</a:t>
            </a:r>
            <a:br>
              <a:rPr lang="hu-HU" dirty="0"/>
            </a:br>
            <a:r>
              <a:rPr lang="hu-HU" dirty="0"/>
              <a:t>Minden Egész eltörött. </a:t>
            </a:r>
          </a:p>
          <a:p>
            <a:endParaRPr lang="hu-HU" dirty="0"/>
          </a:p>
          <a:p>
            <a:r>
              <a:rPr lang="hu-HU" dirty="0"/>
              <a:t>Fut velem egy rossz szekér,</a:t>
            </a:r>
            <a:br>
              <a:rPr lang="hu-HU" dirty="0"/>
            </a:br>
            <a:r>
              <a:rPr lang="hu-HU" dirty="0"/>
              <a:t>Utána mintha jajszó szállna,</a:t>
            </a:r>
            <a:br>
              <a:rPr lang="hu-HU" dirty="0"/>
            </a:br>
            <a:r>
              <a:rPr lang="hu-HU" dirty="0"/>
              <a:t>Félig mély csönd és félig lárma,</a:t>
            </a:r>
            <a:br>
              <a:rPr lang="hu-HU" dirty="0"/>
            </a:br>
            <a:r>
              <a:rPr lang="hu-HU" dirty="0"/>
              <a:t>Fut velem egy rossz szekér.</a:t>
            </a:r>
          </a:p>
          <a:p>
            <a:endParaRPr lang="hu-HU" dirty="0"/>
          </a:p>
        </p:txBody>
      </p:sp>
      <p:pic>
        <p:nvPicPr>
          <p:cNvPr id="4" name="Kép 3" descr="20070123_vangogh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1643050"/>
            <a:ext cx="2286016" cy="45005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33947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A XIX. század világa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88840"/>
            <a:ext cx="3328982" cy="4443275"/>
          </a:xfrm>
          <a:noFill/>
        </p:spPr>
        <p:txBody>
          <a:bodyPr>
            <a:normAutofit fontScale="85000" lnSpcReduction="20000"/>
          </a:bodyPr>
          <a:lstStyle/>
          <a:p>
            <a:r>
              <a:rPr lang="hu-HU" u="sng" dirty="0"/>
              <a:t>pozitivizmus</a:t>
            </a:r>
          </a:p>
          <a:p>
            <a:endParaRPr lang="hu-HU" u="sng" dirty="0"/>
          </a:p>
          <a:p>
            <a:r>
              <a:rPr lang="hu-HU" u="sng" dirty="0"/>
              <a:t>realizmus</a:t>
            </a:r>
          </a:p>
          <a:p>
            <a:endParaRPr lang="hu-HU" dirty="0"/>
          </a:p>
          <a:p>
            <a:r>
              <a:rPr lang="hu-HU" dirty="0"/>
              <a:t>a tudomány mindenható</a:t>
            </a:r>
          </a:p>
          <a:p>
            <a:endParaRPr lang="hu-HU" dirty="0"/>
          </a:p>
          <a:p>
            <a:r>
              <a:rPr lang="hu-HU" dirty="0"/>
              <a:t>haszonelvűség</a:t>
            </a:r>
          </a:p>
          <a:p>
            <a:endParaRPr lang="hu-HU" dirty="0"/>
          </a:p>
          <a:p>
            <a:r>
              <a:rPr lang="hu-HU" dirty="0"/>
              <a:t>üzleti, piaci világ</a:t>
            </a:r>
          </a:p>
          <a:p>
            <a:endParaRPr lang="hu-HU" dirty="0"/>
          </a:p>
          <a:p>
            <a:r>
              <a:rPr lang="hu-HU" dirty="0"/>
              <a:t>értelem, egyértelműség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4895809" y="1763653"/>
            <a:ext cx="3885582" cy="489364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hu-HU" sz="2400" dirty="0">
                <a:solidFill>
                  <a:schemeClr val="bg1"/>
                </a:solidFill>
              </a:rPr>
              <a:t>pesszimizmus, csalódás</a:t>
            </a:r>
          </a:p>
          <a:p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a transzcendens előtérbe kerül</a:t>
            </a:r>
          </a:p>
          <a:p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a művészet csak önmagáért létezik</a:t>
            </a:r>
          </a:p>
          <a:p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érzelmek és a lélek kerül előtérbe</a:t>
            </a:r>
          </a:p>
          <a:p>
            <a:endParaRPr lang="hu-HU" sz="2400" dirty="0">
              <a:solidFill>
                <a:schemeClr val="bg1"/>
              </a:solidFill>
            </a:endParaRPr>
          </a:p>
          <a:p>
            <a:r>
              <a:rPr lang="hu-HU" sz="2400" dirty="0">
                <a:solidFill>
                  <a:schemeClr val="bg1"/>
                </a:solidFill>
              </a:rPr>
              <a:t>a kifejezés többértelműsége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60DE8A6D-3535-4E02-B31B-18E658F1D01F}"/>
              </a:ext>
            </a:extLst>
          </p:cNvPr>
          <p:cNvSpPr txBox="1">
            <a:spLocks/>
          </p:cNvSpPr>
          <p:nvPr/>
        </p:nvSpPr>
        <p:spPr>
          <a:xfrm>
            <a:off x="5364088" y="218080"/>
            <a:ext cx="2949025" cy="1143000"/>
          </a:xfrm>
          <a:prstGeom prst="rect">
            <a:avLst/>
          </a:prstGeom>
        </p:spPr>
        <p:txBody>
          <a:bodyPr rIns="91440" anchor="b">
            <a:normAutofit fontScale="90000" lnSpcReduction="20000"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lvl1pPr marL="54864" algn="r" rtl="0" eaLnBrk="1" latinLnBrk="0" hangingPunct="1">
              <a:spcBef>
                <a:spcPct val="0"/>
              </a:spcBef>
              <a:buNone/>
              <a:defRPr kumimoji="0" sz="4600" kern="120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effectLst>
                  <a:outerShdw blurRad="38100" dist="25500" dir="5400000" algn="tl" rotWithShape="0">
                    <a:srgbClr val="000000">
                      <a:satMod val="180000"/>
                      <a:alpha val="7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hu-HU" dirty="0"/>
              <a:t>szimbolistaművészet</a:t>
            </a:r>
          </a:p>
        </p:txBody>
      </p:sp>
      <p:sp>
        <p:nvSpPr>
          <p:cNvPr id="4" name="Nyíl: balra-jobbra mutató 3">
            <a:extLst>
              <a:ext uri="{FF2B5EF4-FFF2-40B4-BE49-F238E27FC236}">
                <a16:creationId xmlns:a16="http://schemas.microsoft.com/office/drawing/2014/main" id="{464154D5-7233-4385-8C2F-060493A80C59}"/>
              </a:ext>
            </a:extLst>
          </p:cNvPr>
          <p:cNvSpPr/>
          <p:nvPr/>
        </p:nvSpPr>
        <p:spPr>
          <a:xfrm>
            <a:off x="3006763" y="420659"/>
            <a:ext cx="2016224" cy="99898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FFC000"/>
                </a:solidFill>
              </a:rPr>
              <a:t>Párizs a XIX. század végén</a:t>
            </a:r>
          </a:p>
        </p:txBody>
      </p:sp>
      <p:pic>
        <p:nvPicPr>
          <p:cNvPr id="4" name="Tartalom helye 3" descr="paris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428736"/>
            <a:ext cx="8442635" cy="542926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űhely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űhel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űhel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501</Words>
  <Application>Microsoft Office PowerPoint</Application>
  <PresentationFormat>Diavetítés a képernyőre (4:3 oldalarány)</PresentationFormat>
  <Paragraphs>159</Paragraphs>
  <Slides>21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8" baseType="lpstr">
      <vt:lpstr>Algerian</vt:lpstr>
      <vt:lpstr>Arial Narrow</vt:lpstr>
      <vt:lpstr>Calibri</vt:lpstr>
      <vt:lpstr>Rockwell</vt:lpstr>
      <vt:lpstr>Wingdings</vt:lpstr>
      <vt:lpstr>Wingdings 2</vt:lpstr>
      <vt:lpstr>Műhely</vt:lpstr>
      <vt:lpstr>A francia szimbolizmus</vt:lpstr>
      <vt:lpstr>Világnézeti háttér</vt:lpstr>
      <vt:lpstr>Új stílusirányzatok</vt:lpstr>
      <vt:lpstr>Szimbolizmus</vt:lpstr>
      <vt:lpstr>SZIMBÓLUM</vt:lpstr>
      <vt:lpstr>Csontváry-Kosztka Tivadar: A magányos cédrus </vt:lpstr>
      <vt:lpstr>Példa:  Ady Endre: Kocsi út az éjszakában</vt:lpstr>
      <vt:lpstr>A XIX. század világa</vt:lpstr>
      <vt:lpstr>Párizs a XIX. század végén</vt:lpstr>
      <vt:lpstr>A szimbolizmus kezdete</vt:lpstr>
      <vt:lpstr>Szimbolista költők életmódja</vt:lpstr>
      <vt:lpstr>PowerPoint-bemutató</vt:lpstr>
      <vt:lpstr>Dekadencia (=hanyatlás)</vt:lpstr>
      <vt:lpstr>Hotel Pimodan</vt:lpstr>
      <vt:lpstr>PowerPoint-bemutató</vt:lpstr>
      <vt:lpstr>l’art pour l’art = művészet a művészetért </vt:lpstr>
      <vt:lpstr>Költői szerep átalakulása</vt:lpstr>
      <vt:lpstr>Charles Baudelaire 1821-67</vt:lpstr>
      <vt:lpstr>Paul Verlaine 1844-96</vt:lpstr>
      <vt:lpstr>   Arthur Rimbaud 1854-1891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francia szimbolizmus</dc:title>
  <dc:creator>sztakacs</dc:creator>
  <cp:lastModifiedBy>Takács Szilvia</cp:lastModifiedBy>
  <cp:revision>36</cp:revision>
  <dcterms:created xsi:type="dcterms:W3CDTF">2010-02-03T13:17:58Z</dcterms:created>
  <dcterms:modified xsi:type="dcterms:W3CDTF">2025-01-05T15:14:34Z</dcterms:modified>
</cp:coreProperties>
</file>