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8C74"/>
    <a:srgbClr val="1B7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106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478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8992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4442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8681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1783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2410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8988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3128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10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3615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450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420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071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818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4158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6121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6BB84-91C6-4677-9EF1-7AFF13C6F67C}" type="datetimeFigureOut">
              <a:rPr lang="hu-HU" smtClean="0"/>
              <a:t>2026. 02. 12.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9CF3C-9D9A-4157-A58B-E48313273B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4384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A81C95-FEC8-43AF-BB36-C8B8482EA6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A STÍLUSRÉTEGEK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D3C3B71-E817-47ED-B058-2F629FE239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077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zis 3">
            <a:extLst>
              <a:ext uri="{FF2B5EF4-FFF2-40B4-BE49-F238E27FC236}">
                <a16:creationId xmlns:a16="http://schemas.microsoft.com/office/drawing/2014/main" id="{3E35E3AB-F8EE-423E-AD83-0687EF5E901B}"/>
              </a:ext>
            </a:extLst>
          </p:cNvPr>
          <p:cNvSpPr/>
          <p:nvPr/>
        </p:nvSpPr>
        <p:spPr>
          <a:xfrm>
            <a:off x="431797" y="425346"/>
            <a:ext cx="3686175" cy="149542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TUDOMÁNYOS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BE209391-FA8D-4CE3-8061-B6F1CE0D1B6F}"/>
              </a:ext>
            </a:extLst>
          </p:cNvPr>
          <p:cNvSpPr/>
          <p:nvPr/>
        </p:nvSpPr>
        <p:spPr>
          <a:xfrm>
            <a:off x="3648072" y="796330"/>
            <a:ext cx="3686175" cy="149542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PUBLICISZTIKAI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42CBED1F-798B-4A75-8FB2-BC82D9E5601B}"/>
              </a:ext>
            </a:extLst>
          </p:cNvPr>
          <p:cNvSpPr/>
          <p:nvPr/>
        </p:nvSpPr>
        <p:spPr>
          <a:xfrm>
            <a:off x="211929" y="1750802"/>
            <a:ext cx="3686175" cy="1495425"/>
          </a:xfrm>
          <a:prstGeom prst="ellipse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HIVATALOS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CEA3482B-2797-4AB5-BADC-FA3D3BF036D0}"/>
              </a:ext>
            </a:extLst>
          </p:cNvPr>
          <p:cNvSpPr/>
          <p:nvPr/>
        </p:nvSpPr>
        <p:spPr>
          <a:xfrm>
            <a:off x="6794103" y="1012615"/>
            <a:ext cx="3686175" cy="149542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SZÓNOKI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7B4C0ED7-7A6F-4083-9C51-2190C6914DD3}"/>
              </a:ext>
            </a:extLst>
          </p:cNvPr>
          <p:cNvSpPr/>
          <p:nvPr/>
        </p:nvSpPr>
        <p:spPr>
          <a:xfrm>
            <a:off x="3428204" y="2140136"/>
            <a:ext cx="3686175" cy="1495425"/>
          </a:xfrm>
          <a:prstGeom prst="ellipse">
            <a:avLst/>
          </a:prstGeom>
          <a:solidFill>
            <a:srgbClr val="1B729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TÁRSALGÁSI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A8BE7300-1247-4CFD-8AFD-43505F4A7678}"/>
              </a:ext>
            </a:extLst>
          </p:cNvPr>
          <p:cNvSpPr/>
          <p:nvPr/>
        </p:nvSpPr>
        <p:spPr>
          <a:xfrm>
            <a:off x="6657577" y="2653295"/>
            <a:ext cx="3686175" cy="1495425"/>
          </a:xfrm>
          <a:prstGeom prst="ellipse">
            <a:avLst/>
          </a:prstGeom>
          <a:solidFill>
            <a:srgbClr val="AC8C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SZÉPIRODALMI</a:t>
            </a:r>
          </a:p>
        </p:txBody>
      </p:sp>
    </p:spTree>
    <p:extLst>
      <p:ext uri="{BB962C8B-B14F-4D97-AF65-F5344CB8AC3E}">
        <p14:creationId xmlns:p14="http://schemas.microsoft.com/office/powerpoint/2010/main" val="351793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CDD563-ABE4-4609-B31C-FC2F8B5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18518"/>
            <a:ext cx="10342561" cy="1038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6600" dirty="0">
                <a:solidFill>
                  <a:schemeClr val="bg1"/>
                </a:solidFill>
              </a:rPr>
              <a:t>TUDOMÁNYOS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730F8A-6D26-4473-8B57-0E494B15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85950"/>
            <a:ext cx="5543550" cy="4619625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800" b="1" dirty="0"/>
              <a:t>JELLEMZŐI:</a:t>
            </a:r>
          </a:p>
          <a:p>
            <a:pPr lvl="0"/>
            <a:r>
              <a:rPr lang="hu-HU" sz="2800" b="1" dirty="0"/>
              <a:t>logikus szerkesztésmód</a:t>
            </a:r>
          </a:p>
          <a:p>
            <a:pPr lvl="0"/>
            <a:r>
              <a:rPr lang="hu-HU" sz="2800" b="1" dirty="0"/>
              <a:t>érzelemmentesség</a:t>
            </a:r>
          </a:p>
          <a:p>
            <a:pPr lvl="0"/>
            <a:r>
              <a:rPr lang="hu-HU" sz="2800" b="1" dirty="0"/>
              <a:t>pontos, egyértelmű megfogalmazás</a:t>
            </a:r>
          </a:p>
          <a:p>
            <a:pPr lvl="0"/>
            <a:r>
              <a:rPr lang="hu-HU" sz="2800" b="1" dirty="0"/>
              <a:t>szakkifejezések használata</a:t>
            </a:r>
          </a:p>
          <a:p>
            <a:pPr lvl="0"/>
            <a:r>
              <a:rPr lang="hu-HU" sz="2800" b="1" dirty="0"/>
              <a:t>kijelentő mondatok</a:t>
            </a:r>
          </a:p>
          <a:p>
            <a:pPr marL="0" indent="0">
              <a:buNone/>
            </a:pPr>
            <a:endParaRPr lang="hu-HU" sz="2800" b="1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D042971-95E9-485F-A5AC-8B8E75976062}"/>
              </a:ext>
            </a:extLst>
          </p:cNvPr>
          <p:cNvSpPr txBox="1"/>
          <p:nvPr/>
        </p:nvSpPr>
        <p:spPr>
          <a:xfrm>
            <a:off x="6438900" y="1981200"/>
            <a:ext cx="4476750" cy="1815882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chemeClr val="accent4">
                    <a:lumMod val="75000"/>
                  </a:schemeClr>
                </a:solidFill>
              </a:rPr>
              <a:t>Műfajai: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ismeretterjesztő szöveg,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tanulmány (monologikus),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szakértői interjú (dialogikus)</a:t>
            </a:r>
          </a:p>
        </p:txBody>
      </p:sp>
    </p:spTree>
    <p:extLst>
      <p:ext uri="{BB962C8B-B14F-4D97-AF65-F5344CB8AC3E}">
        <p14:creationId xmlns:p14="http://schemas.microsoft.com/office/powerpoint/2010/main" val="79844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CDD563-ABE4-4609-B31C-FC2F8B5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4" y="547383"/>
            <a:ext cx="10342561" cy="1038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6600" dirty="0">
                <a:solidFill>
                  <a:schemeClr val="bg1"/>
                </a:solidFill>
              </a:rPr>
              <a:t>publicisztikai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730F8A-6D26-4473-8B57-0E494B15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85950"/>
            <a:ext cx="5172075" cy="3905251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dirty="0"/>
              <a:t>JELLEMZŐI:</a:t>
            </a:r>
          </a:p>
          <a:p>
            <a:pPr lvl="0"/>
            <a:r>
              <a:rPr lang="hu-HU" dirty="0"/>
              <a:t>közérthetőség (de szakkifejezések és szleng is)</a:t>
            </a:r>
          </a:p>
          <a:p>
            <a:pPr lvl="0"/>
            <a:r>
              <a:rPr lang="hu-HU" dirty="0"/>
              <a:t>hatásos cím</a:t>
            </a:r>
          </a:p>
          <a:p>
            <a:pPr lvl="0"/>
            <a:r>
              <a:rPr lang="hu-HU" dirty="0"/>
              <a:t>meggyőzés (akár manipuláció)</a:t>
            </a:r>
          </a:p>
          <a:p>
            <a:pPr lvl="0"/>
            <a:r>
              <a:rPr lang="hu-HU" dirty="0"/>
              <a:t>világos mondatszerkesztés</a:t>
            </a:r>
          </a:p>
          <a:p>
            <a:pPr lvl="0"/>
            <a:r>
              <a:rPr lang="hu-HU" dirty="0"/>
              <a:t>érzelmi töltet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D042971-95E9-485F-A5AC-8B8E75976062}"/>
              </a:ext>
            </a:extLst>
          </p:cNvPr>
          <p:cNvSpPr txBox="1"/>
          <p:nvPr/>
        </p:nvSpPr>
        <p:spPr>
          <a:xfrm>
            <a:off x="6438900" y="1981200"/>
            <a:ext cx="4476750" cy="3046988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accent4">
                    <a:lumMod val="75000"/>
                  </a:schemeClr>
                </a:solidFill>
              </a:rPr>
              <a:t>Műfajai: </a:t>
            </a:r>
          </a:p>
          <a:p>
            <a:r>
              <a:rPr lang="hu-HU" sz="3200" dirty="0">
                <a:solidFill>
                  <a:schemeClr val="bg1"/>
                </a:solidFill>
              </a:rPr>
              <a:t>hír, </a:t>
            </a:r>
          </a:p>
          <a:p>
            <a:r>
              <a:rPr lang="hu-HU" sz="3200" dirty="0">
                <a:solidFill>
                  <a:schemeClr val="bg1"/>
                </a:solidFill>
              </a:rPr>
              <a:t>tudósítás, </a:t>
            </a:r>
          </a:p>
          <a:p>
            <a:r>
              <a:rPr lang="hu-HU" sz="3200" dirty="0">
                <a:solidFill>
                  <a:schemeClr val="bg1"/>
                </a:solidFill>
              </a:rPr>
              <a:t>cikk (monologikus) </a:t>
            </a:r>
          </a:p>
          <a:p>
            <a:endParaRPr lang="hu-HU" sz="3200" dirty="0">
              <a:solidFill>
                <a:schemeClr val="bg1"/>
              </a:solidFill>
            </a:endParaRPr>
          </a:p>
          <a:p>
            <a:r>
              <a:rPr lang="hu-HU" sz="3200" dirty="0">
                <a:solidFill>
                  <a:schemeClr val="bg1"/>
                </a:solidFill>
              </a:rPr>
              <a:t>riport, interjú (dialogikus</a:t>
            </a:r>
            <a:r>
              <a:rPr lang="hu-HU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8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CDD563-ABE4-4609-B31C-FC2F8B5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18518"/>
            <a:ext cx="10342561" cy="1038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6600" dirty="0">
                <a:solidFill>
                  <a:schemeClr val="bg1"/>
                </a:solidFill>
              </a:rPr>
              <a:t>hivatalos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730F8A-6D26-4473-8B57-0E494B15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85950"/>
            <a:ext cx="5172075" cy="3905251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/>
              <a:t>JELLEMZŐI:</a:t>
            </a:r>
          </a:p>
          <a:p>
            <a:pPr lvl="0"/>
            <a:r>
              <a:rPr lang="hu-HU" b="1" dirty="0"/>
              <a:t>szigorú, formális szerkesztésmód</a:t>
            </a:r>
          </a:p>
          <a:p>
            <a:pPr lvl="0"/>
            <a:r>
              <a:rPr lang="hu-HU" b="1" dirty="0"/>
              <a:t>bonyolult mondatszerkesztés</a:t>
            </a:r>
          </a:p>
          <a:p>
            <a:pPr lvl="0"/>
            <a:r>
              <a:rPr lang="hu-HU" b="1" dirty="0"/>
              <a:t>szaknyelv (ált. jogi) használata</a:t>
            </a:r>
          </a:p>
          <a:p>
            <a:pPr lvl="0"/>
            <a:r>
              <a:rPr lang="hu-HU" b="1" dirty="0"/>
              <a:t>pontos adatok, tények közlése</a:t>
            </a:r>
          </a:p>
          <a:p>
            <a:pPr lvl="0"/>
            <a:r>
              <a:rPr lang="hu-HU" b="1" dirty="0"/>
              <a:t>tárgyilagosság (érzelemmentesség)</a:t>
            </a:r>
          </a:p>
          <a:p>
            <a:pPr lvl="0"/>
            <a:r>
              <a:rPr lang="hu-HU" b="1" dirty="0"/>
              <a:t>magázó forma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D042971-95E9-485F-A5AC-8B8E75976062}"/>
              </a:ext>
            </a:extLst>
          </p:cNvPr>
          <p:cNvSpPr txBox="1"/>
          <p:nvPr/>
        </p:nvSpPr>
        <p:spPr>
          <a:xfrm>
            <a:off x="6438900" y="1981200"/>
            <a:ext cx="4476750" cy="341632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chemeClr val="accent4">
                    <a:lumMod val="75000"/>
                  </a:schemeClr>
                </a:solidFill>
              </a:rPr>
              <a:t>Műfajai: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törvények, 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hivatalos levél,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felszólítás, 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idézés, 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kérvény</a:t>
            </a:r>
          </a:p>
        </p:txBody>
      </p:sp>
    </p:spTree>
    <p:extLst>
      <p:ext uri="{BB962C8B-B14F-4D97-AF65-F5344CB8AC3E}">
        <p14:creationId xmlns:p14="http://schemas.microsoft.com/office/powerpoint/2010/main" val="304246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CDD563-ABE4-4609-B31C-FC2F8B5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08993"/>
            <a:ext cx="10342561" cy="1038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6600" dirty="0">
                <a:solidFill>
                  <a:schemeClr val="bg1"/>
                </a:solidFill>
              </a:rPr>
              <a:t>szónoki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730F8A-6D26-4473-8B57-0E494B15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85950"/>
            <a:ext cx="5172075" cy="3905251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b="1" dirty="0"/>
              <a:t>JELLEMZŐI:</a:t>
            </a:r>
          </a:p>
          <a:p>
            <a:pPr lvl="0"/>
            <a:r>
              <a:rPr lang="hu-HU" b="1" dirty="0"/>
              <a:t>szituációra vonatkozó fordulatok (</a:t>
            </a:r>
            <a:r>
              <a:rPr lang="hu-HU" b="1" i="1" dirty="0"/>
              <a:t>önök/én, itt, most</a:t>
            </a:r>
            <a:r>
              <a:rPr lang="hu-HU" b="1" dirty="0"/>
              <a:t>)</a:t>
            </a:r>
          </a:p>
          <a:p>
            <a:pPr lvl="0"/>
            <a:r>
              <a:rPr lang="hu-HU" b="1" dirty="0"/>
              <a:t>választékos, ünnepélyes kifejezésmód</a:t>
            </a:r>
          </a:p>
          <a:p>
            <a:pPr lvl="0"/>
            <a:r>
              <a:rPr lang="hu-HU" b="1" dirty="0"/>
              <a:t>felkiáltó, kérdő mondatok</a:t>
            </a:r>
          </a:p>
          <a:p>
            <a:pPr lvl="0"/>
            <a:r>
              <a:rPr lang="hu-HU" b="1" dirty="0"/>
              <a:t>érzelmi hatáskeltés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D042971-95E9-485F-A5AC-8B8E75976062}"/>
              </a:ext>
            </a:extLst>
          </p:cNvPr>
          <p:cNvSpPr txBox="1"/>
          <p:nvPr/>
        </p:nvSpPr>
        <p:spPr>
          <a:xfrm>
            <a:off x="6438900" y="1981200"/>
            <a:ext cx="4476750" cy="2862322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chemeClr val="accent4">
                    <a:lumMod val="75000"/>
                  </a:schemeClr>
                </a:solidFill>
              </a:rPr>
              <a:t>MŰFAJAI: </a:t>
            </a:r>
          </a:p>
          <a:p>
            <a:r>
              <a:rPr lang="hu-HU" sz="3600" dirty="0">
                <a:solidFill>
                  <a:schemeClr val="bg1"/>
                </a:solidFill>
              </a:rPr>
              <a:t>ünnepi beszéd,</a:t>
            </a:r>
          </a:p>
          <a:p>
            <a:r>
              <a:rPr lang="hu-HU" sz="3600" dirty="0">
                <a:solidFill>
                  <a:schemeClr val="bg1"/>
                </a:solidFill>
              </a:rPr>
              <a:t>köszöntő, </a:t>
            </a:r>
          </a:p>
          <a:p>
            <a:r>
              <a:rPr lang="hu-HU" sz="3600" dirty="0">
                <a:solidFill>
                  <a:schemeClr val="bg1"/>
                </a:solidFill>
              </a:rPr>
              <a:t>felszólalás, </a:t>
            </a:r>
          </a:p>
          <a:p>
            <a:r>
              <a:rPr lang="hu-HU" sz="3600" dirty="0">
                <a:solidFill>
                  <a:schemeClr val="bg1"/>
                </a:solidFill>
              </a:rPr>
              <a:t>védő- és vádbeszéd</a:t>
            </a:r>
          </a:p>
        </p:txBody>
      </p:sp>
    </p:spTree>
    <p:extLst>
      <p:ext uri="{BB962C8B-B14F-4D97-AF65-F5344CB8AC3E}">
        <p14:creationId xmlns:p14="http://schemas.microsoft.com/office/powerpoint/2010/main" val="341346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CDD563-ABE4-4609-B31C-FC2F8B5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18518"/>
            <a:ext cx="10342561" cy="1038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6600" dirty="0">
                <a:solidFill>
                  <a:schemeClr val="bg1"/>
                </a:solidFill>
              </a:rPr>
              <a:t>társalgási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730F8A-6D26-4473-8B57-0E494B15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85950"/>
            <a:ext cx="5629275" cy="4676775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800" b="1" dirty="0"/>
              <a:t>JELLEMZŐI:</a:t>
            </a:r>
          </a:p>
          <a:p>
            <a:pPr lvl="0"/>
            <a:r>
              <a:rPr lang="hu-HU" sz="2800" b="1" dirty="0"/>
              <a:t>sokrétű szókincs </a:t>
            </a:r>
          </a:p>
          <a:p>
            <a:pPr lvl="0"/>
            <a:r>
              <a:rPr lang="hu-HU" sz="2800" b="1" dirty="0"/>
              <a:t>közvetlenség, természetesség</a:t>
            </a:r>
          </a:p>
          <a:p>
            <a:pPr lvl="0"/>
            <a:r>
              <a:rPr lang="hu-HU" sz="2800" b="1" dirty="0"/>
              <a:t>befejezetlen mondatok, hezitálás</a:t>
            </a:r>
          </a:p>
          <a:p>
            <a:pPr lvl="0"/>
            <a:r>
              <a:rPr lang="hu-HU" sz="2800" b="1" dirty="0"/>
              <a:t>párbeszédes</a:t>
            </a:r>
          </a:p>
          <a:p>
            <a:pPr lvl="0"/>
            <a:r>
              <a:rPr lang="hu-HU" sz="2800" b="1" dirty="0"/>
              <a:t>szabálytalanságok</a:t>
            </a:r>
          </a:p>
          <a:p>
            <a:pPr marL="0" indent="0">
              <a:buNone/>
            </a:pPr>
            <a:endParaRPr lang="hu-HU" sz="2800" dirty="0"/>
          </a:p>
          <a:p>
            <a:pPr marL="0" indent="0">
              <a:buNone/>
            </a:pPr>
            <a:endParaRPr lang="hu-HU" sz="28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D042971-95E9-485F-A5AC-8B8E75976062}"/>
              </a:ext>
            </a:extLst>
          </p:cNvPr>
          <p:cNvSpPr txBox="1"/>
          <p:nvPr/>
        </p:nvSpPr>
        <p:spPr>
          <a:xfrm>
            <a:off x="6438900" y="1981200"/>
            <a:ext cx="4476750" cy="2677656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chemeClr val="accent4">
                    <a:lumMod val="75000"/>
                  </a:schemeClr>
                </a:solidFill>
              </a:rPr>
              <a:t>Műfajai: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vita,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vallomás,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telefonbeszélgetés,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csevegés, </a:t>
            </a:r>
          </a:p>
          <a:p>
            <a:r>
              <a:rPr lang="hu-HU" sz="2800" b="1" dirty="0">
                <a:solidFill>
                  <a:schemeClr val="bg1"/>
                </a:solidFill>
              </a:rPr>
              <a:t>lelkizés… (dialogikus)</a:t>
            </a:r>
          </a:p>
        </p:txBody>
      </p:sp>
    </p:spTree>
    <p:extLst>
      <p:ext uri="{BB962C8B-B14F-4D97-AF65-F5344CB8AC3E}">
        <p14:creationId xmlns:p14="http://schemas.microsoft.com/office/powerpoint/2010/main" val="97753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CDD563-ABE4-4609-B31C-FC2F8B5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18518"/>
            <a:ext cx="10342561" cy="1038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6600" dirty="0">
                <a:solidFill>
                  <a:schemeClr val="bg1"/>
                </a:solidFill>
              </a:rPr>
              <a:t>szépirodalmi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730F8A-6D26-4473-8B57-0E494B150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85950"/>
            <a:ext cx="5172075" cy="3905251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b="1" dirty="0"/>
              <a:t>JELLEMZŐI:</a:t>
            </a:r>
          </a:p>
          <a:p>
            <a:pPr lvl="0"/>
            <a:r>
              <a:rPr lang="hu-HU" sz="3200" b="1" dirty="0"/>
              <a:t>változatos nyelvhasználat</a:t>
            </a:r>
          </a:p>
          <a:p>
            <a:pPr lvl="0"/>
            <a:r>
              <a:rPr lang="hu-HU" sz="3200" b="1" dirty="0"/>
              <a:t>képes nyelv</a:t>
            </a:r>
          </a:p>
          <a:p>
            <a:pPr lvl="0"/>
            <a:r>
              <a:rPr lang="hu-HU" sz="3200" b="1" dirty="0"/>
              <a:t>(minden egyéb stílusréteg jellemzői tartalmazhatja)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D042971-95E9-485F-A5AC-8B8E75976062}"/>
              </a:ext>
            </a:extLst>
          </p:cNvPr>
          <p:cNvSpPr txBox="1"/>
          <p:nvPr/>
        </p:nvSpPr>
        <p:spPr>
          <a:xfrm>
            <a:off x="6438900" y="1981200"/>
            <a:ext cx="4476750" cy="353943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chemeClr val="accent4">
                    <a:lumMod val="75000"/>
                  </a:schemeClr>
                </a:solidFill>
              </a:rPr>
              <a:t>Műfajai: </a:t>
            </a:r>
          </a:p>
          <a:p>
            <a:r>
              <a:rPr lang="hu-HU" sz="3200" dirty="0">
                <a:solidFill>
                  <a:schemeClr val="bg1"/>
                </a:solidFill>
              </a:rPr>
              <a:t>(a tanult irodalmi műfajok), </a:t>
            </a:r>
          </a:p>
          <a:p>
            <a:endParaRPr lang="hu-HU" sz="3200" dirty="0">
              <a:solidFill>
                <a:schemeClr val="bg1"/>
              </a:solidFill>
            </a:endParaRPr>
          </a:p>
          <a:p>
            <a:r>
              <a:rPr lang="hu-HU" sz="3200" dirty="0">
                <a:solidFill>
                  <a:schemeClr val="bg1"/>
                </a:solidFill>
              </a:rPr>
              <a:t>esszé (szépirodalmi és tudományos igény egyszerre jellemző)</a:t>
            </a:r>
          </a:p>
        </p:txBody>
      </p:sp>
    </p:spTree>
    <p:extLst>
      <p:ext uri="{BB962C8B-B14F-4D97-AF65-F5344CB8AC3E}">
        <p14:creationId xmlns:p14="http://schemas.microsoft.com/office/powerpoint/2010/main" val="3566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kör">
  <a:themeElements>
    <a:clrScheme name="Áramkör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Áramkör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ramkör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TM04033919[[fn=Áramkör]]</Template>
  <TotalTime>0</TotalTime>
  <Words>210</Words>
  <Application>Microsoft Office PowerPoint</Application>
  <PresentationFormat>Szélesvásznú</PresentationFormat>
  <Paragraphs>78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Tw Cen MT</vt:lpstr>
      <vt:lpstr>Áramkör</vt:lpstr>
      <vt:lpstr>A STÍLUSRÉTEGEK</vt:lpstr>
      <vt:lpstr>PowerPoint-bemutató</vt:lpstr>
      <vt:lpstr>TUDOMÁNYOS</vt:lpstr>
      <vt:lpstr>publicisztikai</vt:lpstr>
      <vt:lpstr>hivatalos</vt:lpstr>
      <vt:lpstr>szónoki</vt:lpstr>
      <vt:lpstr>társalgási</vt:lpstr>
      <vt:lpstr>szépirodalmi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Takács Szilvia</dc:creator>
  <cp:lastModifiedBy>Takács Szilvia</cp:lastModifiedBy>
  <cp:revision>4</cp:revision>
  <dcterms:created xsi:type="dcterms:W3CDTF">2026-02-12T18:38:47Z</dcterms:created>
  <dcterms:modified xsi:type="dcterms:W3CDTF">2026-02-12T19:30:09Z</dcterms:modified>
</cp:coreProperties>
</file>