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12"/>
  </p:notesMasterIdLst>
  <p:handoutMasterIdLst>
    <p:handoutMasterId r:id="rId13"/>
  </p:handoutMasterIdLst>
  <p:sldIdLst>
    <p:sldId id="257" r:id="rId2"/>
    <p:sldId id="259" r:id="rId3"/>
    <p:sldId id="260" r:id="rId4"/>
    <p:sldId id="262" r:id="rId5"/>
    <p:sldId id="263" r:id="rId6"/>
    <p:sldId id="265" r:id="rId7"/>
    <p:sldId id="266" r:id="rId8"/>
    <p:sldId id="267" r:id="rId9"/>
    <p:sldId id="268" r:id="rId10"/>
    <p:sldId id="269" r:id="rId11"/>
  </p:sldIdLst>
  <p:sldSz cx="12192000" cy="6858000"/>
  <p:notesSz cx="6858000" cy="9144000"/>
  <p:defaultTextStyle>
    <a:defPPr rtl="0">
      <a:defRPr lang="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5DAE62A-D99F-45E8-8F1E-8398A366C415}" type="datetime1">
              <a:rPr lang="hu-HU" smtClean="0"/>
              <a:t>2021. 04. 29.</a:t>
            </a:fld>
            <a:endParaRPr lang="en-US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975D426-A9DD-4244-A2CE-1FB662374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484457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355339E-A8B3-4E96-B26A-62B98246AA83}" type="datetime1">
              <a:rPr lang="hu-HU" smtClean="0"/>
              <a:t>2021. 04. 29.</a:t>
            </a:fld>
            <a:endParaRPr lang="en-US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u"/>
              <a:t>Mintaszöveg szerkesztése</a:t>
            </a:r>
            <a:endParaRPr lang="en-US"/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1B41D33-19C8-4450-B3C5-BE83E9C8F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45525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8" name="Dátum helye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1DBBACF-7D59-4C09-8A13-44D0181A435A}" type="datetime1">
              <a:rPr lang="hu-HU" smtClean="0"/>
              <a:t>2021. 04. 29.</a:t>
            </a:fld>
            <a:endParaRPr lang="en-US" dirty="0"/>
          </a:p>
        </p:txBody>
      </p:sp>
      <p:sp>
        <p:nvSpPr>
          <p:cNvPr id="9" name="Élőláb helye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Dia számának helye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017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 rtlCol="0"/>
          <a:lstStyle/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0126248-8C71-4D39-9544-09D417FBF935}" type="datetime1">
              <a:rPr lang="hu-HU" smtClean="0"/>
              <a:t>2021. 04. 29.</a:t>
            </a:fld>
            <a:endParaRPr lang="en-US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591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rtlCol="0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rtlCol="0" anchor="t"/>
          <a:lstStyle/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en-US" dirty="0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átum helye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2CE80B1-4D46-471D-BE8B-C33022AF0238}" type="datetime1">
              <a:rPr lang="hu-HU" smtClean="0"/>
              <a:t>2021. 04. 29.</a:t>
            </a:fld>
            <a:endParaRPr lang="en-US" dirty="0"/>
          </a:p>
        </p:txBody>
      </p:sp>
      <p:sp>
        <p:nvSpPr>
          <p:cNvPr id="12" name="Élőláb helye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3" name="Dia számának helye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849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 rtlCol="0"/>
          <a:lstStyle/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 rtlCol="0"/>
          <a:lstStyle/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en-US" dirty="0"/>
          </a:p>
        </p:txBody>
      </p:sp>
      <p:sp>
        <p:nvSpPr>
          <p:cNvPr id="8" name="Dátum helye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459A803-987E-4B65-903F-6E262CC9AC91}" type="datetime1">
              <a:rPr lang="hu-HU" smtClean="0"/>
              <a:t>2021. 04. 29.</a:t>
            </a:fld>
            <a:endParaRPr lang="en-US" dirty="0"/>
          </a:p>
        </p:txBody>
      </p:sp>
      <p:sp>
        <p:nvSpPr>
          <p:cNvPr id="9" name="Élőláb helye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Dia számának helye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443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rtlCol="0"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C774C0-759F-4206-9FC4-1513DC3B7B44}" type="datetime1">
              <a:rPr lang="hu-HU" smtClean="0"/>
              <a:t>2021. 04. 29.</a:t>
            </a:fld>
            <a:endParaRPr lang="en-US" dirty="0"/>
          </a:p>
        </p:txBody>
      </p:sp>
      <p:sp>
        <p:nvSpPr>
          <p:cNvPr id="9" name="Élőláb helye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Dia számának helye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80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ét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 rtlCol="0">
            <a:normAutofit/>
          </a:bodyPr>
          <a:lstStyle/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 rtlCol="0">
            <a:normAutofit/>
          </a:bodyPr>
          <a:lstStyle/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2E7CE26-0F92-425F-AAE2-085FB7D31021}" type="datetime1">
              <a:rPr lang="hu-HU" smtClean="0"/>
              <a:t>2021. 04. 29.</a:t>
            </a:fld>
            <a:endParaRPr lang="en-US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323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ím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rtlCol="0"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rtlCol="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990B8C-6534-442D-A364-CFA264F82568}" type="datetime1">
              <a:rPr lang="hu-HU" smtClean="0"/>
              <a:t>2021. 04. 29.</a:t>
            </a:fld>
            <a:endParaRPr lang="en-US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04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 rtlCol="0"/>
          <a:lstStyle/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66D24DE-5611-49D0-ACEB-A949B958932D}" type="datetime1">
              <a:rPr lang="hu-HU" smtClean="0"/>
              <a:t>2021. 04. 29.</a:t>
            </a:fld>
            <a:endParaRPr lang="en-US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36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BDEA2F1-37BA-48B0-AC94-A709473EDAF5}" type="datetime1">
              <a:rPr lang="hu-HU" smtClean="0"/>
              <a:t>2021. 04. 29.</a:t>
            </a:fld>
            <a:endParaRPr lang="en-US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494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églalap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rtlCol="0"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  <p:sp>
        <p:nvSpPr>
          <p:cNvPr id="8" name="Dátum helye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 rtlCol="0"/>
          <a:lstStyle/>
          <a:p>
            <a:pPr rtl="0"/>
            <a:fld id="{8E36CDD0-238B-4F40-902D-B0ABB84BD03D}" type="datetime1">
              <a:rPr lang="hu-HU" smtClean="0"/>
              <a:t>2021. 04. 29.</a:t>
            </a:fld>
            <a:endParaRPr lang="en-US" dirty="0"/>
          </a:p>
        </p:txBody>
      </p:sp>
      <p:sp>
        <p:nvSpPr>
          <p:cNvPr id="10" name="Élőláb helye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Dia számának helye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 rtlCol="0"/>
          <a:lstStyle/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766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Kép helyőrzője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rtlCol="0"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050160C-9879-40AE-A525-CEAF600ABAE0}" type="datetime1">
              <a:rPr lang="hu-HU" smtClean="0"/>
              <a:t>2021. 04. 29.</a:t>
            </a:fld>
            <a:endParaRPr lang="en-US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289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hu"/>
              <a:t>Mintacím stílusának szerkesztése</a:t>
            </a:r>
            <a:endParaRPr lang="en-US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73467763-A444-456E-9B90-780721D4CC30}" type="datetime1">
              <a:rPr lang="hu-HU" smtClean="0"/>
              <a:t>2021. 04. 29.</a:t>
            </a:fld>
            <a:endParaRPr lang="en-US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églalap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Téglalap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Téglalap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00897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11" r:id="rId5"/>
    <p:sldLayoutId id="2147483760" r:id="rId6"/>
    <p:sldLayoutId id="2147483762" r:id="rId7"/>
    <p:sldLayoutId id="2147483706" r:id="rId8"/>
    <p:sldLayoutId id="2147483709" r:id="rId9"/>
    <p:sldLayoutId id="2147483707" r:id="rId10"/>
    <p:sldLayoutId id="2147483708" r:id="rId11"/>
  </p:sldLayoutIdLst>
  <p:hf sldNum="0" hdr="0" ftr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Téglalap 17">
            <a:extLst>
              <a:ext uri="{FF2B5EF4-FFF2-40B4-BE49-F238E27FC236}">
                <a16:creationId xmlns:a16="http://schemas.microsoft.com/office/drawing/2014/main" id="{D6D7A0BC-0046-4CAA-8E7F-DCAFE511E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1C21E816-31F5-48BB-BD02-D15F2F18B4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</p:spPr>
        <p:txBody>
          <a:bodyPr rtlCol="0">
            <a:normAutofit/>
          </a:bodyPr>
          <a:lstStyle/>
          <a:p>
            <a:pPr rtl="0"/>
            <a:r>
              <a:rPr lang="hu-HU" sz="4400" dirty="0"/>
              <a:t>A</a:t>
            </a:r>
            <a:r>
              <a:rPr lang="hu" sz="4400" dirty="0"/>
              <a:t> metafora fajtái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35D6E6B-3353-491C-A3C6-F278D6CED8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468233"/>
          </a:xfrm>
        </p:spPr>
        <p:txBody>
          <a:bodyPr rtlCol="0">
            <a:normAutofit/>
          </a:bodyPr>
          <a:lstStyle/>
          <a:p>
            <a:pPr rtl="0"/>
            <a:endParaRPr lang="hu" dirty="0"/>
          </a:p>
        </p:txBody>
      </p:sp>
      <p:sp>
        <p:nvSpPr>
          <p:cNvPr id="20" name="Téglalap 19">
            <a:extLst>
              <a:ext uri="{FF2B5EF4-FFF2-40B4-BE49-F238E27FC236}">
                <a16:creationId xmlns:a16="http://schemas.microsoft.com/office/drawing/2014/main" id="{E7C6334F-6411-41EC-AD7D-179EDD8B5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Téglalap 21">
            <a:extLst>
              <a:ext uri="{FF2B5EF4-FFF2-40B4-BE49-F238E27FC236}">
                <a16:creationId xmlns:a16="http://schemas.microsoft.com/office/drawing/2014/main" id="{E6B02CEE-3AF8-4349-9B3E-8970E6DF62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Téglalap 23">
            <a:extLst>
              <a:ext uri="{FF2B5EF4-FFF2-40B4-BE49-F238E27FC236}">
                <a16:creationId xmlns:a16="http://schemas.microsoft.com/office/drawing/2014/main" id="{AAA01CF0-3FB5-44EB-B7DE-F2E86374C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Kép 5" descr="Egy embléma közelképe&#10;&#10;Automatikusan létrehozott leírás">
            <a:extLst>
              <a:ext uri="{FF2B5EF4-FFF2-40B4-BE49-F238E27FC236}">
                <a16:creationId xmlns:a16="http://schemas.microsoft.com/office/drawing/2014/main" id="{F1A8C364-94D4-4630-BAD0-78722F3470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6534" y="3090334"/>
            <a:ext cx="11260667" cy="3310466"/>
          </a:xfrm>
          <a:prstGeom prst="rect">
            <a:avLst/>
          </a:prstGeom>
        </p:spPr>
      </p:pic>
      <p:sp>
        <p:nvSpPr>
          <p:cNvPr id="9" name="Könnycsepp 8">
            <a:extLst>
              <a:ext uri="{FF2B5EF4-FFF2-40B4-BE49-F238E27FC236}">
                <a16:creationId xmlns:a16="http://schemas.microsoft.com/office/drawing/2014/main" id="{438F1EB8-03E6-426B-B003-6660190446B3}"/>
              </a:ext>
            </a:extLst>
          </p:cNvPr>
          <p:cNvSpPr/>
          <p:nvPr/>
        </p:nvSpPr>
        <p:spPr>
          <a:xfrm>
            <a:off x="10134600" y="0"/>
            <a:ext cx="2057400" cy="1739348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STILISZTIKA 2.  RÉSZ</a:t>
            </a:r>
          </a:p>
        </p:txBody>
      </p:sp>
    </p:spTree>
    <p:extLst>
      <p:ext uri="{BB962C8B-B14F-4D97-AF65-F5344CB8AC3E}">
        <p14:creationId xmlns:p14="http://schemas.microsoft.com/office/powerpoint/2010/main" val="2475805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574F513-450D-445C-8FDD-4FEE20A6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7440" y="702156"/>
            <a:ext cx="5423368" cy="1188720"/>
          </a:xfrm>
        </p:spPr>
        <p:txBody>
          <a:bodyPr>
            <a:normAutofit fontScale="90000"/>
          </a:bodyPr>
          <a:lstStyle/>
          <a:p>
            <a:r>
              <a:rPr lang="hu-HU" dirty="0"/>
              <a:t>Keressük meg a metaforákat, soroljuk be az </a:t>
            </a:r>
            <a:r>
              <a:rPr lang="hu-HU"/>
              <a:t>egyes típusokba!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061F5ED-3B15-427D-9DDD-C3D10C80AD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8A412B5-C922-454A-8FBB-273A2B81F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459A803-987E-4B65-903F-6E262CC9AC91}" type="datetime1">
              <a:rPr lang="hu-HU" smtClean="0"/>
              <a:t>2021. 04. 29.</a:t>
            </a:fld>
            <a:endParaRPr lang="en-US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68F50A3E-B545-40D9-90D9-9BAF37ABE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520" y="608484"/>
            <a:ext cx="5547360" cy="554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41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9D5093E-398B-4ECC-94C9-D24F40AE6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3580"/>
            <a:ext cx="11029616" cy="722884"/>
          </a:xfrm>
        </p:spPr>
        <p:txBody>
          <a:bodyPr/>
          <a:lstStyle/>
          <a:p>
            <a:r>
              <a:rPr lang="hu-HU" dirty="0"/>
              <a:t>Minden metaforának két tagja van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310569B-C15C-4292-863D-FDD9A8F068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8CDC0B9-EF33-4746-8B51-E21066556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459A803-987E-4B65-903F-6E262CC9AC91}" type="datetime1">
              <a:rPr lang="hu-HU" smtClean="0"/>
              <a:t>2021. 04. 29.</a:t>
            </a:fld>
            <a:endParaRPr lang="en-US" dirty="0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CC4B154A-C13D-43D8-996E-3551B2753B27}"/>
              </a:ext>
            </a:extLst>
          </p:cNvPr>
          <p:cNvSpPr/>
          <p:nvPr/>
        </p:nvSpPr>
        <p:spPr>
          <a:xfrm>
            <a:off x="966952" y="1560156"/>
            <a:ext cx="3846786" cy="78827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bg1"/>
                </a:solidFill>
              </a:rPr>
              <a:t>Konkrét, valós dolog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0FAAF2BA-273A-4FA6-A3D8-9D811BB5E7CD}"/>
              </a:ext>
            </a:extLst>
          </p:cNvPr>
          <p:cNvSpPr/>
          <p:nvPr/>
        </p:nvSpPr>
        <p:spPr>
          <a:xfrm>
            <a:off x="6698557" y="1498162"/>
            <a:ext cx="3846786" cy="78827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bg1"/>
                </a:solidFill>
              </a:rPr>
              <a:t>Elvont, képi elem (amihez hasonlítjuk)</a:t>
            </a:r>
          </a:p>
        </p:txBody>
      </p:sp>
      <p:sp>
        <p:nvSpPr>
          <p:cNvPr id="7" name="Nyíl: ötszög 6">
            <a:extLst>
              <a:ext uri="{FF2B5EF4-FFF2-40B4-BE49-F238E27FC236}">
                <a16:creationId xmlns:a16="http://schemas.microsoft.com/office/drawing/2014/main" id="{1D1C3260-0C6D-4AEF-81CA-4789207C9109}"/>
              </a:ext>
            </a:extLst>
          </p:cNvPr>
          <p:cNvSpPr/>
          <p:nvPr/>
        </p:nvSpPr>
        <p:spPr>
          <a:xfrm>
            <a:off x="1502980" y="2414313"/>
            <a:ext cx="3846786" cy="788276"/>
          </a:xfrm>
          <a:prstGeom prst="homePlate">
            <a:avLst/>
          </a:prstGeom>
          <a:solidFill>
            <a:schemeClr val="tx1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a barlang bejárata</a:t>
            </a:r>
          </a:p>
        </p:txBody>
      </p:sp>
      <p:sp>
        <p:nvSpPr>
          <p:cNvPr id="8" name="Nyíl: ötszög 7">
            <a:extLst>
              <a:ext uri="{FF2B5EF4-FFF2-40B4-BE49-F238E27FC236}">
                <a16:creationId xmlns:a16="http://schemas.microsoft.com/office/drawing/2014/main" id="{3D76C90E-1C75-4FB8-99F7-968E72FABA62}"/>
              </a:ext>
            </a:extLst>
          </p:cNvPr>
          <p:cNvSpPr/>
          <p:nvPr/>
        </p:nvSpPr>
        <p:spPr>
          <a:xfrm>
            <a:off x="1502980" y="3261274"/>
            <a:ext cx="3846786" cy="788276"/>
          </a:xfrm>
          <a:prstGeom prst="homePlate">
            <a:avLst/>
          </a:prstGeom>
          <a:solidFill>
            <a:schemeClr val="tx1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b="1" dirty="0">
                <a:solidFill>
                  <a:schemeClr val="bg1"/>
                </a:solidFill>
              </a:rPr>
              <a:t>Itáliából indul a reneszánsz</a:t>
            </a:r>
          </a:p>
        </p:txBody>
      </p:sp>
      <p:sp>
        <p:nvSpPr>
          <p:cNvPr id="9" name="Nyíl: ötszög 8">
            <a:extLst>
              <a:ext uri="{FF2B5EF4-FFF2-40B4-BE49-F238E27FC236}">
                <a16:creationId xmlns:a16="http://schemas.microsoft.com/office/drawing/2014/main" id="{88A02971-824A-47C2-9619-99FAFA7092C6}"/>
              </a:ext>
            </a:extLst>
          </p:cNvPr>
          <p:cNvSpPr/>
          <p:nvPr/>
        </p:nvSpPr>
        <p:spPr>
          <a:xfrm>
            <a:off x="1502980" y="4103976"/>
            <a:ext cx="3846786" cy="788276"/>
          </a:xfrm>
          <a:prstGeom prst="homePlate">
            <a:avLst/>
          </a:prstGeom>
          <a:solidFill>
            <a:schemeClr val="tx1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az ország vezetője</a:t>
            </a:r>
          </a:p>
        </p:txBody>
      </p:sp>
      <p:sp>
        <p:nvSpPr>
          <p:cNvPr id="10" name="Nyíl: ötszög 9">
            <a:extLst>
              <a:ext uri="{FF2B5EF4-FFF2-40B4-BE49-F238E27FC236}">
                <a16:creationId xmlns:a16="http://schemas.microsoft.com/office/drawing/2014/main" id="{DD5C8031-82CC-4422-B7EC-5D3B8EEC516A}"/>
              </a:ext>
            </a:extLst>
          </p:cNvPr>
          <p:cNvSpPr/>
          <p:nvPr/>
        </p:nvSpPr>
        <p:spPr>
          <a:xfrm>
            <a:off x="1502980" y="4946678"/>
            <a:ext cx="3846786" cy="788276"/>
          </a:xfrm>
          <a:prstGeom prst="homePlate">
            <a:avLst/>
          </a:prstGeom>
          <a:solidFill>
            <a:schemeClr val="tx1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gyermekem</a:t>
            </a:r>
          </a:p>
        </p:txBody>
      </p:sp>
      <p:sp>
        <p:nvSpPr>
          <p:cNvPr id="11" name="Nyíl: ötszög 10">
            <a:extLst>
              <a:ext uri="{FF2B5EF4-FFF2-40B4-BE49-F238E27FC236}">
                <a16:creationId xmlns:a16="http://schemas.microsoft.com/office/drawing/2014/main" id="{4038B9D2-060F-4BD5-96AD-7C86C9B93406}"/>
              </a:ext>
            </a:extLst>
          </p:cNvPr>
          <p:cNvSpPr/>
          <p:nvPr/>
        </p:nvSpPr>
        <p:spPr>
          <a:xfrm>
            <a:off x="1502980" y="5779337"/>
            <a:ext cx="3846786" cy="788276"/>
          </a:xfrm>
          <a:prstGeom prst="homePlate">
            <a:avLst/>
          </a:prstGeom>
          <a:solidFill>
            <a:schemeClr val="tx1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az élet nem könnyű</a:t>
            </a: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BC110BA3-C6CE-412F-B481-A639BFA84A59}"/>
              </a:ext>
            </a:extLst>
          </p:cNvPr>
          <p:cNvSpPr/>
          <p:nvPr/>
        </p:nvSpPr>
        <p:spPr>
          <a:xfrm>
            <a:off x="6593454" y="2437414"/>
            <a:ext cx="4263733" cy="78827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>
                <a:solidFill>
                  <a:schemeClr val="tx1"/>
                </a:solidFill>
              </a:rPr>
              <a:t>a barlang </a:t>
            </a:r>
            <a:r>
              <a:rPr lang="hu-HU" sz="3200" u="sng" dirty="0">
                <a:solidFill>
                  <a:schemeClr val="tx1"/>
                </a:solidFill>
              </a:rPr>
              <a:t>szája</a:t>
            </a: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31EEE939-B1FD-485F-91F9-BCAF75943538}"/>
              </a:ext>
            </a:extLst>
          </p:cNvPr>
          <p:cNvSpPr/>
          <p:nvPr/>
        </p:nvSpPr>
        <p:spPr>
          <a:xfrm>
            <a:off x="6593453" y="3306950"/>
            <a:ext cx="4263733" cy="78827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>
                <a:solidFill>
                  <a:schemeClr val="tx1"/>
                </a:solidFill>
              </a:rPr>
              <a:t>a reneszánsz </a:t>
            </a:r>
            <a:r>
              <a:rPr lang="hu-HU" sz="3200" u="sng" dirty="0">
                <a:solidFill>
                  <a:schemeClr val="tx1"/>
                </a:solidFill>
              </a:rPr>
              <a:t>bölcsője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D4F5E798-310E-4703-A2E8-92E87BC7842B}"/>
              </a:ext>
            </a:extLst>
          </p:cNvPr>
          <p:cNvSpPr/>
          <p:nvPr/>
        </p:nvSpPr>
        <p:spPr>
          <a:xfrm>
            <a:off x="6593453" y="4149652"/>
            <a:ext cx="4263733" cy="78827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>
                <a:solidFill>
                  <a:schemeClr val="tx1"/>
                </a:solidFill>
              </a:rPr>
              <a:t>az ország </a:t>
            </a:r>
            <a:r>
              <a:rPr lang="hu-HU" sz="3200" u="sng" dirty="0">
                <a:solidFill>
                  <a:schemeClr val="tx1"/>
                </a:solidFill>
              </a:rPr>
              <a:t>feje</a:t>
            </a:r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ACB2DDA9-FFE5-4788-A80E-A8D40355C1DD}"/>
              </a:ext>
            </a:extLst>
          </p:cNvPr>
          <p:cNvSpPr/>
          <p:nvPr/>
        </p:nvSpPr>
        <p:spPr>
          <a:xfrm>
            <a:off x="6593453" y="4991061"/>
            <a:ext cx="4263733" cy="78827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>
                <a:solidFill>
                  <a:schemeClr val="tx1"/>
                </a:solidFill>
              </a:rPr>
              <a:t>„</a:t>
            </a:r>
            <a:r>
              <a:rPr lang="hu-HU" sz="3200" u="sng" dirty="0">
                <a:solidFill>
                  <a:schemeClr val="tx1"/>
                </a:solidFill>
              </a:rPr>
              <a:t>csillagom</a:t>
            </a:r>
            <a:r>
              <a:rPr lang="hu-HU" sz="3200" dirty="0">
                <a:solidFill>
                  <a:schemeClr val="tx1"/>
                </a:solidFill>
              </a:rPr>
              <a:t>”, „</a:t>
            </a:r>
            <a:r>
              <a:rPr lang="hu-HU" sz="3200" u="sng" dirty="0">
                <a:solidFill>
                  <a:schemeClr val="tx1"/>
                </a:solidFill>
              </a:rPr>
              <a:t>kiscicám</a:t>
            </a:r>
            <a:r>
              <a:rPr lang="hu-HU" sz="3200" dirty="0">
                <a:solidFill>
                  <a:schemeClr val="tx1"/>
                </a:solidFill>
              </a:rPr>
              <a:t>”</a:t>
            </a: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1BD1D6AF-8849-4CEE-A030-4975DF5EE4AB}"/>
              </a:ext>
            </a:extLst>
          </p:cNvPr>
          <p:cNvSpPr/>
          <p:nvPr/>
        </p:nvSpPr>
        <p:spPr>
          <a:xfrm>
            <a:off x="6593452" y="5833763"/>
            <a:ext cx="4263733" cy="78827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>
                <a:solidFill>
                  <a:schemeClr val="tx1"/>
                </a:solidFill>
              </a:rPr>
              <a:t>Az élet nem </a:t>
            </a:r>
            <a:r>
              <a:rPr lang="hu-HU" sz="3200" u="sng" dirty="0">
                <a:solidFill>
                  <a:schemeClr val="tx1"/>
                </a:solidFill>
              </a:rPr>
              <a:t>habostorta</a:t>
            </a:r>
            <a:r>
              <a:rPr lang="hu-HU" sz="32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8712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CB1E4A-B6C1-4855-9358-F4D314438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ACCE150-B12E-4C69-B992-F1BB684EC0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A2973E1-D912-448B-834C-4AF06F565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459A803-987E-4B65-903F-6E262CC9AC91}" type="datetime1">
              <a:rPr lang="hu-HU" smtClean="0"/>
              <a:t>2021. 04. 29.</a:t>
            </a:fld>
            <a:endParaRPr lang="en-US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319ED8BB-847C-409C-95DD-ADE27F0D77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89"/>
          <a:stretch/>
        </p:blipFill>
        <p:spPr>
          <a:xfrm>
            <a:off x="0" y="-68962"/>
            <a:ext cx="11498317" cy="6858001"/>
          </a:xfrm>
          <a:prstGeom prst="rect">
            <a:avLst/>
          </a:prstGeom>
        </p:spPr>
      </p:pic>
      <p:sp>
        <p:nvSpPr>
          <p:cNvPr id="6" name="Téglalap 5">
            <a:extLst>
              <a:ext uri="{FF2B5EF4-FFF2-40B4-BE49-F238E27FC236}">
                <a16:creationId xmlns:a16="http://schemas.microsoft.com/office/drawing/2014/main" id="{258ECAE1-8A87-4F12-980B-526502C0FC8F}"/>
              </a:ext>
            </a:extLst>
          </p:cNvPr>
          <p:cNvSpPr/>
          <p:nvPr/>
        </p:nvSpPr>
        <p:spPr>
          <a:xfrm>
            <a:off x="7472855" y="702156"/>
            <a:ext cx="4606654" cy="163961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>
                <a:solidFill>
                  <a:schemeClr val="tx1"/>
                </a:solidFill>
              </a:rPr>
              <a:t>A KÉPI ELEM SZÓFAJA FŐNÉV</a:t>
            </a:r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20EA3416-9AA0-4D44-BB5E-064F9F1D7515}"/>
              </a:ext>
            </a:extLst>
          </p:cNvPr>
          <p:cNvSpPr/>
          <p:nvPr/>
        </p:nvSpPr>
        <p:spPr>
          <a:xfrm>
            <a:off x="9315288" y="2340864"/>
            <a:ext cx="2764221" cy="2780411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FŐNÉVI METAFORA</a:t>
            </a:r>
          </a:p>
        </p:txBody>
      </p:sp>
    </p:spTree>
    <p:extLst>
      <p:ext uri="{BB962C8B-B14F-4D97-AF65-F5344CB8AC3E}">
        <p14:creationId xmlns:p14="http://schemas.microsoft.com/office/powerpoint/2010/main" val="2481799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7310569B-C15C-4292-863D-FDD9A8F068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8CDC0B9-EF33-4746-8B51-E21066556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459A803-987E-4B65-903F-6E262CC9AC91}" type="datetime1">
              <a:rPr lang="hu-HU" smtClean="0"/>
              <a:t>2021. 04. 29.</a:t>
            </a:fld>
            <a:endParaRPr lang="en-US" dirty="0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CC4B154A-C13D-43D8-996E-3551B2753B27}"/>
              </a:ext>
            </a:extLst>
          </p:cNvPr>
          <p:cNvSpPr/>
          <p:nvPr/>
        </p:nvSpPr>
        <p:spPr>
          <a:xfrm>
            <a:off x="966952" y="1560156"/>
            <a:ext cx="3846786" cy="78827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bg1"/>
                </a:solidFill>
              </a:rPr>
              <a:t>Konkrét, valós dolog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0FAAF2BA-273A-4FA6-A3D8-9D811BB5E7CD}"/>
              </a:ext>
            </a:extLst>
          </p:cNvPr>
          <p:cNvSpPr/>
          <p:nvPr/>
        </p:nvSpPr>
        <p:spPr>
          <a:xfrm>
            <a:off x="6698557" y="1498162"/>
            <a:ext cx="3846786" cy="78827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bg1"/>
                </a:solidFill>
              </a:rPr>
              <a:t>Elvont, képi elem (amihez hasonlítjuk)</a:t>
            </a:r>
          </a:p>
        </p:txBody>
      </p:sp>
      <p:sp>
        <p:nvSpPr>
          <p:cNvPr id="7" name="Nyíl: ötszög 6">
            <a:extLst>
              <a:ext uri="{FF2B5EF4-FFF2-40B4-BE49-F238E27FC236}">
                <a16:creationId xmlns:a16="http://schemas.microsoft.com/office/drawing/2014/main" id="{1D1C3260-0C6D-4AEF-81CA-4789207C9109}"/>
              </a:ext>
            </a:extLst>
          </p:cNvPr>
          <p:cNvSpPr/>
          <p:nvPr/>
        </p:nvSpPr>
        <p:spPr>
          <a:xfrm>
            <a:off x="1502980" y="2414313"/>
            <a:ext cx="3846786" cy="788276"/>
          </a:xfrm>
          <a:prstGeom prst="homePlate">
            <a:avLst/>
          </a:prstGeom>
          <a:solidFill>
            <a:schemeClr val="tx1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Hiábavaló reménykedés</a:t>
            </a:r>
          </a:p>
        </p:txBody>
      </p:sp>
      <p:sp>
        <p:nvSpPr>
          <p:cNvPr id="8" name="Nyíl: ötszög 7">
            <a:extLst>
              <a:ext uri="{FF2B5EF4-FFF2-40B4-BE49-F238E27FC236}">
                <a16:creationId xmlns:a16="http://schemas.microsoft.com/office/drawing/2014/main" id="{3D76C90E-1C75-4FB8-99F7-968E72FABA62}"/>
              </a:ext>
            </a:extLst>
          </p:cNvPr>
          <p:cNvSpPr/>
          <p:nvPr/>
        </p:nvSpPr>
        <p:spPr>
          <a:xfrm>
            <a:off x="1502980" y="3261274"/>
            <a:ext cx="3846786" cy="788276"/>
          </a:xfrm>
          <a:prstGeom prst="homePlate">
            <a:avLst/>
          </a:prstGeom>
          <a:solidFill>
            <a:schemeClr val="tx1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az élet vidám része</a:t>
            </a:r>
          </a:p>
        </p:txBody>
      </p:sp>
      <p:sp>
        <p:nvSpPr>
          <p:cNvPr id="9" name="Nyíl: ötszög 8">
            <a:extLst>
              <a:ext uri="{FF2B5EF4-FFF2-40B4-BE49-F238E27FC236}">
                <a16:creationId xmlns:a16="http://schemas.microsoft.com/office/drawing/2014/main" id="{88A02971-824A-47C2-9619-99FAFA7092C6}"/>
              </a:ext>
            </a:extLst>
          </p:cNvPr>
          <p:cNvSpPr/>
          <p:nvPr/>
        </p:nvSpPr>
        <p:spPr>
          <a:xfrm>
            <a:off x="1502980" y="4103976"/>
            <a:ext cx="3846786" cy="788276"/>
          </a:xfrm>
          <a:prstGeom prst="homePlate">
            <a:avLst/>
          </a:prstGeom>
          <a:solidFill>
            <a:schemeClr val="tx1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barátságtalan nézés</a:t>
            </a:r>
          </a:p>
        </p:txBody>
      </p:sp>
      <p:sp>
        <p:nvSpPr>
          <p:cNvPr id="10" name="Nyíl: ötszög 9">
            <a:extLst>
              <a:ext uri="{FF2B5EF4-FFF2-40B4-BE49-F238E27FC236}">
                <a16:creationId xmlns:a16="http://schemas.microsoft.com/office/drawing/2014/main" id="{DD5C8031-82CC-4422-B7EC-5D3B8EEC516A}"/>
              </a:ext>
            </a:extLst>
          </p:cNvPr>
          <p:cNvSpPr/>
          <p:nvPr/>
        </p:nvSpPr>
        <p:spPr>
          <a:xfrm>
            <a:off x="1502980" y="4946678"/>
            <a:ext cx="3846786" cy="788276"/>
          </a:xfrm>
          <a:prstGeom prst="homePlate">
            <a:avLst/>
          </a:prstGeom>
          <a:solidFill>
            <a:schemeClr val="tx1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jó kedv</a:t>
            </a:r>
          </a:p>
        </p:txBody>
      </p:sp>
      <p:sp>
        <p:nvSpPr>
          <p:cNvPr id="11" name="Nyíl: ötszög 10">
            <a:extLst>
              <a:ext uri="{FF2B5EF4-FFF2-40B4-BE49-F238E27FC236}">
                <a16:creationId xmlns:a16="http://schemas.microsoft.com/office/drawing/2014/main" id="{4038B9D2-060F-4BD5-96AD-7C86C9B93406}"/>
              </a:ext>
            </a:extLst>
          </p:cNvPr>
          <p:cNvSpPr/>
          <p:nvPr/>
        </p:nvSpPr>
        <p:spPr>
          <a:xfrm>
            <a:off x="1502980" y="5779337"/>
            <a:ext cx="3846786" cy="788276"/>
          </a:xfrm>
          <a:prstGeom prst="homePlate">
            <a:avLst/>
          </a:prstGeom>
          <a:solidFill>
            <a:schemeClr val="tx1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késő este</a:t>
            </a: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BC110BA3-C6CE-412F-B481-A639BFA84A59}"/>
              </a:ext>
            </a:extLst>
          </p:cNvPr>
          <p:cNvSpPr/>
          <p:nvPr/>
        </p:nvSpPr>
        <p:spPr>
          <a:xfrm>
            <a:off x="6593454" y="2437414"/>
            <a:ext cx="4263733" cy="78827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>
                <a:solidFill>
                  <a:schemeClr val="tx1"/>
                </a:solidFill>
              </a:rPr>
              <a:t>„</a:t>
            </a:r>
            <a:r>
              <a:rPr lang="hu-HU" sz="3200" u="sng" dirty="0">
                <a:solidFill>
                  <a:schemeClr val="tx1"/>
                </a:solidFill>
              </a:rPr>
              <a:t>csalfa, vak </a:t>
            </a:r>
            <a:r>
              <a:rPr lang="hu-HU" sz="3200" dirty="0">
                <a:solidFill>
                  <a:schemeClr val="tx1"/>
                </a:solidFill>
              </a:rPr>
              <a:t>remény”</a:t>
            </a:r>
            <a:endParaRPr lang="hu-HU" sz="3200" u="sng" dirty="0">
              <a:solidFill>
                <a:schemeClr val="tx1"/>
              </a:solidFill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31EEE939-B1FD-485F-91F9-BCAF75943538}"/>
              </a:ext>
            </a:extLst>
          </p:cNvPr>
          <p:cNvSpPr/>
          <p:nvPr/>
        </p:nvSpPr>
        <p:spPr>
          <a:xfrm>
            <a:off x="6593453" y="3306950"/>
            <a:ext cx="4263733" cy="78827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>
                <a:solidFill>
                  <a:schemeClr val="tx1"/>
                </a:solidFill>
              </a:rPr>
              <a:t>az élet </a:t>
            </a:r>
            <a:r>
              <a:rPr lang="hu-HU" sz="3200" u="sng" dirty="0">
                <a:solidFill>
                  <a:schemeClr val="tx1"/>
                </a:solidFill>
              </a:rPr>
              <a:t>napos</a:t>
            </a:r>
            <a:r>
              <a:rPr lang="hu-HU" sz="3200" dirty="0">
                <a:solidFill>
                  <a:schemeClr val="tx1"/>
                </a:solidFill>
              </a:rPr>
              <a:t> oldala</a:t>
            </a:r>
            <a:endParaRPr lang="hu-HU" sz="3200" u="sng" dirty="0">
              <a:solidFill>
                <a:schemeClr val="tx1"/>
              </a:solidFill>
            </a:endParaRP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D4F5E798-310E-4703-A2E8-92E87BC7842B}"/>
              </a:ext>
            </a:extLst>
          </p:cNvPr>
          <p:cNvSpPr/>
          <p:nvPr/>
        </p:nvSpPr>
        <p:spPr>
          <a:xfrm>
            <a:off x="6593453" y="4149652"/>
            <a:ext cx="4263733" cy="78827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u="sng" dirty="0">
                <a:solidFill>
                  <a:schemeClr val="tx1"/>
                </a:solidFill>
              </a:rPr>
              <a:t>hideg</a:t>
            </a:r>
            <a:r>
              <a:rPr lang="hu-HU" sz="3200" dirty="0">
                <a:solidFill>
                  <a:schemeClr val="tx1"/>
                </a:solidFill>
              </a:rPr>
              <a:t> tekintet</a:t>
            </a:r>
            <a:endParaRPr lang="hu-HU" sz="3200" u="sng" dirty="0">
              <a:solidFill>
                <a:schemeClr val="tx1"/>
              </a:solidFill>
            </a:endParaRPr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ACB2DDA9-FFE5-4788-A80E-A8D40355C1DD}"/>
              </a:ext>
            </a:extLst>
          </p:cNvPr>
          <p:cNvSpPr/>
          <p:nvPr/>
        </p:nvSpPr>
        <p:spPr>
          <a:xfrm>
            <a:off x="6593453" y="4991061"/>
            <a:ext cx="4263733" cy="78827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u="sng" dirty="0">
                <a:solidFill>
                  <a:schemeClr val="tx1"/>
                </a:solidFill>
              </a:rPr>
              <a:t>virágos</a:t>
            </a:r>
            <a:r>
              <a:rPr lang="hu-HU" sz="3200" dirty="0">
                <a:solidFill>
                  <a:schemeClr val="tx1"/>
                </a:solidFill>
              </a:rPr>
              <a:t> kedv</a:t>
            </a: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1BD1D6AF-8849-4CEE-A030-4975DF5EE4AB}"/>
              </a:ext>
            </a:extLst>
          </p:cNvPr>
          <p:cNvSpPr/>
          <p:nvPr/>
        </p:nvSpPr>
        <p:spPr>
          <a:xfrm>
            <a:off x="6593452" y="5833763"/>
            <a:ext cx="4263733" cy="78827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u="sng" dirty="0">
                <a:solidFill>
                  <a:schemeClr val="tx1"/>
                </a:solidFill>
              </a:rPr>
              <a:t>öreg</a:t>
            </a:r>
            <a:r>
              <a:rPr lang="hu-HU" sz="3200" dirty="0">
                <a:solidFill>
                  <a:schemeClr val="tx1"/>
                </a:solidFill>
              </a:rPr>
              <a:t> este</a:t>
            </a:r>
          </a:p>
        </p:txBody>
      </p:sp>
      <p:sp>
        <p:nvSpPr>
          <p:cNvPr id="18" name="Cím 17">
            <a:extLst>
              <a:ext uri="{FF2B5EF4-FFF2-40B4-BE49-F238E27FC236}">
                <a16:creationId xmlns:a16="http://schemas.microsoft.com/office/drawing/2014/main" id="{E4F19F96-0C07-4489-8995-3693F8F3D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16472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F638010-168A-4DE2-98D1-BEDD18092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0438416-A0F9-49E0-8AA1-A4BAEBCE30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B7EF07C-15B6-4899-8E4F-106D54271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459A803-987E-4B65-903F-6E262CC9AC91}" type="datetime1">
              <a:rPr lang="hu-HU" smtClean="0"/>
              <a:t>2021. 04. 29.</a:t>
            </a:fld>
            <a:endParaRPr lang="en-US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505BBAAD-072C-4230-9296-512065E46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97" y="-183288"/>
            <a:ext cx="11443453" cy="6436942"/>
          </a:xfrm>
          <a:prstGeom prst="rect">
            <a:avLst/>
          </a:prstGeom>
        </p:spPr>
      </p:pic>
      <p:sp>
        <p:nvSpPr>
          <p:cNvPr id="6" name="Téglalap 5">
            <a:extLst>
              <a:ext uri="{FF2B5EF4-FFF2-40B4-BE49-F238E27FC236}">
                <a16:creationId xmlns:a16="http://schemas.microsoft.com/office/drawing/2014/main" id="{64353ED2-3E4F-43BB-A44C-4C4F58B13018}"/>
              </a:ext>
            </a:extLst>
          </p:cNvPr>
          <p:cNvSpPr/>
          <p:nvPr/>
        </p:nvSpPr>
        <p:spPr>
          <a:xfrm>
            <a:off x="7472855" y="702156"/>
            <a:ext cx="4606654" cy="163961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>
                <a:solidFill>
                  <a:schemeClr val="tx1"/>
                </a:solidFill>
              </a:rPr>
              <a:t>A KÉPI ELEM SZÓFAJA MELLÉKNÉV</a:t>
            </a:r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949465CD-3274-4C6E-9A31-C568C6249393}"/>
              </a:ext>
            </a:extLst>
          </p:cNvPr>
          <p:cNvSpPr/>
          <p:nvPr/>
        </p:nvSpPr>
        <p:spPr>
          <a:xfrm>
            <a:off x="9315288" y="2340864"/>
            <a:ext cx="2764221" cy="2780411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MELLÉK-NÉVI METAFORA</a:t>
            </a:r>
          </a:p>
        </p:txBody>
      </p:sp>
    </p:spTree>
    <p:extLst>
      <p:ext uri="{BB962C8B-B14F-4D97-AF65-F5344CB8AC3E}">
        <p14:creationId xmlns:p14="http://schemas.microsoft.com/office/powerpoint/2010/main" val="4038673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7310569B-C15C-4292-863D-FDD9A8F068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8CDC0B9-EF33-4746-8B51-E21066556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459A803-987E-4B65-903F-6E262CC9AC91}" type="datetime1">
              <a:rPr lang="hu-HU" smtClean="0"/>
              <a:t>2021. 04. 29.</a:t>
            </a:fld>
            <a:endParaRPr lang="en-US" dirty="0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CC4B154A-C13D-43D8-996E-3551B2753B27}"/>
              </a:ext>
            </a:extLst>
          </p:cNvPr>
          <p:cNvSpPr/>
          <p:nvPr/>
        </p:nvSpPr>
        <p:spPr>
          <a:xfrm>
            <a:off x="966952" y="1560156"/>
            <a:ext cx="3846786" cy="78827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bg1"/>
                </a:solidFill>
              </a:rPr>
              <a:t>Konkrét, valós dolog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0FAAF2BA-273A-4FA6-A3D8-9D811BB5E7CD}"/>
              </a:ext>
            </a:extLst>
          </p:cNvPr>
          <p:cNvSpPr/>
          <p:nvPr/>
        </p:nvSpPr>
        <p:spPr>
          <a:xfrm>
            <a:off x="6698557" y="1498162"/>
            <a:ext cx="3846786" cy="78827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bg1"/>
                </a:solidFill>
              </a:rPr>
              <a:t>Elvont, képi elem (amihez hasonlítjuk)</a:t>
            </a:r>
          </a:p>
        </p:txBody>
      </p:sp>
      <p:sp>
        <p:nvSpPr>
          <p:cNvPr id="7" name="Nyíl: ötszög 6">
            <a:extLst>
              <a:ext uri="{FF2B5EF4-FFF2-40B4-BE49-F238E27FC236}">
                <a16:creationId xmlns:a16="http://schemas.microsoft.com/office/drawing/2014/main" id="{1D1C3260-0C6D-4AEF-81CA-4789207C9109}"/>
              </a:ext>
            </a:extLst>
          </p:cNvPr>
          <p:cNvSpPr/>
          <p:nvPr/>
        </p:nvSpPr>
        <p:spPr>
          <a:xfrm>
            <a:off x="1502980" y="2414313"/>
            <a:ext cx="3846786" cy="788276"/>
          </a:xfrm>
          <a:prstGeom prst="homePlate">
            <a:avLst/>
          </a:prstGeom>
          <a:solidFill>
            <a:schemeClr val="tx1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Nagyon ideges</a:t>
            </a:r>
          </a:p>
        </p:txBody>
      </p:sp>
      <p:sp>
        <p:nvSpPr>
          <p:cNvPr id="8" name="Nyíl: ötszög 7">
            <a:extLst>
              <a:ext uri="{FF2B5EF4-FFF2-40B4-BE49-F238E27FC236}">
                <a16:creationId xmlns:a16="http://schemas.microsoft.com/office/drawing/2014/main" id="{3D76C90E-1C75-4FB8-99F7-968E72FABA62}"/>
              </a:ext>
            </a:extLst>
          </p:cNvPr>
          <p:cNvSpPr/>
          <p:nvPr/>
        </p:nvSpPr>
        <p:spPr>
          <a:xfrm>
            <a:off x="1502980" y="3261274"/>
            <a:ext cx="3846786" cy="788276"/>
          </a:xfrm>
          <a:prstGeom prst="homePlate">
            <a:avLst/>
          </a:prstGeom>
          <a:solidFill>
            <a:schemeClr val="tx1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szomorú</a:t>
            </a:r>
          </a:p>
        </p:txBody>
      </p:sp>
      <p:sp>
        <p:nvSpPr>
          <p:cNvPr id="9" name="Nyíl: ötszög 8">
            <a:extLst>
              <a:ext uri="{FF2B5EF4-FFF2-40B4-BE49-F238E27FC236}">
                <a16:creationId xmlns:a16="http://schemas.microsoft.com/office/drawing/2014/main" id="{88A02971-824A-47C2-9619-99FAFA7092C6}"/>
              </a:ext>
            </a:extLst>
          </p:cNvPr>
          <p:cNvSpPr/>
          <p:nvPr/>
        </p:nvSpPr>
        <p:spPr>
          <a:xfrm>
            <a:off x="1502980" y="4103976"/>
            <a:ext cx="3846786" cy="788276"/>
          </a:xfrm>
          <a:prstGeom prst="homePlate">
            <a:avLst/>
          </a:prstGeom>
          <a:solidFill>
            <a:schemeClr val="tx1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megdöbben</a:t>
            </a:r>
          </a:p>
        </p:txBody>
      </p:sp>
      <p:sp>
        <p:nvSpPr>
          <p:cNvPr id="10" name="Nyíl: ötszög 9">
            <a:extLst>
              <a:ext uri="{FF2B5EF4-FFF2-40B4-BE49-F238E27FC236}">
                <a16:creationId xmlns:a16="http://schemas.microsoft.com/office/drawing/2014/main" id="{DD5C8031-82CC-4422-B7EC-5D3B8EEC516A}"/>
              </a:ext>
            </a:extLst>
          </p:cNvPr>
          <p:cNvSpPr/>
          <p:nvPr/>
        </p:nvSpPr>
        <p:spPr>
          <a:xfrm>
            <a:off x="1502980" y="4946678"/>
            <a:ext cx="3846786" cy="788276"/>
          </a:xfrm>
          <a:prstGeom prst="homePlate">
            <a:avLst/>
          </a:prstGeom>
          <a:solidFill>
            <a:schemeClr val="tx1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szemtelen lett</a:t>
            </a:r>
          </a:p>
        </p:txBody>
      </p:sp>
      <p:sp>
        <p:nvSpPr>
          <p:cNvPr id="11" name="Nyíl: ötszög 10">
            <a:extLst>
              <a:ext uri="{FF2B5EF4-FFF2-40B4-BE49-F238E27FC236}">
                <a16:creationId xmlns:a16="http://schemas.microsoft.com/office/drawing/2014/main" id="{4038B9D2-060F-4BD5-96AD-7C86C9B93406}"/>
              </a:ext>
            </a:extLst>
          </p:cNvPr>
          <p:cNvSpPr/>
          <p:nvPr/>
        </p:nvSpPr>
        <p:spPr>
          <a:xfrm>
            <a:off x="1502980" y="5779337"/>
            <a:ext cx="3846786" cy="788276"/>
          </a:xfrm>
          <a:prstGeom prst="homePlate">
            <a:avLst/>
          </a:prstGeom>
          <a:solidFill>
            <a:schemeClr val="tx1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túlzottan érdekli valami</a:t>
            </a: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BC110BA3-C6CE-412F-B481-A639BFA84A59}"/>
              </a:ext>
            </a:extLst>
          </p:cNvPr>
          <p:cNvSpPr/>
          <p:nvPr/>
        </p:nvSpPr>
        <p:spPr>
          <a:xfrm>
            <a:off x="6593454" y="2437414"/>
            <a:ext cx="4263733" cy="78827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u="sng" dirty="0">
                <a:solidFill>
                  <a:schemeClr val="tx1"/>
                </a:solidFill>
              </a:rPr>
              <a:t>felrobban </a:t>
            </a:r>
            <a:r>
              <a:rPr lang="hu-HU" sz="3200" dirty="0">
                <a:solidFill>
                  <a:schemeClr val="tx1"/>
                </a:solidFill>
              </a:rPr>
              <a:t>az idegességtől</a:t>
            </a:r>
            <a:endParaRPr lang="hu-HU" sz="3200" u="sng" dirty="0">
              <a:solidFill>
                <a:schemeClr val="tx1"/>
              </a:solidFill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31EEE939-B1FD-485F-91F9-BCAF75943538}"/>
              </a:ext>
            </a:extLst>
          </p:cNvPr>
          <p:cNvSpPr/>
          <p:nvPr/>
        </p:nvSpPr>
        <p:spPr>
          <a:xfrm>
            <a:off x="6593453" y="3306950"/>
            <a:ext cx="4263733" cy="78827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u="sng" dirty="0">
                <a:solidFill>
                  <a:schemeClr val="tx1"/>
                </a:solidFill>
              </a:rPr>
              <a:t>megszakad</a:t>
            </a:r>
            <a:r>
              <a:rPr lang="hu-HU" sz="3200" dirty="0">
                <a:solidFill>
                  <a:schemeClr val="tx1"/>
                </a:solidFill>
              </a:rPr>
              <a:t> a szíve</a:t>
            </a:r>
            <a:endParaRPr lang="hu-HU" sz="3200" u="sng" dirty="0">
              <a:solidFill>
                <a:schemeClr val="tx1"/>
              </a:solidFill>
            </a:endParaRP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D4F5E798-310E-4703-A2E8-92E87BC7842B}"/>
              </a:ext>
            </a:extLst>
          </p:cNvPr>
          <p:cNvSpPr/>
          <p:nvPr/>
        </p:nvSpPr>
        <p:spPr>
          <a:xfrm>
            <a:off x="6593453" y="4149652"/>
            <a:ext cx="4263733" cy="78827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u="sng" dirty="0">
                <a:solidFill>
                  <a:schemeClr val="tx1"/>
                </a:solidFill>
              </a:rPr>
              <a:t>leesik</a:t>
            </a:r>
            <a:r>
              <a:rPr lang="hu-HU" sz="3200" dirty="0">
                <a:solidFill>
                  <a:schemeClr val="tx1"/>
                </a:solidFill>
              </a:rPr>
              <a:t> az álla</a:t>
            </a:r>
            <a:endParaRPr lang="hu-HU" sz="3200" u="sng" dirty="0">
              <a:solidFill>
                <a:schemeClr val="tx1"/>
              </a:solidFill>
            </a:endParaRPr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ACB2DDA9-FFE5-4788-A80E-A8D40355C1DD}"/>
              </a:ext>
            </a:extLst>
          </p:cNvPr>
          <p:cNvSpPr/>
          <p:nvPr/>
        </p:nvSpPr>
        <p:spPr>
          <a:xfrm>
            <a:off x="6593453" y="4991061"/>
            <a:ext cx="4263733" cy="78827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u="sng" dirty="0">
                <a:solidFill>
                  <a:schemeClr val="tx1"/>
                </a:solidFill>
              </a:rPr>
              <a:t>kinyílt</a:t>
            </a:r>
            <a:r>
              <a:rPr lang="hu-HU" sz="3200" dirty="0">
                <a:solidFill>
                  <a:schemeClr val="tx1"/>
                </a:solidFill>
              </a:rPr>
              <a:t> a csipája</a:t>
            </a: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1BD1D6AF-8849-4CEE-A030-4975DF5EE4AB}"/>
              </a:ext>
            </a:extLst>
          </p:cNvPr>
          <p:cNvSpPr/>
          <p:nvPr/>
        </p:nvSpPr>
        <p:spPr>
          <a:xfrm>
            <a:off x="6593452" y="5833763"/>
            <a:ext cx="4263733" cy="78827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u="sng" dirty="0">
                <a:solidFill>
                  <a:schemeClr val="tx1"/>
                </a:solidFill>
              </a:rPr>
              <a:t>becsípődött</a:t>
            </a:r>
            <a:r>
              <a:rPr lang="hu-HU" sz="3200" dirty="0">
                <a:solidFill>
                  <a:schemeClr val="tx1"/>
                </a:solidFill>
              </a:rPr>
              <a:t> nála ez a dolog</a:t>
            </a:r>
          </a:p>
        </p:txBody>
      </p:sp>
      <p:sp>
        <p:nvSpPr>
          <p:cNvPr id="18" name="Cím 17">
            <a:extLst>
              <a:ext uri="{FF2B5EF4-FFF2-40B4-BE49-F238E27FC236}">
                <a16:creationId xmlns:a16="http://schemas.microsoft.com/office/drawing/2014/main" id="{E4F19F96-0C07-4489-8995-3693F8F3D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55596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A06C441-9DF4-4D83-9CE4-6A046D423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14E1980-AAC9-48D7-B3D4-1CFDD34327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890D07F-5BE4-4B79-BD4C-DADF2BBA8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459A803-987E-4B65-903F-6E262CC9AC91}" type="datetime1">
              <a:rPr lang="hu-HU" smtClean="0"/>
              <a:t>2021. 04. 29.</a:t>
            </a:fld>
            <a:endParaRPr lang="en-US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BF6C50CF-F225-4BB1-885B-B52A87B4FD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880" y="316475"/>
            <a:ext cx="10857669" cy="6107439"/>
          </a:xfrm>
          <a:prstGeom prst="rect">
            <a:avLst/>
          </a:prstGeom>
        </p:spPr>
      </p:pic>
      <p:sp>
        <p:nvSpPr>
          <p:cNvPr id="6" name="Téglalap 5">
            <a:extLst>
              <a:ext uri="{FF2B5EF4-FFF2-40B4-BE49-F238E27FC236}">
                <a16:creationId xmlns:a16="http://schemas.microsoft.com/office/drawing/2014/main" id="{F594BC8B-002C-4B42-B2B3-33237D459A9D}"/>
              </a:ext>
            </a:extLst>
          </p:cNvPr>
          <p:cNvSpPr/>
          <p:nvPr/>
        </p:nvSpPr>
        <p:spPr>
          <a:xfrm>
            <a:off x="7472855" y="702156"/>
            <a:ext cx="4606654" cy="163961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>
                <a:solidFill>
                  <a:schemeClr val="tx1"/>
                </a:solidFill>
              </a:rPr>
              <a:t>A KÉPI ELEM SZÓFAJA IGE</a:t>
            </a:r>
          </a:p>
        </p:txBody>
      </p:sp>
      <p:sp>
        <p:nvSpPr>
          <p:cNvPr id="8" name="Ellipszis 7">
            <a:extLst>
              <a:ext uri="{FF2B5EF4-FFF2-40B4-BE49-F238E27FC236}">
                <a16:creationId xmlns:a16="http://schemas.microsoft.com/office/drawing/2014/main" id="{F49F4960-DC8A-4F6F-8773-6F42F1F7F50B}"/>
              </a:ext>
            </a:extLst>
          </p:cNvPr>
          <p:cNvSpPr/>
          <p:nvPr/>
        </p:nvSpPr>
        <p:spPr>
          <a:xfrm>
            <a:off x="9315288" y="2340864"/>
            <a:ext cx="2764221" cy="2780411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IGEI METAFORA</a:t>
            </a:r>
          </a:p>
        </p:txBody>
      </p:sp>
    </p:spTree>
    <p:extLst>
      <p:ext uri="{BB962C8B-B14F-4D97-AF65-F5344CB8AC3E}">
        <p14:creationId xmlns:p14="http://schemas.microsoft.com/office/powerpoint/2010/main" val="2315983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96DF92A-430B-41A7-891F-29A36AF23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HA ÉLETTELEN DOLOGHOZ TÁRSÍTUNK ÉLŐRE JELLEMZŐ CSELEKVÉST, AKKOR </a:t>
            </a:r>
            <a:r>
              <a:rPr lang="hu-HU" sz="3600" dirty="0">
                <a:solidFill>
                  <a:srgbClr val="FF0000"/>
                </a:solidFill>
              </a:rPr>
              <a:t>MEGSZEMÉLYESÍTÉS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AB54AAA-1400-460F-B38D-B08440DB6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340864"/>
            <a:ext cx="5945732" cy="3634486"/>
          </a:xfrm>
        </p:spPr>
        <p:txBody>
          <a:bodyPr>
            <a:normAutofit lnSpcReduction="10000"/>
          </a:bodyPr>
          <a:lstStyle/>
          <a:p>
            <a:r>
              <a:rPr lang="hu-HU" sz="3200" b="1" u="sng" dirty="0"/>
              <a:t>REPÜL</a:t>
            </a:r>
            <a:r>
              <a:rPr lang="hu-HU" sz="3200" b="1" dirty="0"/>
              <a:t> AZ IDŐ</a:t>
            </a:r>
          </a:p>
          <a:p>
            <a:r>
              <a:rPr lang="hu-HU" sz="3200" b="1" u="sng" dirty="0"/>
              <a:t>ELROHAN</a:t>
            </a:r>
            <a:r>
              <a:rPr lang="hu-HU" sz="3200" b="1" dirty="0"/>
              <a:t> MELLETTE AZ ÉLET</a:t>
            </a:r>
          </a:p>
          <a:p>
            <a:r>
              <a:rPr lang="hu-HU" sz="3200" b="1" dirty="0"/>
              <a:t>„SZÉL </a:t>
            </a:r>
            <a:r>
              <a:rPr lang="hu-HU" sz="3200" b="1" u="sng" dirty="0"/>
              <a:t>SZALAD</a:t>
            </a:r>
            <a:r>
              <a:rPr lang="hu-HU" sz="3200" b="1" dirty="0"/>
              <a:t> IDE-ODA, </a:t>
            </a:r>
            <a:r>
              <a:rPr lang="hu-HU" sz="3200" b="1" u="sng" dirty="0"/>
              <a:t>RESZKET</a:t>
            </a:r>
            <a:r>
              <a:rPr lang="hu-HU" sz="3200" b="1" dirty="0"/>
              <a:t> A GALAGONYA MAGÁBA”</a:t>
            </a:r>
          </a:p>
          <a:p>
            <a:r>
              <a:rPr lang="hu-HU" sz="3200" b="1" dirty="0"/>
              <a:t>RÁ </a:t>
            </a:r>
            <a:r>
              <a:rPr lang="hu-HU" sz="3200" b="1" u="sng" dirty="0"/>
              <a:t>MOSOLYGOTT</a:t>
            </a:r>
            <a:r>
              <a:rPr lang="hu-HU" sz="3200" b="1" dirty="0"/>
              <a:t> A SZERENCSE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3CC5A66-26AE-4C21-A815-FDAC42964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459A803-987E-4B65-903F-6E262CC9AC91}" type="datetime1">
              <a:rPr lang="hu-HU" smtClean="0"/>
              <a:t>2021. 04. 29.</a:t>
            </a:fld>
            <a:endParaRPr lang="en-US" dirty="0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85895176-96DF-4DC3-8AB6-9FB6F3087D88}"/>
              </a:ext>
            </a:extLst>
          </p:cNvPr>
          <p:cNvSpPr/>
          <p:nvPr/>
        </p:nvSpPr>
        <p:spPr>
          <a:xfrm>
            <a:off x="7004153" y="2026459"/>
            <a:ext cx="4483654" cy="239839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>
                <a:solidFill>
                  <a:schemeClr val="tx1"/>
                </a:solidFill>
              </a:rPr>
              <a:t>A KÉPI ELEM SZÓFAJA </a:t>
            </a:r>
          </a:p>
          <a:p>
            <a:pPr algn="ctr"/>
            <a:r>
              <a:rPr lang="hu-HU" sz="3200" b="1" dirty="0">
                <a:solidFill>
                  <a:schemeClr val="tx1"/>
                </a:solidFill>
              </a:rPr>
              <a:t>ITT IS IGE,</a:t>
            </a:r>
          </a:p>
          <a:p>
            <a:pPr algn="ctr"/>
            <a:r>
              <a:rPr lang="hu-HU" sz="3200" dirty="0">
                <a:solidFill>
                  <a:schemeClr val="tx1"/>
                </a:solidFill>
              </a:rPr>
              <a:t>de megkülönböztetjük az igei metaforától</a:t>
            </a:r>
          </a:p>
        </p:txBody>
      </p:sp>
    </p:spTree>
    <p:extLst>
      <p:ext uri="{BB962C8B-B14F-4D97-AF65-F5344CB8AC3E}">
        <p14:creationId xmlns:p14="http://schemas.microsoft.com/office/powerpoint/2010/main" val="325347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2C63D9E-9D59-451D-B2FC-1D51BA10E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702156"/>
            <a:ext cx="9782008" cy="1063582"/>
          </a:xfrm>
        </p:spPr>
        <p:txBody>
          <a:bodyPr/>
          <a:lstStyle/>
          <a:p>
            <a:r>
              <a:rPr lang="hu-HU" dirty="0"/>
              <a:t>IGEI METAFORA VAGY MEGSZEMÉLYESÍTÉS?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4B89775-09BD-4470-ACCA-CD3262396D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D2D2F75-6D14-4A2A-A65F-1607C24EE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459A803-987E-4B65-903F-6E262CC9AC91}" type="datetime1">
              <a:rPr lang="hu-HU" smtClean="0"/>
              <a:t>2021. 04. 29.</a:t>
            </a:fld>
            <a:endParaRPr lang="en-US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292E38ED-C47C-4D90-8E9C-95B21046E6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33066" r="8221"/>
          <a:stretch/>
        </p:blipFill>
        <p:spPr>
          <a:xfrm>
            <a:off x="581192" y="1765738"/>
            <a:ext cx="4204138" cy="3788686"/>
          </a:xfrm>
          <a:prstGeom prst="rect">
            <a:avLst/>
          </a:prstGeom>
        </p:spPr>
      </p:pic>
      <p:sp>
        <p:nvSpPr>
          <p:cNvPr id="6" name="Téglalap 5">
            <a:extLst>
              <a:ext uri="{FF2B5EF4-FFF2-40B4-BE49-F238E27FC236}">
                <a16:creationId xmlns:a16="http://schemas.microsoft.com/office/drawing/2014/main" id="{DA1F5BE4-CDF9-4741-9B42-6BE7DB0B2309}"/>
              </a:ext>
            </a:extLst>
          </p:cNvPr>
          <p:cNvSpPr/>
          <p:nvPr/>
        </p:nvSpPr>
        <p:spPr>
          <a:xfrm>
            <a:off x="5745619" y="1892300"/>
            <a:ext cx="3902877" cy="33212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2000" b="1" u="sng" dirty="0">
                <a:solidFill>
                  <a:schemeClr val="tx1"/>
                </a:solidFill>
              </a:rPr>
              <a:t>REPÜL</a:t>
            </a:r>
            <a:r>
              <a:rPr lang="hu-HU" sz="2000" b="1" dirty="0">
                <a:solidFill>
                  <a:schemeClr val="tx1"/>
                </a:solidFill>
              </a:rPr>
              <a:t> AZ IDŐ</a:t>
            </a:r>
          </a:p>
          <a:p>
            <a:endParaRPr lang="hu-HU" sz="2000" b="1" dirty="0">
              <a:solidFill>
                <a:schemeClr val="tx1"/>
              </a:solidFill>
            </a:endParaRPr>
          </a:p>
          <a:p>
            <a:r>
              <a:rPr lang="hu-HU" sz="2000" b="1" u="sng" dirty="0">
                <a:solidFill>
                  <a:schemeClr val="tx1"/>
                </a:solidFill>
              </a:rPr>
              <a:t>ELROHAN</a:t>
            </a:r>
            <a:r>
              <a:rPr lang="hu-HU" sz="2000" b="1" dirty="0">
                <a:solidFill>
                  <a:schemeClr val="tx1"/>
                </a:solidFill>
              </a:rPr>
              <a:t> MELLETTE AZ ÉLET</a:t>
            </a:r>
          </a:p>
          <a:p>
            <a:endParaRPr lang="hu-HU" sz="2000" b="1" dirty="0">
              <a:solidFill>
                <a:schemeClr val="tx1"/>
              </a:solidFill>
            </a:endParaRPr>
          </a:p>
          <a:p>
            <a:r>
              <a:rPr lang="hu-HU" sz="2000" b="1" dirty="0">
                <a:solidFill>
                  <a:schemeClr val="tx1"/>
                </a:solidFill>
              </a:rPr>
              <a:t>„SZÉL </a:t>
            </a:r>
            <a:r>
              <a:rPr lang="hu-HU" sz="2000" b="1" u="sng" dirty="0">
                <a:solidFill>
                  <a:schemeClr val="tx1"/>
                </a:solidFill>
              </a:rPr>
              <a:t>SZALAD</a:t>
            </a:r>
            <a:r>
              <a:rPr lang="hu-HU" sz="2000" b="1" dirty="0">
                <a:solidFill>
                  <a:schemeClr val="tx1"/>
                </a:solidFill>
              </a:rPr>
              <a:t> IDE-ODA, </a:t>
            </a:r>
            <a:r>
              <a:rPr lang="hu-HU" sz="2000" b="1" u="sng" dirty="0">
                <a:solidFill>
                  <a:schemeClr val="tx1"/>
                </a:solidFill>
              </a:rPr>
              <a:t>RESZKET</a:t>
            </a:r>
            <a:r>
              <a:rPr lang="hu-HU" sz="2000" b="1" dirty="0">
                <a:solidFill>
                  <a:schemeClr val="tx1"/>
                </a:solidFill>
              </a:rPr>
              <a:t> A GALAGONYA MAGÁBA”</a:t>
            </a:r>
          </a:p>
          <a:p>
            <a:endParaRPr lang="hu-HU" sz="2000" b="1" dirty="0">
              <a:solidFill>
                <a:schemeClr val="tx1"/>
              </a:solidFill>
            </a:endParaRPr>
          </a:p>
          <a:p>
            <a:r>
              <a:rPr lang="hu-HU" sz="2000" b="1" dirty="0">
                <a:solidFill>
                  <a:schemeClr val="tx1"/>
                </a:solidFill>
              </a:rPr>
              <a:t>RÁ </a:t>
            </a:r>
            <a:r>
              <a:rPr lang="hu-HU" sz="2000" b="1" u="sng" dirty="0">
                <a:solidFill>
                  <a:schemeClr val="tx1"/>
                </a:solidFill>
              </a:rPr>
              <a:t>MOSOLYGOTT</a:t>
            </a:r>
            <a:r>
              <a:rPr lang="hu-HU" sz="2000" b="1" dirty="0">
                <a:solidFill>
                  <a:schemeClr val="tx1"/>
                </a:solidFill>
              </a:rPr>
              <a:t> A SZERENCSE</a:t>
            </a:r>
          </a:p>
        </p:txBody>
      </p:sp>
      <p:sp>
        <p:nvSpPr>
          <p:cNvPr id="7" name="Felirat: felfelé mutató nyíllal 6">
            <a:extLst>
              <a:ext uri="{FF2B5EF4-FFF2-40B4-BE49-F238E27FC236}">
                <a16:creationId xmlns:a16="http://schemas.microsoft.com/office/drawing/2014/main" id="{4B95EE30-D9B6-497B-9994-E4B6377BFAA3}"/>
              </a:ext>
            </a:extLst>
          </p:cNvPr>
          <p:cNvSpPr/>
          <p:nvPr/>
        </p:nvSpPr>
        <p:spPr>
          <a:xfrm>
            <a:off x="430924" y="5421648"/>
            <a:ext cx="4719145" cy="1367391"/>
          </a:xfrm>
          <a:prstGeom prst="up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tx1"/>
                </a:solidFill>
              </a:rPr>
              <a:t>IGEI METAFORÁNÁL NEM AKTÍV, NEM SZÁNDÉKOS, NEM ÉLŐLÉNYRE JELLEMZŐ CSELEKVÉS</a:t>
            </a:r>
          </a:p>
        </p:txBody>
      </p:sp>
      <p:sp>
        <p:nvSpPr>
          <p:cNvPr id="8" name="Felirat: felfelé mutató nyíllal 7">
            <a:extLst>
              <a:ext uri="{FF2B5EF4-FFF2-40B4-BE49-F238E27FC236}">
                <a16:creationId xmlns:a16="http://schemas.microsoft.com/office/drawing/2014/main" id="{3853A3F6-79DB-4424-80AB-AA65B2720A35}"/>
              </a:ext>
            </a:extLst>
          </p:cNvPr>
          <p:cNvSpPr/>
          <p:nvPr/>
        </p:nvSpPr>
        <p:spPr>
          <a:xfrm>
            <a:off x="5798171" y="5416393"/>
            <a:ext cx="4719145" cy="1367391"/>
          </a:xfrm>
          <a:prstGeom prst="up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tx1"/>
                </a:solidFill>
              </a:rPr>
              <a:t>MEGSZEMÉLYESÍTÉSNÉL ÉLŐLÉNYRE JELLEMZŐ CSELEKVÉS/ÁLLAPOT</a:t>
            </a:r>
          </a:p>
        </p:txBody>
      </p:sp>
    </p:spTree>
    <p:extLst>
      <p:ext uri="{BB962C8B-B14F-4D97-AF65-F5344CB8AC3E}">
        <p14:creationId xmlns:p14="http://schemas.microsoft.com/office/powerpoint/2010/main" val="2412172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DividendVTI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Dividend">
      <a:majorFont>
        <a:latin typeface="Franklin Gothic Demi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833_TF33552983" id="{B3EE83EE-CCFB-4CB3-9AFB-F793C354D2BB}" vid="{A0A712A1-0E18-4ECB-AC9C-D8B615D25E24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{4AA1736A-B68F-47F2-AD9E-0C3FF86003FF}tf33552983_win32</Template>
  <TotalTime>47</TotalTime>
  <Words>266</Words>
  <Application>Microsoft Office PowerPoint</Application>
  <PresentationFormat>Szélesvásznú</PresentationFormat>
  <Paragraphs>73</Paragraphs>
  <Slides>10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5" baseType="lpstr">
      <vt:lpstr>Calibri</vt:lpstr>
      <vt:lpstr>Franklin Gothic Book</vt:lpstr>
      <vt:lpstr>Franklin Gothic Demi</vt:lpstr>
      <vt:lpstr>Wingdings 2</vt:lpstr>
      <vt:lpstr>DividendVTI</vt:lpstr>
      <vt:lpstr>A metafora fajtái</vt:lpstr>
      <vt:lpstr>Minden metaforának két tagja van</vt:lpstr>
      <vt:lpstr>PowerPoint-bemutató</vt:lpstr>
      <vt:lpstr>PowerPoint-bemutató</vt:lpstr>
      <vt:lpstr>PowerPoint-bemutató</vt:lpstr>
      <vt:lpstr>PowerPoint-bemutató</vt:lpstr>
      <vt:lpstr>PowerPoint-bemutató</vt:lpstr>
      <vt:lpstr>HA ÉLETTELEN DOLOGHOZ TÁRSÍTUNK ÉLŐRE JELLEMZŐ CSELEKVÉST, AKKOR MEGSZEMÉLYESÍTÉS</vt:lpstr>
      <vt:lpstr>IGEI METAFORA VAGY MEGSZEMÉLYESÍTÉS?</vt:lpstr>
      <vt:lpstr>Keressük meg a metaforákat, soroljuk be az egyes típusokba!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metafora fajtái</dc:title>
  <dc:creator>Terdikné dr. Takács Szilvia</dc:creator>
  <cp:lastModifiedBy>Terdikné dr. Takács Szilvia</cp:lastModifiedBy>
  <cp:revision>10</cp:revision>
  <dcterms:created xsi:type="dcterms:W3CDTF">2021-04-28T10:15:12Z</dcterms:created>
  <dcterms:modified xsi:type="dcterms:W3CDTF">2021-04-29T10:18:11Z</dcterms:modified>
</cp:coreProperties>
</file>