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1" r:id="rId1"/>
  </p:sldMasterIdLst>
  <p:sldIdLst>
    <p:sldId id="256" r:id="rId2"/>
    <p:sldId id="266" r:id="rId3"/>
    <p:sldId id="267" r:id="rId4"/>
    <p:sldId id="268" r:id="rId5"/>
    <p:sldId id="269" r:id="rId6"/>
    <p:sldId id="27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10" userDrawn="1">
          <p15:clr>
            <a:srgbClr val="A4A3A4"/>
          </p15:clr>
        </p15:guide>
        <p15:guide id="2" pos="72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4" y="52"/>
      </p:cViewPr>
      <p:guideLst>
        <p:guide orient="horz" pos="4110"/>
        <p:guide pos="72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298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4/28/2021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33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368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8132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336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32096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187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30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89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005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464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417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452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883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329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158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536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6DFF08F-DC6B-4601-B491-B0F83F6DD2DA}" type="datetimeFigureOut">
              <a:rPr lang="en-US" smtClean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0168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  <p:sldLayoutId id="2147483854" r:id="rId13"/>
    <p:sldLayoutId id="2147483855" r:id="rId14"/>
    <p:sldLayoutId id="2147483856" r:id="rId15"/>
    <p:sldLayoutId id="2147483857" r:id="rId16"/>
    <p:sldLayoutId id="214748385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252025" y="1561454"/>
            <a:ext cx="12192000" cy="1739347"/>
          </a:xfrm>
        </p:spPr>
        <p:txBody>
          <a:bodyPr>
            <a:normAutofit fontScale="90000"/>
          </a:bodyPr>
          <a:lstStyle/>
          <a:p>
            <a:br>
              <a:rPr lang="hu-HU" dirty="0">
                <a:latin typeface="Arial Black" panose="020B0A04020102020204" pitchFamily="34" charset="0"/>
              </a:rPr>
            </a:br>
            <a:br>
              <a:rPr lang="hu-HU" dirty="0">
                <a:latin typeface="Arial Black" panose="020B0A04020102020204" pitchFamily="34" charset="0"/>
              </a:rPr>
            </a:br>
            <a:br>
              <a:rPr lang="hu-HU" dirty="0">
                <a:latin typeface="Arial Black" panose="020B0A04020102020204" pitchFamily="34" charset="0"/>
              </a:rPr>
            </a:br>
            <a:br>
              <a:rPr lang="hu-HU" dirty="0">
                <a:latin typeface="Arial Black" panose="020B0A04020102020204" pitchFamily="34" charset="0"/>
              </a:rPr>
            </a:br>
            <a:r>
              <a:rPr lang="hu-HU" dirty="0">
                <a:latin typeface="Arial Black" panose="020B0A04020102020204" pitchFamily="34" charset="0"/>
              </a:rPr>
              <a:t>A hasonlat és a METAFORA</a:t>
            </a:r>
            <a:br>
              <a:rPr lang="hu-HU" dirty="0">
                <a:latin typeface="Arial Black" panose="020B0A04020102020204" pitchFamily="34" charset="0"/>
              </a:rPr>
            </a:br>
            <a:endParaRPr lang="hu-HU" dirty="0">
              <a:latin typeface="Arial Black" panose="020B0A04020102020204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2" name="Könnycsepp 1">
            <a:extLst>
              <a:ext uri="{FF2B5EF4-FFF2-40B4-BE49-F238E27FC236}">
                <a16:creationId xmlns:a16="http://schemas.microsoft.com/office/drawing/2014/main" id="{E34B2F10-8C7A-495D-ADBB-5E197851A7B3}"/>
              </a:ext>
            </a:extLst>
          </p:cNvPr>
          <p:cNvSpPr/>
          <p:nvPr/>
        </p:nvSpPr>
        <p:spPr>
          <a:xfrm>
            <a:off x="10134600" y="0"/>
            <a:ext cx="2057400" cy="1739348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STILISZTIKA 1.  RÉSZ</a:t>
            </a:r>
          </a:p>
        </p:txBody>
      </p:sp>
    </p:spTree>
    <p:extLst>
      <p:ext uri="{BB962C8B-B14F-4D97-AF65-F5344CB8AC3E}">
        <p14:creationId xmlns:p14="http://schemas.microsoft.com/office/powerpoint/2010/main" val="3476399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4212" y="685801"/>
            <a:ext cx="8534400" cy="1555124"/>
          </a:xfrm>
        </p:spPr>
        <p:txBody>
          <a:bodyPr>
            <a:normAutofit/>
          </a:bodyPr>
          <a:lstStyle/>
          <a:p>
            <a:r>
              <a:rPr lang="hu-HU" sz="3600" b="1" dirty="0">
                <a:solidFill>
                  <a:schemeClr val="tx1"/>
                </a:solidFill>
              </a:rPr>
              <a:t>A beszédünket, nyelvünket képes kifejezésekkel tesszük változatossá</a:t>
            </a:r>
          </a:p>
        </p:txBody>
      </p:sp>
      <p:sp>
        <p:nvSpPr>
          <p:cNvPr id="5" name="Jobbra nyíl 4"/>
          <p:cNvSpPr/>
          <p:nvPr/>
        </p:nvSpPr>
        <p:spPr>
          <a:xfrm>
            <a:off x="991671" y="2102478"/>
            <a:ext cx="3580327" cy="12234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Szomorú vagyok</a:t>
            </a:r>
          </a:p>
        </p:txBody>
      </p:sp>
      <p:sp>
        <p:nvSpPr>
          <p:cNvPr id="6" name="Téglalap 5"/>
          <p:cNvSpPr/>
          <p:nvPr/>
        </p:nvSpPr>
        <p:spPr>
          <a:xfrm>
            <a:off x="4703234" y="2269903"/>
            <a:ext cx="4353059" cy="8886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megszakad a szívem</a:t>
            </a:r>
          </a:p>
        </p:txBody>
      </p:sp>
      <p:sp>
        <p:nvSpPr>
          <p:cNvPr id="7" name="Jobbra nyíl 6"/>
          <p:cNvSpPr/>
          <p:nvPr/>
        </p:nvSpPr>
        <p:spPr>
          <a:xfrm>
            <a:off x="991670" y="3322751"/>
            <a:ext cx="3580327" cy="12234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err="1">
                <a:solidFill>
                  <a:schemeClr val="bg1"/>
                </a:solidFill>
              </a:rPr>
              <a:t>Kultúrálatlanul</a:t>
            </a:r>
            <a:r>
              <a:rPr lang="hu-HU" b="1" dirty="0">
                <a:solidFill>
                  <a:schemeClr val="bg1"/>
                </a:solidFill>
              </a:rPr>
              <a:t> viselkedő ember</a:t>
            </a:r>
          </a:p>
        </p:txBody>
      </p:sp>
      <p:sp>
        <p:nvSpPr>
          <p:cNvPr id="8" name="Téglalap 7"/>
          <p:cNvSpPr/>
          <p:nvPr/>
        </p:nvSpPr>
        <p:spPr>
          <a:xfrm>
            <a:off x="4703233" y="3493395"/>
            <a:ext cx="4353059" cy="8886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ez egy állat</a:t>
            </a:r>
          </a:p>
        </p:txBody>
      </p:sp>
      <p:sp>
        <p:nvSpPr>
          <p:cNvPr id="9" name="Jobbra nyíl 8"/>
          <p:cNvSpPr/>
          <p:nvPr/>
        </p:nvSpPr>
        <p:spPr>
          <a:xfrm>
            <a:off x="991670" y="4340175"/>
            <a:ext cx="3580327" cy="12234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Néhány percre meglátogatom</a:t>
            </a:r>
          </a:p>
        </p:txBody>
      </p:sp>
      <p:sp>
        <p:nvSpPr>
          <p:cNvPr id="10" name="Téglalap 9"/>
          <p:cNvSpPr/>
          <p:nvPr/>
        </p:nvSpPr>
        <p:spPr>
          <a:xfrm>
            <a:off x="4703233" y="4623510"/>
            <a:ext cx="4353059" cy="8886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Felugrom hozzá</a:t>
            </a:r>
          </a:p>
        </p:txBody>
      </p:sp>
      <p:sp>
        <p:nvSpPr>
          <p:cNvPr id="11" name="Téglalap 10"/>
          <p:cNvSpPr/>
          <p:nvPr/>
        </p:nvSpPr>
        <p:spPr>
          <a:xfrm>
            <a:off x="9512164" y="2485618"/>
            <a:ext cx="2305318" cy="409547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Nyelvi kultúránkat, szókincsünk gazdagságát jelzi</a:t>
            </a:r>
          </a:p>
        </p:txBody>
      </p:sp>
      <p:sp>
        <p:nvSpPr>
          <p:cNvPr id="12" name="Jobbra nyíl 11"/>
          <p:cNvSpPr/>
          <p:nvPr/>
        </p:nvSpPr>
        <p:spPr>
          <a:xfrm>
            <a:off x="991669" y="5525031"/>
            <a:ext cx="3580327" cy="12234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Néhány percre meglátogatom</a:t>
            </a:r>
          </a:p>
        </p:txBody>
      </p:sp>
      <p:sp>
        <p:nvSpPr>
          <p:cNvPr id="13" name="Téglalap 12"/>
          <p:cNvSpPr/>
          <p:nvPr/>
        </p:nvSpPr>
        <p:spPr>
          <a:xfrm>
            <a:off x="4703233" y="5692456"/>
            <a:ext cx="4353059" cy="8886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Néz, mint gyújtogató a vizes szalmára</a:t>
            </a:r>
          </a:p>
        </p:txBody>
      </p:sp>
    </p:spTree>
    <p:extLst>
      <p:ext uri="{BB962C8B-B14F-4D97-AF65-F5344CB8AC3E}">
        <p14:creationId xmlns:p14="http://schemas.microsoft.com/office/powerpoint/2010/main" val="41869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1181637"/>
          </a:xfrm>
        </p:spPr>
        <p:txBody>
          <a:bodyPr/>
          <a:lstStyle/>
          <a:p>
            <a:pPr marL="0" indent="0">
              <a:buNone/>
            </a:pPr>
            <a:r>
              <a:rPr lang="hu-HU" b="1" dirty="0">
                <a:solidFill>
                  <a:schemeClr val="tx1"/>
                </a:solidFill>
              </a:rPr>
              <a:t>A költői nyelv gyakran él ilyen kifejezésekkel (Pl. Petőfi)</a:t>
            </a:r>
          </a:p>
        </p:txBody>
      </p:sp>
      <p:sp>
        <p:nvSpPr>
          <p:cNvPr id="23" name="Téglalap 22"/>
          <p:cNvSpPr/>
          <p:nvPr/>
        </p:nvSpPr>
        <p:spPr>
          <a:xfrm>
            <a:off x="837127" y="1712891"/>
            <a:ext cx="5422006" cy="875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A  szerelem sötét verem</a:t>
            </a:r>
          </a:p>
        </p:txBody>
      </p:sp>
      <p:sp>
        <p:nvSpPr>
          <p:cNvPr id="24" name="Téglalap 23"/>
          <p:cNvSpPr/>
          <p:nvPr/>
        </p:nvSpPr>
        <p:spPr>
          <a:xfrm>
            <a:off x="1259984" y="2456646"/>
            <a:ext cx="5422006" cy="875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Szívemnek gyöngyháza, lelkem </a:t>
            </a:r>
            <a:r>
              <a:rPr lang="hu-HU" b="1" dirty="0" err="1">
                <a:solidFill>
                  <a:schemeClr val="bg1"/>
                </a:solidFill>
              </a:rPr>
              <a:t>Iluskája</a:t>
            </a:r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25" name="Téglalap 24"/>
          <p:cNvSpPr/>
          <p:nvPr/>
        </p:nvSpPr>
        <p:spPr>
          <a:xfrm>
            <a:off x="1682841" y="3123128"/>
            <a:ext cx="5422006" cy="875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Vesd reám sugarát kökényszemeidnek</a:t>
            </a:r>
          </a:p>
        </p:txBody>
      </p:sp>
      <p:sp>
        <p:nvSpPr>
          <p:cNvPr id="26" name="Téglalap 25"/>
          <p:cNvSpPr/>
          <p:nvPr/>
        </p:nvSpPr>
        <p:spPr>
          <a:xfrm>
            <a:off x="2240409" y="3789610"/>
            <a:ext cx="5422006" cy="875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Rácsókolom lelkem piros ajakadra</a:t>
            </a:r>
          </a:p>
        </p:txBody>
      </p:sp>
      <p:sp>
        <p:nvSpPr>
          <p:cNvPr id="27" name="Téglalap 26"/>
          <p:cNvSpPr/>
          <p:nvPr/>
        </p:nvSpPr>
        <p:spPr>
          <a:xfrm>
            <a:off x="2624629" y="4510827"/>
            <a:ext cx="5422006" cy="875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Ott, hol a kis Túr siet beléje,</a:t>
            </a:r>
          </a:p>
          <a:p>
            <a:pPr algn="ctr"/>
            <a:r>
              <a:rPr lang="hu-HU" b="1" dirty="0">
                <a:solidFill>
                  <a:schemeClr val="bg1"/>
                </a:solidFill>
              </a:rPr>
              <a:t>Mint a gyermek anyja kebelére.</a:t>
            </a:r>
          </a:p>
        </p:txBody>
      </p:sp>
    </p:spTree>
    <p:extLst>
      <p:ext uri="{BB962C8B-B14F-4D97-AF65-F5344CB8AC3E}">
        <p14:creationId xmlns:p14="http://schemas.microsoft.com/office/powerpoint/2010/main" val="380254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83456" y="404730"/>
            <a:ext cx="10108284" cy="1507067"/>
          </a:xfrm>
        </p:spPr>
        <p:txBody>
          <a:bodyPr/>
          <a:lstStyle/>
          <a:p>
            <a:r>
              <a:rPr lang="hu-HU" b="1" dirty="0"/>
              <a:t>Hasonlat       és  metafora összefüggése</a:t>
            </a:r>
          </a:p>
        </p:txBody>
      </p:sp>
      <p:sp>
        <p:nvSpPr>
          <p:cNvPr id="4" name="Téglalap 3"/>
          <p:cNvSpPr/>
          <p:nvPr/>
        </p:nvSpPr>
        <p:spPr>
          <a:xfrm>
            <a:off x="862885" y="1499673"/>
            <a:ext cx="2936383" cy="824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olyan mint….</a:t>
            </a:r>
          </a:p>
        </p:txBody>
      </p:sp>
      <p:sp>
        <p:nvSpPr>
          <p:cNvPr id="5" name="Téglalap 4"/>
          <p:cNvSpPr/>
          <p:nvPr/>
        </p:nvSpPr>
        <p:spPr>
          <a:xfrm>
            <a:off x="4827432" y="1479639"/>
            <a:ext cx="2936383" cy="824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azonosítjuk vele</a:t>
            </a:r>
          </a:p>
        </p:txBody>
      </p:sp>
      <p:sp>
        <p:nvSpPr>
          <p:cNvPr id="6" name="Téglalap 5"/>
          <p:cNvSpPr/>
          <p:nvPr/>
        </p:nvSpPr>
        <p:spPr>
          <a:xfrm>
            <a:off x="128789" y="2504464"/>
            <a:ext cx="3799267" cy="8242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A szerelmem olyan, mint a méz</a:t>
            </a:r>
          </a:p>
        </p:txBody>
      </p:sp>
      <p:sp>
        <p:nvSpPr>
          <p:cNvPr id="7" name="Téglalap 6"/>
          <p:cNvSpPr/>
          <p:nvPr/>
        </p:nvSpPr>
        <p:spPr>
          <a:xfrm>
            <a:off x="4827432" y="2504464"/>
            <a:ext cx="3799267" cy="8242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„édes mézem”, szerelmem!</a:t>
            </a:r>
          </a:p>
        </p:txBody>
      </p:sp>
      <p:sp>
        <p:nvSpPr>
          <p:cNvPr id="8" name="Téglalap 7"/>
          <p:cNvSpPr/>
          <p:nvPr/>
        </p:nvSpPr>
        <p:spPr>
          <a:xfrm>
            <a:off x="128789" y="3509255"/>
            <a:ext cx="3799267" cy="8242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Az idő úgy múlik, mintha repülne</a:t>
            </a:r>
          </a:p>
        </p:txBody>
      </p:sp>
      <p:sp>
        <p:nvSpPr>
          <p:cNvPr id="9" name="Téglalap 8"/>
          <p:cNvSpPr/>
          <p:nvPr/>
        </p:nvSpPr>
        <p:spPr>
          <a:xfrm>
            <a:off x="4827431" y="3509255"/>
            <a:ext cx="3799267" cy="8242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Repül az idő</a:t>
            </a:r>
          </a:p>
        </p:txBody>
      </p:sp>
      <p:sp>
        <p:nvSpPr>
          <p:cNvPr id="10" name="Téglalap 9"/>
          <p:cNvSpPr/>
          <p:nvPr/>
        </p:nvSpPr>
        <p:spPr>
          <a:xfrm>
            <a:off x="128789" y="4514046"/>
            <a:ext cx="3799267" cy="8242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Gonoszul viselkedik, mint egy boszorkány</a:t>
            </a:r>
          </a:p>
        </p:txBody>
      </p:sp>
      <p:sp>
        <p:nvSpPr>
          <p:cNvPr id="11" name="Téglalap 10"/>
          <p:cNvSpPr/>
          <p:nvPr/>
        </p:nvSpPr>
        <p:spPr>
          <a:xfrm>
            <a:off x="4827431" y="4534080"/>
            <a:ext cx="3799267" cy="8242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Ez a nő egy boszorkány</a:t>
            </a:r>
          </a:p>
        </p:txBody>
      </p:sp>
    </p:spTree>
    <p:extLst>
      <p:ext uri="{BB962C8B-B14F-4D97-AF65-F5344CB8AC3E}">
        <p14:creationId xmlns:p14="http://schemas.microsoft.com/office/powerpoint/2010/main" val="156262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1039969"/>
          </a:xfrm>
        </p:spPr>
        <p:txBody>
          <a:bodyPr/>
          <a:lstStyle/>
          <a:p>
            <a:r>
              <a:rPr lang="hu-HU" b="1" dirty="0">
                <a:solidFill>
                  <a:schemeClr val="tx1"/>
                </a:solidFill>
              </a:rPr>
              <a:t>Hasonlatok és metaforák a hétköznapokban</a:t>
            </a:r>
          </a:p>
        </p:txBody>
      </p:sp>
      <p:sp>
        <p:nvSpPr>
          <p:cNvPr id="4" name="Téglalap 3"/>
          <p:cNvSpPr/>
          <p:nvPr/>
        </p:nvSpPr>
        <p:spPr>
          <a:xfrm>
            <a:off x="218941" y="1854557"/>
            <a:ext cx="5731098" cy="37348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>
                <a:solidFill>
                  <a:schemeClr val="bg1"/>
                </a:solidFill>
              </a:rPr>
              <a:t>Sír, mint a záporeső.</a:t>
            </a:r>
          </a:p>
          <a:p>
            <a:pPr algn="ctr"/>
            <a:r>
              <a:rPr lang="hu-HU" sz="2800" dirty="0">
                <a:solidFill>
                  <a:schemeClr val="bg1"/>
                </a:solidFill>
              </a:rPr>
              <a:t>Esik, mintha dézsából öntenék.</a:t>
            </a:r>
          </a:p>
          <a:p>
            <a:pPr algn="ctr"/>
            <a:r>
              <a:rPr lang="hu-HU" sz="2800" dirty="0">
                <a:solidFill>
                  <a:schemeClr val="bg1"/>
                </a:solidFill>
              </a:rPr>
              <a:t>Ragyog, mint a nap.</a:t>
            </a:r>
          </a:p>
          <a:p>
            <a:pPr algn="ctr"/>
            <a:r>
              <a:rPr lang="hu-HU" sz="2800" dirty="0">
                <a:solidFill>
                  <a:schemeClr val="bg1"/>
                </a:solidFill>
              </a:rPr>
              <a:t>Szép, mint az álom.</a:t>
            </a:r>
          </a:p>
          <a:p>
            <a:pPr algn="ctr"/>
            <a:r>
              <a:rPr lang="hu-HU" sz="2800" dirty="0">
                <a:solidFill>
                  <a:schemeClr val="bg1"/>
                </a:solidFill>
              </a:rPr>
              <a:t>Ronda, mint a bűn.</a:t>
            </a:r>
          </a:p>
          <a:p>
            <a:pPr algn="ctr"/>
            <a:endParaRPr lang="hu-HU" sz="2800" dirty="0"/>
          </a:p>
          <a:p>
            <a:pPr algn="ctr"/>
            <a:endParaRPr lang="hu-HU" sz="2800" dirty="0"/>
          </a:p>
        </p:txBody>
      </p:sp>
      <p:sp>
        <p:nvSpPr>
          <p:cNvPr id="5" name="Téglalap 4"/>
          <p:cNvSpPr/>
          <p:nvPr/>
        </p:nvSpPr>
        <p:spPr>
          <a:xfrm>
            <a:off x="6568225" y="1970468"/>
            <a:ext cx="5202550" cy="2949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>
                <a:solidFill>
                  <a:schemeClr val="bg1"/>
                </a:solidFill>
              </a:rPr>
              <a:t>Fel</a:t>
            </a:r>
            <a:r>
              <a:rPr lang="hu-HU" sz="2800" dirty="0">
                <a:solidFill>
                  <a:srgbClr val="FF0000"/>
                </a:solidFill>
              </a:rPr>
              <a:t>száll</a:t>
            </a:r>
            <a:r>
              <a:rPr lang="hu-HU" sz="2800" dirty="0">
                <a:solidFill>
                  <a:schemeClr val="bg1"/>
                </a:solidFill>
              </a:rPr>
              <a:t> a buszra</a:t>
            </a:r>
          </a:p>
          <a:p>
            <a:pPr algn="ctr"/>
            <a:r>
              <a:rPr lang="hu-HU" sz="2800" dirty="0">
                <a:solidFill>
                  <a:schemeClr val="bg1"/>
                </a:solidFill>
              </a:rPr>
              <a:t>Feleséget </a:t>
            </a:r>
            <a:r>
              <a:rPr lang="hu-HU" sz="2800" dirty="0">
                <a:solidFill>
                  <a:srgbClr val="FF0000"/>
                </a:solidFill>
              </a:rPr>
              <a:t>kerít</a:t>
            </a:r>
            <a:r>
              <a:rPr lang="hu-HU" sz="2800" dirty="0">
                <a:solidFill>
                  <a:schemeClr val="bg1"/>
                </a:solidFill>
              </a:rPr>
              <a:t> magának</a:t>
            </a:r>
          </a:p>
          <a:p>
            <a:pPr algn="ctr"/>
            <a:r>
              <a:rPr lang="hu-HU" sz="2800" dirty="0">
                <a:solidFill>
                  <a:srgbClr val="FF0000"/>
                </a:solidFill>
              </a:rPr>
              <a:t>Szívből </a:t>
            </a:r>
            <a:r>
              <a:rPr lang="hu-HU" sz="2800" dirty="0">
                <a:solidFill>
                  <a:schemeClr val="bg1"/>
                </a:solidFill>
              </a:rPr>
              <a:t>kívánom.</a:t>
            </a:r>
          </a:p>
          <a:p>
            <a:pPr algn="ctr"/>
            <a:r>
              <a:rPr lang="hu-HU" sz="2800" dirty="0">
                <a:solidFill>
                  <a:schemeClr val="bg1"/>
                </a:solidFill>
              </a:rPr>
              <a:t>Drága </a:t>
            </a:r>
            <a:r>
              <a:rPr lang="hu-HU" sz="2800" dirty="0">
                <a:solidFill>
                  <a:srgbClr val="FF0000"/>
                </a:solidFill>
              </a:rPr>
              <a:t>kincs</a:t>
            </a:r>
            <a:r>
              <a:rPr lang="hu-HU" sz="2800" dirty="0">
                <a:solidFill>
                  <a:schemeClr val="bg1"/>
                </a:solidFill>
              </a:rPr>
              <a:t>em /</a:t>
            </a:r>
            <a:r>
              <a:rPr lang="hu-HU" sz="2800" dirty="0">
                <a:solidFill>
                  <a:srgbClr val="FF0000"/>
                </a:solidFill>
              </a:rPr>
              <a:t>élet</a:t>
            </a:r>
            <a:r>
              <a:rPr lang="hu-HU" sz="2800" dirty="0">
                <a:solidFill>
                  <a:schemeClr val="bg1"/>
                </a:solidFill>
              </a:rPr>
              <a:t>em / 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  <a:p>
            <a:pPr algn="ctr"/>
            <a:endParaRPr lang="hu-HU" dirty="0"/>
          </a:p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5537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5002" y="4662152"/>
            <a:ext cx="11384923" cy="1731492"/>
          </a:xfrm>
        </p:spPr>
        <p:txBody>
          <a:bodyPr>
            <a:normAutofit fontScale="90000"/>
          </a:bodyPr>
          <a:lstStyle/>
          <a:p>
            <a:r>
              <a:rPr lang="hu-HU" dirty="0"/>
              <a:t>Gyűjts össze minél többet az alábbi szavakkal: </a:t>
            </a:r>
            <a:r>
              <a:rPr lang="hu-HU" sz="1800" cap="none" dirty="0"/>
              <a:t>haj, szem, száj, nyelv, nyak, fej, fül, orr, ujj, kéz, láb, talp, hát, fenék, gyomor, váll, csont, szív, ideg, vér, nyál</a:t>
            </a:r>
            <a:br>
              <a:rPr lang="hu-HU" sz="1800" cap="none" dirty="0"/>
            </a:br>
            <a:r>
              <a:rPr lang="hu-HU" sz="1800" b="1" cap="none" dirty="0">
                <a:solidFill>
                  <a:srgbClr val="FFFF00"/>
                </a:solidFill>
              </a:rPr>
              <a:t>A legtöbbet összegyűjtő (de min. 20 példa) ötöst kap nyelvtanból!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4211" y="685801"/>
            <a:ext cx="8534401" cy="2199068"/>
          </a:xfrm>
        </p:spPr>
        <p:txBody>
          <a:bodyPr/>
          <a:lstStyle/>
          <a:p>
            <a:r>
              <a:rPr lang="hu-HU" b="1" dirty="0">
                <a:solidFill>
                  <a:schemeClr val="tx1"/>
                </a:solidFill>
              </a:rPr>
              <a:t>hízik a mája</a:t>
            </a:r>
          </a:p>
          <a:p>
            <a:r>
              <a:rPr lang="hu-HU" b="1" dirty="0">
                <a:solidFill>
                  <a:schemeClr val="tx1"/>
                </a:solidFill>
              </a:rPr>
              <a:t>jó fej</a:t>
            </a:r>
          </a:p>
          <a:p>
            <a:r>
              <a:rPr lang="hu-HU" b="1" dirty="0">
                <a:solidFill>
                  <a:schemeClr val="tx1"/>
                </a:solidFill>
              </a:rPr>
              <a:t>asztal lába  stb.</a:t>
            </a:r>
            <a:r>
              <a:rPr lang="hu-HU" dirty="0"/>
              <a:t>, </a:t>
            </a:r>
          </a:p>
        </p:txBody>
      </p:sp>
      <p:sp>
        <p:nvSpPr>
          <p:cNvPr id="4" name="Cím 1"/>
          <p:cNvSpPr txBox="1">
            <a:spLocks/>
          </p:cNvSpPr>
          <p:nvPr/>
        </p:nvSpPr>
        <p:spPr>
          <a:xfrm>
            <a:off x="684211" y="2884869"/>
            <a:ext cx="10958289" cy="155476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dirty="0"/>
              <a:t>Nagyon sok hétköznapi metafora kötődik a testrészekhez, az emberi szervezethez. </a:t>
            </a:r>
            <a:br>
              <a:rPr lang="hu-HU" dirty="0"/>
            </a:br>
            <a:br>
              <a:rPr lang="hu-HU" dirty="0"/>
            </a:br>
            <a:endParaRPr lang="hu-HU" sz="1800" b="1" cap="none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56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Szelet">
  <a:themeElements>
    <a:clrScheme name="Zöld–sárga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Szele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zele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183</TotalTime>
  <Words>277</Words>
  <Application>Microsoft Office PowerPoint</Application>
  <PresentationFormat>Szélesvásznú</PresentationFormat>
  <Paragraphs>44</Paragraphs>
  <Slides>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0" baseType="lpstr">
      <vt:lpstr>Arial Black</vt:lpstr>
      <vt:lpstr>Century Gothic</vt:lpstr>
      <vt:lpstr>Wingdings 3</vt:lpstr>
      <vt:lpstr>Szelet</vt:lpstr>
      <vt:lpstr>    A hasonlat és a METAFORA </vt:lpstr>
      <vt:lpstr>PowerPoint-bemutató</vt:lpstr>
      <vt:lpstr>PowerPoint-bemutató</vt:lpstr>
      <vt:lpstr>Hasonlat       és  metafora összefüggése</vt:lpstr>
      <vt:lpstr>PowerPoint-bemutató</vt:lpstr>
      <vt:lpstr>Gyűjts össze minél többet az alábbi szavakkal: haj, szem, száj, nyelv, nyak, fej, fül, orr, ujj, kéz, láb, talp, hát, fenék, gyomor, váll, csont, szív, ideg, vér, nyál A legtöbbet összegyűjtő (de min. 20 példa) ötöst kap nyelvtanból!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METAFORA</dc:title>
  <dc:creator>Admin</dc:creator>
  <cp:lastModifiedBy>Terdikné dr. Takács Szilvia</cp:lastModifiedBy>
  <cp:revision>33</cp:revision>
  <dcterms:created xsi:type="dcterms:W3CDTF">2020-02-08T20:55:06Z</dcterms:created>
  <dcterms:modified xsi:type="dcterms:W3CDTF">2021-04-28T11:02:09Z</dcterms:modified>
</cp:coreProperties>
</file>