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1F75E3-140A-4162-BAC0-5772F448C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DF975B6-C783-4B8C-A4BA-9B97E547C1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F2EB929-3EDD-40F6-AC41-E9D6E65CC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02C009F-F926-410C-A129-4AD54723D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CFE9B11-CCBE-4003-B92B-8F64A0ACF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6513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9048A32-ABF4-4292-8528-44616B9EA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0B9C949-09C9-4C79-9F37-3413153B00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22B0BCA-763B-4D3F-9386-33D115814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79BC0C7-7780-46D9-853B-4C1968FE6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0A9762A-C39F-4C06-A7CB-4C3E947A5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767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2F81A863-A12C-446E-A34B-8EC6CAC747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E488C04-2034-4699-8D6F-A6DBBDD09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2029C51-7065-4763-AAA6-68ED42DC0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373D96B-FDBE-498D-B8D6-1DD3B2DBF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9C21976-CA6A-47E2-AC34-22F914777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8406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65555A2-42BB-4D7B-B68C-9A117442A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D9D92F0-799F-4426-982A-417786A6D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133892C-174E-4874-8BA9-DA4707B67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6614AEE-44C0-40F0-8656-001ADBBB8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590EAB4-4751-4957-A647-81E346A87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1342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3E905DA-685D-4291-B936-7A18396E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CEE11AA-FAD8-4948-AF69-FEC43A5C2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CE3B961-B771-4DF1-93DF-A79DD4A89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AB96781-D000-48D9-BEFD-DB4DDD734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8DB6DFD-14EB-4FED-B3BA-46AA7955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862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75BAEA-B921-42F1-98D1-62A621EF9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C54AF98-05D0-4A7D-9733-17F4EF3C9B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B74410E-F7C2-449B-91F3-59FD51CED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3294CF8-B27D-4587-A6E0-6D78E5093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DE56885-5A37-404D-A89F-3C7C13DD3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8D947EB-7FCC-4A29-987E-7F1B0589A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686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533962-58B2-486C-9DDE-2ABFBDB77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8B81488-7A76-47FC-AA1F-7A0B72EDD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91C123F-2881-4F20-A314-E69139A76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E455D05-DA6C-4128-8AA3-5089D164D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DE6C42E2-EE98-485D-B3D2-4113B6866C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867665F-BB0B-47E8-B8DE-03B1AEC51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894787E-22A7-4AD5-8E99-B18538E7C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707BCD0A-D41B-49A0-980F-7DAD88A87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9948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981085-3DDA-4100-B40D-289676913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11E59FFC-82E4-4164-B10B-59FF92A95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F6A28CC-ACB8-419D-AD44-E48E25673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6FBCF3A-54BE-4C89-8117-BB8FE7E7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1689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3B3BBADE-16D1-416A-8A13-5FACF5DAE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C231619-2A1A-49DE-85C4-391C51F2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63E62AA-C71F-4F32-98F7-24B2B3AF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0805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4E690C-DDB2-4DC6-ACA6-B92C93784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48712B1-BAE3-434D-9E35-B119F369F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0FED12A-B342-4AE4-9F81-89B261450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AF08BA9-0934-47FF-A811-B4823B02A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DB5D13E-0887-4F5A-99DB-193562039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4D3DC75-9DD5-4D2F-ADDF-10998A97B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7116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62B501-15F5-4B16-9975-B84E26660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FAD6010-39D1-47A4-A808-A5F6A50451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BE68A86-A936-43EA-8436-68C94FB83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CD9E8A8-8243-4284-B3B1-3A2FB48B1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6A97BA4-8571-43C6-A598-45E3EE5F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7E18E2C-2541-4CBC-B8FE-B0EAA042B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036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62098F0E-8759-4425-B5A9-843606E27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E145C7F-DA9C-4BF4-9BEE-F98DB823E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A9BBA62-8912-40BF-ABCD-9B2CB49B68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D254B-B3F0-4676-B7CC-2399C344A9C5}" type="datetimeFigureOut">
              <a:rPr lang="hu-HU" smtClean="0"/>
              <a:t>2026. 02. 10.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C6D445-D63E-42F3-A4BF-6538E496F4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CB3CECF-45B0-455D-BD2B-2AE833B5F1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7F3A2-32D4-42BD-B882-B8EAB9BD86A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701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3F6BC1-E9CA-4F55-BA2A-AE7385B08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3725" y="5482787"/>
            <a:ext cx="5924550" cy="1166813"/>
          </a:xfrm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PILINSZKY JÁNOS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1D7AEBC-294D-4EB7-B0A8-6E0AF3933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01E28A2-7EAA-440A-8D3E-AE86CDB97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84" y="390525"/>
            <a:ext cx="10471066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335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D1C4B910-4DBD-42CC-A48A-B97A2CDEA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5400" dirty="0">
                <a:solidFill>
                  <a:schemeClr val="bg1"/>
                </a:solidFill>
              </a:rPr>
              <a:t>Nyugat 3. nemz.</a:t>
            </a:r>
          </a:p>
          <a:p>
            <a:r>
              <a:rPr lang="hu-HU" sz="5400" dirty="0">
                <a:solidFill>
                  <a:schemeClr val="bg1"/>
                </a:solidFill>
              </a:rPr>
              <a:t>Szakít az individualizmussal</a:t>
            </a:r>
          </a:p>
          <a:p>
            <a:r>
              <a:rPr lang="hu-HU" sz="5400" dirty="0">
                <a:solidFill>
                  <a:schemeClr val="bg1"/>
                </a:solidFill>
              </a:rPr>
              <a:t>tárgyias költészet, szemlélődés</a:t>
            </a:r>
          </a:p>
          <a:p>
            <a:r>
              <a:rPr lang="hu-HU" sz="5400" dirty="0">
                <a:solidFill>
                  <a:schemeClr val="bg1"/>
                </a:solidFill>
              </a:rPr>
              <a:t>A verset megfosztja a díszektől, tőmondatok</a:t>
            </a:r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B2662139-9F5D-4311-8C52-F828C8B57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212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7AB66A-888F-4D17-B3AB-DC8587A7E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3090" y="189186"/>
            <a:ext cx="4866289" cy="6421164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dirty="0" err="1">
                <a:solidFill>
                  <a:schemeClr val="bg1"/>
                </a:solidFill>
              </a:rPr>
              <a:t>Ravensbrücki</a:t>
            </a:r>
            <a:r>
              <a:rPr lang="hu-HU" b="1" dirty="0">
                <a:solidFill>
                  <a:schemeClr val="bg1"/>
                </a:solidFill>
              </a:rPr>
              <a:t> passió</a:t>
            </a: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Kilép a többiek </a:t>
            </a:r>
            <a:r>
              <a:rPr lang="hu-HU" b="1" dirty="0" err="1">
                <a:solidFill>
                  <a:schemeClr val="bg1"/>
                </a:solidFill>
              </a:rPr>
              <a:t>közűl</a:t>
            </a:r>
            <a:r>
              <a:rPr lang="hu-HU" b="1" dirty="0">
                <a:solidFill>
                  <a:schemeClr val="bg1"/>
                </a:solidFill>
              </a:rPr>
              <a:t>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megáll a kockacsendben,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mint </a:t>
            </a:r>
            <a:r>
              <a:rPr lang="hu-HU" b="1" dirty="0" err="1">
                <a:solidFill>
                  <a:schemeClr val="bg1"/>
                </a:solidFill>
              </a:rPr>
              <a:t>vetitett</a:t>
            </a:r>
            <a:r>
              <a:rPr lang="hu-HU" b="1" dirty="0">
                <a:solidFill>
                  <a:schemeClr val="bg1"/>
                </a:solidFill>
              </a:rPr>
              <a:t> kép hunyorog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rabruha és fegyencfej.</a:t>
            </a:r>
            <a:br>
              <a:rPr lang="hu-HU" b="1" dirty="0">
                <a:solidFill>
                  <a:schemeClr val="bg1"/>
                </a:solidFill>
              </a:rPr>
            </a:b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Félelmetesen maga van,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a pórusait látni,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mindene olyan óriás,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mindene oly parányi.</a:t>
            </a:r>
            <a:br>
              <a:rPr lang="hu-HU" b="1" dirty="0">
                <a:solidFill>
                  <a:schemeClr val="bg1"/>
                </a:solidFill>
              </a:rPr>
            </a:b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És nincs tovább. A már,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a többi annyi volt csak,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elfelejtett kiáltani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még több földre roskadt.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62460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58B927-00BE-4176-840E-A1DCC3044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Meghatározó hagyományok, olvasmányélmények: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6B1E445-06E1-4D65-97C1-D31F40BFE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90041"/>
            <a:ext cx="10515600" cy="3086922"/>
          </a:xfrm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Dosztojevszkij</a:t>
            </a:r>
          </a:p>
          <a:p>
            <a:r>
              <a:rPr lang="hu-HU" b="1" dirty="0">
                <a:solidFill>
                  <a:schemeClr val="bg1"/>
                </a:solidFill>
              </a:rPr>
              <a:t>József Attila</a:t>
            </a:r>
          </a:p>
          <a:p>
            <a:r>
              <a:rPr lang="hu-HU" sz="4400" b="1" dirty="0">
                <a:solidFill>
                  <a:schemeClr val="bg1"/>
                </a:solidFill>
              </a:rPr>
              <a:t>Biblia (Passió és apokalipszis)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F54FEAA-3FD3-4D7B-A9F4-AA4092A0A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938" y="681037"/>
            <a:ext cx="4418121" cy="330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5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1B176B-09FA-4569-8E32-64D701CA2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„istenes” – más értelemben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7A60D4-350E-4B7A-AC87-A65DBA802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Nem Isten és lírai alany kapcsolata</a:t>
            </a:r>
          </a:p>
          <a:p>
            <a:r>
              <a:rPr lang="hu-HU" b="1" dirty="0">
                <a:solidFill>
                  <a:schemeClr val="bg1"/>
                </a:solidFill>
              </a:rPr>
              <a:t>Nem megtérés, nem vallomás</a:t>
            </a:r>
          </a:p>
          <a:p>
            <a:r>
              <a:rPr lang="hu-HU" b="1" dirty="0">
                <a:solidFill>
                  <a:schemeClr val="bg1"/>
                </a:solidFill>
              </a:rPr>
              <a:t>Hanem az Isten örökös hiánya</a:t>
            </a:r>
          </a:p>
          <a:p>
            <a:r>
              <a:rPr lang="hu-HU" b="1" dirty="0">
                <a:solidFill>
                  <a:schemeClr val="bg1"/>
                </a:solidFill>
              </a:rPr>
              <a:t>megváltatlanság</a:t>
            </a:r>
          </a:p>
          <a:p>
            <a:r>
              <a:rPr lang="hu-HU" b="1" dirty="0">
                <a:solidFill>
                  <a:schemeClr val="bg1"/>
                </a:solidFill>
              </a:rPr>
              <a:t>A Paradicsomból való kirekesztettség</a:t>
            </a:r>
          </a:p>
          <a:p>
            <a:r>
              <a:rPr lang="hu-HU" b="1" dirty="0">
                <a:solidFill>
                  <a:schemeClr val="bg1"/>
                </a:solidFill>
              </a:rPr>
              <a:t>Kommunikáció hiánya (Isten csöndben van)</a:t>
            </a:r>
          </a:p>
        </p:txBody>
      </p:sp>
    </p:spTree>
    <p:extLst>
      <p:ext uri="{BB962C8B-B14F-4D97-AF65-F5344CB8AC3E}">
        <p14:creationId xmlns:p14="http://schemas.microsoft.com/office/powerpoint/2010/main" val="233799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5509125-C987-415B-B8EA-41215A2B7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egzisztencializmus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8C619E1-5DD8-44F3-8ADE-A06C8FA4F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hu-HU" b="1" dirty="0">
                <a:solidFill>
                  <a:schemeClr val="bg1"/>
                </a:solidFill>
              </a:rPr>
              <a:t>Az embernek, nincs kitüntetett helye a világban </a:t>
            </a:r>
          </a:p>
          <a:p>
            <a:r>
              <a:rPr lang="hu-HU" b="1" dirty="0">
                <a:solidFill>
                  <a:schemeClr val="bg1"/>
                </a:solidFill>
              </a:rPr>
              <a:t>megsemmisíthető ténye a világnak, mint a tárgyak</a:t>
            </a:r>
          </a:p>
          <a:p>
            <a:r>
              <a:rPr lang="hu-HU" b="1" dirty="0">
                <a:solidFill>
                  <a:schemeClr val="bg1"/>
                </a:solidFill>
              </a:rPr>
              <a:t>Örök, kozmikus magány</a:t>
            </a:r>
          </a:p>
        </p:txBody>
      </p:sp>
      <p:pic>
        <p:nvPicPr>
          <p:cNvPr id="1026" name="Picture 2" descr="Pilinszky János: Mielőtt A jövőről nem sokat tudok, de a végítéletet magam  előtt látom. Az a nap, az az óra mezítelenségünk fölmagasztalása lesz. A  sokaságban senki se keresi egymást. Az Atya, mint">
            <a:extLst>
              <a:ext uri="{FF2B5EF4-FFF2-40B4-BE49-F238E27FC236}">
                <a16:creationId xmlns:a16="http://schemas.microsoft.com/office/drawing/2014/main" id="{9DAB56C0-BB52-42DF-A809-45540B46E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117" y="2443937"/>
            <a:ext cx="3261985" cy="431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86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B047F8B8-99E9-4975-821C-7C13F46FD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6250"/>
            <a:ext cx="5257798" cy="5700713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Tiltott csillag</a:t>
            </a: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Én tiltott csillagon születtem,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a partra űzve ballagok,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az égi semmi habja elkap,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játszik velem és visszadob.</a:t>
            </a:r>
            <a:br>
              <a:rPr lang="hu-HU" dirty="0">
                <a:solidFill>
                  <a:schemeClr val="bg1"/>
                </a:solidFill>
              </a:rPr>
            </a:b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Nem is tudom, miért vezeklek?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Itt minden szisszenő talány,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ne fusson el, ki lenn a parton,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e süppedt parton </a:t>
            </a:r>
            <a:r>
              <a:rPr lang="hu-HU" dirty="0" err="1">
                <a:solidFill>
                  <a:schemeClr val="bg1"/>
                </a:solidFill>
              </a:rPr>
              <a:t>rámtalál</a:t>
            </a:r>
            <a:r>
              <a:rPr lang="hu-HU" dirty="0">
                <a:solidFill>
                  <a:schemeClr val="bg1"/>
                </a:solidFill>
              </a:rPr>
              <a:t>.</a:t>
            </a:r>
            <a:br>
              <a:rPr lang="hu-HU" dirty="0">
                <a:solidFill>
                  <a:schemeClr val="bg1"/>
                </a:solidFill>
              </a:rPr>
            </a:b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6C13483A-3501-410C-BB7A-DAE69E3B9D32}"/>
              </a:ext>
            </a:extLst>
          </p:cNvPr>
          <p:cNvSpPr txBox="1">
            <a:spLocks/>
          </p:cNvSpPr>
          <p:nvPr/>
        </p:nvSpPr>
        <p:spPr>
          <a:xfrm>
            <a:off x="6486197" y="253603"/>
            <a:ext cx="5257799" cy="635079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hu-HU" dirty="0"/>
            </a:br>
            <a:br>
              <a:rPr lang="hu-HU" dirty="0"/>
            </a:br>
            <a:r>
              <a:rPr lang="hu-HU" sz="3000" dirty="0">
                <a:solidFill>
                  <a:schemeClr val="bg1"/>
                </a:solidFill>
              </a:rPr>
              <a:t>Ne félj te sem, ne fuss </a:t>
            </a:r>
            <a:r>
              <a:rPr lang="hu-HU" sz="3000" dirty="0" err="1">
                <a:solidFill>
                  <a:schemeClr val="bg1"/>
                </a:solidFill>
              </a:rPr>
              <a:t>előlem</a:t>
            </a:r>
            <a:r>
              <a:rPr lang="hu-HU" sz="3000" dirty="0">
                <a:solidFill>
                  <a:schemeClr val="bg1"/>
                </a:solidFill>
              </a:rPr>
              <a:t>,</a:t>
            </a: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inkább </a:t>
            </a:r>
            <a:r>
              <a:rPr lang="hu-HU" sz="3000" dirty="0" err="1">
                <a:solidFill>
                  <a:schemeClr val="bg1"/>
                </a:solidFill>
              </a:rPr>
              <a:t>csittítsd</a:t>
            </a:r>
            <a:r>
              <a:rPr lang="hu-HU" sz="3000" dirty="0">
                <a:solidFill>
                  <a:schemeClr val="bg1"/>
                </a:solidFill>
              </a:rPr>
              <a:t> a szenvedést,</a:t>
            </a: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csukott szemmel szoríts magadhoz,</a:t>
            </a: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szoríts merészen, mint a kést.</a:t>
            </a:r>
            <a:br>
              <a:rPr lang="hu-HU" sz="3000" dirty="0">
                <a:solidFill>
                  <a:schemeClr val="bg1"/>
                </a:solidFill>
              </a:rPr>
            </a:b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Légy vakmerő, </a:t>
            </a:r>
            <a:r>
              <a:rPr lang="hu-HU" sz="3000" dirty="0" err="1">
                <a:solidFill>
                  <a:schemeClr val="bg1"/>
                </a:solidFill>
              </a:rPr>
              <a:t>itélj</a:t>
            </a:r>
            <a:r>
              <a:rPr lang="hu-HU" sz="3000" dirty="0">
                <a:solidFill>
                  <a:schemeClr val="bg1"/>
                </a:solidFill>
              </a:rPr>
              <a:t> </a:t>
            </a:r>
            <a:r>
              <a:rPr lang="hu-HU" sz="3000" dirty="0" err="1">
                <a:solidFill>
                  <a:schemeClr val="bg1"/>
                </a:solidFill>
              </a:rPr>
              <a:t>tiédnek</a:t>
            </a:r>
            <a:r>
              <a:rPr lang="hu-HU" sz="3000" dirty="0">
                <a:solidFill>
                  <a:schemeClr val="bg1"/>
                </a:solidFill>
              </a:rPr>
              <a:t>,</a:t>
            </a: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mint holtak lenn az éjszakát,</a:t>
            </a: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vállad segítse gyenge vállam,</a:t>
            </a: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magam már nem </a:t>
            </a:r>
            <a:r>
              <a:rPr lang="hu-HU" sz="3000" dirty="0" err="1">
                <a:solidFill>
                  <a:schemeClr val="bg1"/>
                </a:solidFill>
              </a:rPr>
              <a:t>birom</a:t>
            </a:r>
            <a:r>
              <a:rPr lang="hu-HU" sz="3000" dirty="0">
                <a:solidFill>
                  <a:schemeClr val="bg1"/>
                </a:solidFill>
              </a:rPr>
              <a:t> tovább!</a:t>
            </a:r>
            <a:br>
              <a:rPr lang="hu-HU" sz="3000" dirty="0">
                <a:solidFill>
                  <a:schemeClr val="bg1"/>
                </a:solidFill>
              </a:rPr>
            </a:b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Én nem </a:t>
            </a:r>
            <a:r>
              <a:rPr lang="hu-HU" sz="3000" dirty="0" err="1">
                <a:solidFill>
                  <a:schemeClr val="bg1"/>
                </a:solidFill>
              </a:rPr>
              <a:t>kivántam</a:t>
            </a:r>
            <a:r>
              <a:rPr lang="hu-HU" sz="3000" dirty="0">
                <a:solidFill>
                  <a:schemeClr val="bg1"/>
                </a:solidFill>
              </a:rPr>
              <a:t> megszületni,</a:t>
            </a: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a semmi szült és szoptatott,</a:t>
            </a: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szeress sötéten és kegyetlen,</a:t>
            </a:r>
            <a:br>
              <a:rPr lang="hu-HU" sz="3000" dirty="0">
                <a:solidFill>
                  <a:schemeClr val="bg1"/>
                </a:solidFill>
              </a:rPr>
            </a:br>
            <a:r>
              <a:rPr lang="hu-HU" sz="3000" dirty="0">
                <a:solidFill>
                  <a:schemeClr val="bg1"/>
                </a:solidFill>
              </a:rPr>
              <a:t>mint halott az </a:t>
            </a:r>
            <a:r>
              <a:rPr lang="hu-HU" sz="3000" dirty="0" err="1">
                <a:solidFill>
                  <a:schemeClr val="bg1"/>
                </a:solidFill>
              </a:rPr>
              <a:t>itthagyott</a:t>
            </a:r>
            <a:r>
              <a:rPr lang="hu-HU" sz="3000" dirty="0"/>
              <a:t>.</a:t>
            </a:r>
            <a:br>
              <a:rPr lang="hu-HU" sz="3000" dirty="0"/>
            </a:br>
            <a:endParaRPr lang="hu-HU" sz="3000" dirty="0"/>
          </a:p>
        </p:txBody>
      </p:sp>
    </p:spTree>
    <p:extLst>
      <p:ext uri="{BB962C8B-B14F-4D97-AF65-F5344CB8AC3E}">
        <p14:creationId xmlns:p14="http://schemas.microsoft.com/office/powerpoint/2010/main" val="2138455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B5511A-E136-410B-9AD9-04F2C710E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29D0933-4100-41D1-A511-78F12B36C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8000" dirty="0">
                <a:solidFill>
                  <a:schemeClr val="bg1"/>
                </a:solidFill>
              </a:rPr>
              <a:t>APOKRIF</a:t>
            </a:r>
          </a:p>
        </p:txBody>
      </p:sp>
    </p:spTree>
    <p:extLst>
      <p:ext uri="{BB962C8B-B14F-4D97-AF65-F5344CB8AC3E}">
        <p14:creationId xmlns:p14="http://schemas.microsoft.com/office/powerpoint/2010/main" val="2287140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</Words>
  <Application>Microsoft Office PowerPoint</Application>
  <PresentationFormat>Szélesvásznú</PresentationFormat>
  <Paragraphs>28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Office-téma</vt:lpstr>
      <vt:lpstr>PILINSZKY JÁNOS</vt:lpstr>
      <vt:lpstr>PowerPoint-bemutató</vt:lpstr>
      <vt:lpstr>PowerPoint-bemutató</vt:lpstr>
      <vt:lpstr>Meghatározó hagyományok, olvasmányélmények:</vt:lpstr>
      <vt:lpstr>„istenes” – más értelemben</vt:lpstr>
      <vt:lpstr>egzisztencializmus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PILINSZKY JÁNOS</dc:title>
  <dc:creator>Takács Szilvia</dc:creator>
  <cp:lastModifiedBy>Takács Szilvia</cp:lastModifiedBy>
  <cp:revision>3</cp:revision>
  <dcterms:created xsi:type="dcterms:W3CDTF">2026-02-10T21:56:42Z</dcterms:created>
  <dcterms:modified xsi:type="dcterms:W3CDTF">2026-02-10T22:08:11Z</dcterms:modified>
</cp:coreProperties>
</file>