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95" r:id="rId3"/>
    <p:sldId id="296" r:id="rId4"/>
    <p:sldId id="297" r:id="rId5"/>
    <p:sldId id="294" r:id="rId6"/>
    <p:sldId id="298" r:id="rId7"/>
    <p:sldId id="286" r:id="rId8"/>
    <p:sldId id="264" r:id="rId9"/>
    <p:sldId id="282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2CB"/>
    <a:srgbClr val="69411D"/>
    <a:srgbClr val="935C28"/>
    <a:srgbClr val="FFD443"/>
    <a:srgbClr val="FEFAD5"/>
    <a:srgbClr val="C6C6C6"/>
    <a:srgbClr val="4D3C28"/>
    <a:srgbClr val="20201D"/>
    <a:srgbClr val="3D2B27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5E82A41-01E3-436F-91CB-1A130923F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8AB9C91-0F79-4E36-9ABF-DBA4B36A15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F13BEF7-E627-4D83-9045-0E239C05D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4A48F52-F731-43FA-BEA2-58D01B7D5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6970150-6544-4DA1-8FE5-1B2AFAA38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9294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C22A53-A817-44BE-A11B-9EADA825A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7492CEA-DF95-419C-A277-303CC071CF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8EE285F-1ABC-44EE-A426-4BDAAEA14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0D0EE25-673F-4B4B-A9A9-480DC1019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12B2BD2-4D69-47D8-83F1-7BC2DCBBC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162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ABEF83A5-A231-4B2C-A50E-A0A7DE56EC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5054B70-EA65-4055-924F-CD3362110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AB27C36-DF1B-4FBA-A847-5A93B9023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5A5C7E2-4F62-43BB-A772-54EB77E93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1C63F48-37C7-4906-87D3-79E97C5FC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923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0711ED-A677-40D5-B75E-CDBBD2682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14F047D-FCCC-4777-A3E9-36CD0D9D4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9B4C79C-D71B-4EC3-97E2-63C97899D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D07803C-6018-4EE5-8FD8-235D19D0E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59FEE57-9CC9-4956-B39A-B8B8DEA27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641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28D80D-768C-4D8E-B581-BDE281C6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11DAD9E-F46B-4D04-976D-F20B29BE2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E4D1700-8FE8-4701-81EE-DAFBB0A5A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1945D86-51D0-4A5C-80E1-EB5C1EED9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3BCA32C-DB04-4886-9BEF-0C4419007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3802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6D6A060-8E86-49F0-B9E0-C52335050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1E8911-C642-4600-ADF2-22CA5C6C63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C2CAAC6-2E9F-4A29-9997-5D96867CE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379A02A-370E-4F06-9681-DB13A860B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4124867-D6D3-4A32-829C-790BAF5F0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5B0416C-4586-407F-825A-FE6924AA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133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28607F-CD19-4A4D-9204-92CC44927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65A2249-2EEB-4B58-9662-893EB2DD7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B447161-42BD-4A29-BC15-1A045CFD1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8E49056-FFC2-4E1D-8BB6-07BC49769F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C29D4D5-0FD5-41F4-A216-2942569062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064E0DD5-C633-4ACE-ABB6-0ADF8189E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8E6E39FF-74DD-40C8-B666-9EA898904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63F21A72-C533-4A73-A5D0-A90D19BB6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250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E2A33C-BFE0-4E73-BE87-7572AADA1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9EBA920C-4E6C-4114-AB99-6AA3DA83E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80B4530-FC90-4A7B-A11F-3F75BD680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0FBF691-9AFF-4B93-82F2-2E54F73DC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800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2673668-312C-4A95-9C46-9024B719B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E733705-ECA0-441A-84D3-F121C8447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5511A6C-2514-49C7-965A-7BBB4C054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0130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0D392D7-AAD9-4A41-A96D-3F4A01D29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7C38A3-B3FF-483A-8C68-78EBDD7F4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329FD38-5678-415E-88B6-00B29E24B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C2E0037-F184-4F55-B406-37483CF2E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BE59FB6-2A24-4F0E-8085-DC2DECB2F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8504B92-B372-4548-A3D3-A3EC3CD69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084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774340F-B60A-4834-A83D-F551888C2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EFEADB33-B0E1-4554-AE3B-3545CEC85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6B227A9-99EB-4421-8F24-39273D8511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AB6F16-DC37-4475-800D-F79629659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CA55BED-9FC3-469B-B5CC-838E4F1E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9B3CF75-201E-4337-9C55-30B5BA2B5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5099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4AD7B33D-8CDA-48E6-9B20-BCF396B3C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E2230C8-6011-4E56-9B34-FD4F821CC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2E337E-A21D-4947-A1D1-3F98558FF6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4647B-8CB7-4C64-A15C-D7397D958692}" type="datetimeFigureOut">
              <a:rPr lang="hu-HU" smtClean="0"/>
              <a:t>2026. 02. 23.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2F6EA9A-177B-46DB-9B8B-D2DEEE027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8E89C09-2AF5-4386-B7CC-7E25AA7309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7087B-C6DF-4704-A8E2-98D774DCEF0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313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B56B3517-6481-46F8-A7DD-B0FA2AFDE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813300" y="0"/>
            <a:ext cx="7412737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C31BC7F-3D56-4563-9E63-65760A886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3146425"/>
            <a:ext cx="3571875" cy="1325563"/>
          </a:xfrm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NAGY LÁSZLÓ</a:t>
            </a:r>
          </a:p>
        </p:txBody>
      </p:sp>
    </p:spTree>
    <p:extLst>
      <p:ext uri="{BB962C8B-B14F-4D97-AF65-F5344CB8AC3E}">
        <p14:creationId xmlns:p14="http://schemas.microsoft.com/office/powerpoint/2010/main" val="1132523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786A6D3F-8F8D-429A-89D1-BA78BD6DD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600075"/>
            <a:ext cx="7143750" cy="5576888"/>
          </a:xfrm>
        </p:spPr>
        <p:txBody>
          <a:bodyPr/>
          <a:lstStyle/>
          <a:p>
            <a:r>
              <a:rPr lang="hu-HU" sz="4000" dirty="0">
                <a:solidFill>
                  <a:schemeClr val="bg1"/>
                </a:solidFill>
              </a:rPr>
              <a:t>PARASZTI SZÁRMAZÁS (ISZKÁZ)</a:t>
            </a:r>
          </a:p>
          <a:p>
            <a:r>
              <a:rPr lang="hu-HU" sz="4000" dirty="0">
                <a:solidFill>
                  <a:schemeClr val="bg1"/>
                </a:solidFill>
              </a:rPr>
              <a:t>BP. KÉPZŐMŰVÉSZ – KÖLTŐ</a:t>
            </a:r>
          </a:p>
          <a:p>
            <a:r>
              <a:rPr lang="hu-HU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50’s: </a:t>
            </a:r>
            <a:r>
              <a:rPr lang="hu-HU" sz="4000" dirty="0">
                <a:solidFill>
                  <a:schemeClr val="bg1"/>
                </a:solidFill>
              </a:rPr>
              <a:t>TÖBB MINT 10 ÉVIG HALLGATÁSRA ÍTÉLVE </a:t>
            </a:r>
          </a:p>
          <a:p>
            <a:r>
              <a:rPr lang="hu-HU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60-70’s:</a:t>
            </a:r>
            <a:r>
              <a:rPr lang="hu-HU" sz="4000" dirty="0">
                <a:solidFill>
                  <a:schemeClr val="bg1"/>
                </a:solidFill>
              </a:rPr>
              <a:t> </a:t>
            </a:r>
            <a:r>
              <a:rPr lang="hu-HU" sz="4000" b="1" dirty="0">
                <a:solidFill>
                  <a:schemeClr val="bg1"/>
                </a:solidFill>
              </a:rPr>
              <a:t>IKON</a:t>
            </a:r>
            <a:r>
              <a:rPr lang="hu-HU" sz="4000" dirty="0">
                <a:solidFill>
                  <a:schemeClr val="bg1"/>
                </a:solidFill>
              </a:rPr>
              <a:t> (ERKÖLCSI TARTÁS, ÉRTÉKELVŰSÉG) </a:t>
            </a:r>
          </a:p>
          <a:p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C682EA9-97EE-430A-A4F3-4489E66FD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443" y="1303993"/>
            <a:ext cx="4687232" cy="468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7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9A9ECA-AD58-4FE6-B136-4233E1CCD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KARAKTER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7E1F6B-1ACF-44E4-BE91-79C382FF4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TESTI FOGYATÉKOSSÁG </a:t>
            </a:r>
            <a:r>
              <a:rPr lang="hu-HU" b="1" dirty="0">
                <a:solidFill>
                  <a:schemeClr val="bg1"/>
                </a:solidFill>
                <a:sym typeface="Symbol" panose="05050102010706020507" pitchFamily="18" charset="2"/>
              </a:rPr>
              <a:t> TESTI ERŐ, EDZETTSÉG</a:t>
            </a:r>
            <a:endParaRPr lang="hu-HU" b="1" dirty="0">
              <a:solidFill>
                <a:schemeClr val="bg1"/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D84D802-077D-49D9-9A45-986784DA2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975" y="2304929"/>
            <a:ext cx="7868172" cy="44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4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9A9ECA-AD58-4FE6-B136-4233E1CCD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KARAKTER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7E1F6B-1ACF-44E4-BE91-79C382FF4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360" y="1652587"/>
            <a:ext cx="10515600" cy="4351338"/>
          </a:xfrm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NINCS „KÖLTŐBETEGSÉGE” </a:t>
            </a:r>
          </a:p>
          <a:p>
            <a:r>
              <a:rPr lang="hu-HU" b="1" dirty="0">
                <a:solidFill>
                  <a:schemeClr val="bg1"/>
                </a:solidFill>
              </a:rPr>
              <a:t>OTTHON VAN A VILÁGBAN</a:t>
            </a:r>
          </a:p>
          <a:p>
            <a:r>
              <a:rPr lang="hu-HU" b="1" dirty="0">
                <a:solidFill>
                  <a:schemeClr val="bg1"/>
                </a:solidFill>
              </a:rPr>
              <a:t>DE TAPASZTALJA DISZHARMÓNIÁT</a:t>
            </a:r>
          </a:p>
          <a:p>
            <a:r>
              <a:rPr lang="hu-HU" b="1" dirty="0">
                <a:solidFill>
                  <a:schemeClr val="bg1"/>
                </a:solidFill>
              </a:rPr>
              <a:t>ÉN-LÍRA, HEROIZMUS </a:t>
            </a:r>
          </a:p>
          <a:p>
            <a:endParaRPr lang="hu-HU" b="1" dirty="0">
              <a:solidFill>
                <a:schemeClr val="bg1"/>
              </a:solidFill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99722EC-2BEE-43B7-9FE0-8BBC9C553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360" y="2256147"/>
            <a:ext cx="5724640" cy="4596782"/>
          </a:xfrm>
          <a:prstGeom prst="rect">
            <a:avLst/>
          </a:prstGeom>
        </p:spPr>
      </p:pic>
      <p:sp>
        <p:nvSpPr>
          <p:cNvPr id="5" name="Téglalap: lekerekített 4">
            <a:extLst>
              <a:ext uri="{FF2B5EF4-FFF2-40B4-BE49-F238E27FC236}">
                <a16:creationId xmlns:a16="http://schemas.microsoft.com/office/drawing/2014/main" id="{779FB5DE-4A5B-45B2-90E6-6D1886E843B5}"/>
              </a:ext>
            </a:extLst>
          </p:cNvPr>
          <p:cNvSpPr/>
          <p:nvPr/>
        </p:nvSpPr>
        <p:spPr>
          <a:xfrm>
            <a:off x="6096000" y="447675"/>
            <a:ext cx="2590800" cy="290512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NEM DEPRESSZIÓS</a:t>
            </a:r>
          </a:p>
          <a:p>
            <a:pPr algn="ctr"/>
            <a:r>
              <a:rPr lang="hu-HU" dirty="0"/>
              <a:t>NEM ALKOHOLISTA</a:t>
            </a:r>
          </a:p>
          <a:p>
            <a:pPr algn="ctr"/>
            <a:r>
              <a:rPr lang="hu-HU" dirty="0"/>
              <a:t>NEM IDEGGYENGE</a:t>
            </a:r>
          </a:p>
          <a:p>
            <a:pPr algn="ctr"/>
            <a:r>
              <a:rPr lang="hu-HU" dirty="0"/>
              <a:t>NEM FEMININ</a:t>
            </a:r>
          </a:p>
          <a:p>
            <a:pPr algn="ctr"/>
            <a:r>
              <a:rPr lang="hu-HU" dirty="0"/>
              <a:t>NEM NŐGYŰLÖLŐ</a:t>
            </a:r>
          </a:p>
          <a:p>
            <a:pPr algn="ctr"/>
            <a:r>
              <a:rPr lang="hu-HU" dirty="0"/>
              <a:t>NEM MAZOCHISTA</a:t>
            </a:r>
          </a:p>
          <a:p>
            <a:pPr algn="ctr"/>
            <a:endParaRPr lang="hu-HU" dirty="0"/>
          </a:p>
          <a:p>
            <a:pPr algn="ctr"/>
            <a:r>
              <a:rPr lang="hu-HU" dirty="0"/>
              <a:t>NEM ŐRÜL MEG ÉS NEM LESZ ÖNGYILKOS…</a:t>
            </a:r>
          </a:p>
          <a:p>
            <a:pPr algn="ctr"/>
            <a:endParaRPr lang="hu-HU" dirty="0"/>
          </a:p>
        </p:txBody>
      </p:sp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7C14964C-C07D-47C3-ABA9-8B71E8DDE87A}"/>
              </a:ext>
            </a:extLst>
          </p:cNvPr>
          <p:cNvSpPr/>
          <p:nvPr/>
        </p:nvSpPr>
        <p:spPr>
          <a:xfrm>
            <a:off x="4686300" y="1811492"/>
            <a:ext cx="1323975" cy="16192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620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9F855D-1BB6-41F1-960D-15E37CDFE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60EA82E-D0AD-42C0-8C54-3671E9201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84824"/>
            <a:ext cx="8324850" cy="908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ÁLLATI NAGY ERŐ VAN BENNED, MINTHA A FENEKEDEN NEM LUK VOLNA, HANEM VULKÁN.  (Örkény)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540DF11-05B3-4013-9C02-EB9248701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26" y="120506"/>
            <a:ext cx="6906749" cy="517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25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6CDAA2C-DB34-4915-B463-BDAD013A0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Ars poétikája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CE52C1-24A2-4131-87BB-2A7DA199B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52975" cy="3898900"/>
          </a:xfrm>
        </p:spPr>
        <p:txBody>
          <a:bodyPr>
            <a:normAutofit lnSpcReduction="10000"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Szembeszáll a romboló erőkkel </a:t>
            </a:r>
          </a:p>
          <a:p>
            <a:r>
              <a:rPr lang="hu-HU" b="1" dirty="0">
                <a:solidFill>
                  <a:schemeClr val="bg1"/>
                </a:solidFill>
              </a:rPr>
              <a:t>de védi a törékenyt, a teremtett világot</a:t>
            </a:r>
          </a:p>
          <a:p>
            <a:r>
              <a:rPr lang="hu-HU" b="1" dirty="0">
                <a:solidFill>
                  <a:schemeClr val="bg1"/>
                </a:solidFill>
              </a:rPr>
              <a:t>hisz a költészet erejében</a:t>
            </a:r>
          </a:p>
          <a:p>
            <a:r>
              <a:rPr lang="hu-HU" b="1" dirty="0">
                <a:solidFill>
                  <a:schemeClr val="bg1"/>
                </a:solidFill>
              </a:rPr>
              <a:t>és a költő hatalmában</a:t>
            </a:r>
          </a:p>
          <a:p>
            <a:r>
              <a:rPr lang="hu-HU" b="1" dirty="0">
                <a:solidFill>
                  <a:schemeClr val="bg1"/>
                </a:solidFill>
              </a:rPr>
              <a:t>a költészet értékőrzés, értékmentés</a:t>
            </a:r>
          </a:p>
          <a:p>
            <a:r>
              <a:rPr lang="hu-HU" b="1" dirty="0">
                <a:solidFill>
                  <a:schemeClr val="bg1"/>
                </a:solidFill>
              </a:rPr>
              <a:t>Mégis-morál</a:t>
            </a:r>
          </a:p>
          <a:p>
            <a:pPr marL="0" indent="0">
              <a:buNone/>
            </a:pPr>
            <a:endParaRPr lang="hu-HU" b="1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B3FDE77-ABB9-460E-B6F4-915F35518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919" y="365125"/>
            <a:ext cx="4810161" cy="61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1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BFC85BE5-B71C-4A1E-B54D-F065DCF15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15244" y="311828"/>
            <a:ext cx="2473709" cy="3434571"/>
          </a:xfrm>
          <a:prstGeom prst="rect">
            <a:avLst/>
          </a:prstGeom>
        </p:spPr>
      </p:pic>
      <p:sp>
        <p:nvSpPr>
          <p:cNvPr id="9" name="Tartalom helye 8">
            <a:extLst>
              <a:ext uri="{FF2B5EF4-FFF2-40B4-BE49-F238E27FC236}">
                <a16:creationId xmlns:a16="http://schemas.microsoft.com/office/drawing/2014/main" id="{8FA96C1A-0E23-4E92-8AB5-CCE030DAB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2124" y="2401532"/>
            <a:ext cx="8063120" cy="16846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4000" dirty="0">
                <a:solidFill>
                  <a:schemeClr val="bg1"/>
                </a:solidFill>
              </a:rPr>
              <a:t>- nem a „kivonulást” választja, mint sok költőtársa</a:t>
            </a:r>
          </a:p>
          <a:p>
            <a:pPr marL="0" indent="0">
              <a:buNone/>
            </a:pPr>
            <a:r>
              <a:rPr lang="hu-HU" sz="4000" dirty="0">
                <a:solidFill>
                  <a:schemeClr val="bg1"/>
                </a:solidFill>
              </a:rPr>
              <a:t>- rendszeresen megnyilatkozik közéleti kérdésekben</a:t>
            </a:r>
          </a:p>
        </p:txBody>
      </p:sp>
      <p:sp>
        <p:nvSpPr>
          <p:cNvPr id="10" name="Nyíl: lefelé mutató 9">
            <a:extLst>
              <a:ext uri="{FF2B5EF4-FFF2-40B4-BE49-F238E27FC236}">
                <a16:creationId xmlns:a16="http://schemas.microsoft.com/office/drawing/2014/main" id="{365DB9AF-8045-4187-A242-9737D24A989B}"/>
              </a:ext>
            </a:extLst>
          </p:cNvPr>
          <p:cNvSpPr/>
          <p:nvPr/>
        </p:nvSpPr>
        <p:spPr>
          <a:xfrm>
            <a:off x="4505325" y="4676775"/>
            <a:ext cx="1133475" cy="1885950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506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A5770279-3E5E-4A54-8CFA-DFD0C5504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4100" y="440345"/>
            <a:ext cx="9648825" cy="6141429"/>
          </a:xfrm>
        </p:spPr>
        <p:txBody>
          <a:bodyPr>
            <a:normAutofit lnSpcReduction="1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hu-HU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Lehet, hogy tervezek nyalókát a </a:t>
            </a:r>
            <a:r>
              <a:rPr lang="hu-HU" sz="3200" b="1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nyalnokoknak</a:t>
            </a:r>
            <a:r>
              <a:rPr lang="hu-HU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…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3200" b="1" dirty="0">
                <a:latin typeface="Aharoni" panose="02010803020104030203" pitchFamily="2" charset="-79"/>
                <a:cs typeface="Aharoni" panose="02010803020104030203" pitchFamily="2" charset="-79"/>
              </a:rPr>
              <a:t>          ÁTVÁLTOZNAK A BÉKLYÓK CUKORRAL   CIFRA PERECCÉ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hu-HU" sz="3200" b="1" dirty="0">
                <a:solidFill>
                  <a:schemeClr val="bg1"/>
                </a:solidFill>
                <a:latin typeface="Agency FB" panose="020B0503020202020204" pitchFamily="34" charset="0"/>
              </a:rPr>
              <a:t>Netán, ha titkolt szégyene volnál hazádnak:</a:t>
            </a:r>
            <a:br>
              <a:rPr lang="hu-HU" sz="3200" b="1" dirty="0">
                <a:solidFill>
                  <a:schemeClr val="bg1"/>
                </a:solidFill>
                <a:latin typeface="Agency FB" panose="020B0503020202020204" pitchFamily="34" charset="0"/>
              </a:rPr>
            </a:br>
            <a:r>
              <a:rPr lang="hu-HU" sz="3200" b="1" dirty="0">
                <a:solidFill>
                  <a:schemeClr val="bg1"/>
                </a:solidFill>
                <a:latin typeface="Agency FB" panose="020B0503020202020204" pitchFamily="34" charset="0"/>
              </a:rPr>
              <a:t>epe helyett </a:t>
            </a:r>
            <a:r>
              <a:rPr lang="hu-HU" sz="3200" b="1" dirty="0" err="1">
                <a:solidFill>
                  <a:schemeClr val="bg1"/>
                </a:solidFill>
                <a:latin typeface="Agency FB" panose="020B0503020202020204" pitchFamily="34" charset="0"/>
              </a:rPr>
              <a:t>selyemfátylat</a:t>
            </a:r>
            <a:r>
              <a:rPr lang="hu-HU" sz="3200" b="1" dirty="0">
                <a:solidFill>
                  <a:schemeClr val="bg1"/>
                </a:solidFill>
                <a:latin typeface="Agency FB" panose="020B0503020202020204" pitchFamily="34" charset="0"/>
              </a:rPr>
              <a:t> okádva fia lehetsz.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3200" b="1" dirty="0"/>
              <a:t>…háborgóbban imádni nem lehet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3200" b="1" dirty="0"/>
              <a:t>halállal kacér hazát, szeretőt… </a:t>
            </a:r>
            <a:endParaRPr lang="hu-HU" sz="3200" dirty="0"/>
          </a:p>
          <a:p>
            <a:pPr marL="0" indent="0">
              <a:lnSpc>
                <a:spcPct val="150000"/>
              </a:lnSpc>
              <a:buNone/>
            </a:pPr>
            <a:endParaRPr lang="hu-HU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lnSpc>
                <a:spcPct val="150000"/>
              </a:lnSpc>
              <a:buNone/>
            </a:pPr>
            <a:endParaRPr lang="hu-HU" sz="40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2FBE0AEE-8924-4329-B78A-E8D23E7C6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0" y="0"/>
            <a:ext cx="2788729" cy="266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7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DAFEF6C9-D328-46A0-A84C-A51B42629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5" r="15893"/>
          <a:stretch/>
        </p:blipFill>
        <p:spPr>
          <a:xfrm>
            <a:off x="1314450" y="0"/>
            <a:ext cx="8932163" cy="6858000"/>
          </a:xfrm>
        </p:spPr>
      </p:pic>
      <p:sp>
        <p:nvSpPr>
          <p:cNvPr id="2" name="Téglalap: lekerekített 1">
            <a:extLst>
              <a:ext uri="{FF2B5EF4-FFF2-40B4-BE49-F238E27FC236}">
                <a16:creationId xmlns:a16="http://schemas.microsoft.com/office/drawing/2014/main" id="{EA4D1F54-68BA-4CA0-8257-F164FEF5018C}"/>
              </a:ext>
            </a:extLst>
          </p:cNvPr>
          <p:cNvSpPr/>
          <p:nvPr/>
        </p:nvSpPr>
        <p:spPr>
          <a:xfrm>
            <a:off x="5086350" y="4848225"/>
            <a:ext cx="638175" cy="285750"/>
          </a:xfrm>
          <a:prstGeom prst="roundRect">
            <a:avLst/>
          </a:prstGeom>
          <a:solidFill>
            <a:schemeClr val="accent2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5C3A4D3F-9429-4A42-976F-36BCE58772B4}"/>
              </a:ext>
            </a:extLst>
          </p:cNvPr>
          <p:cNvSpPr/>
          <p:nvPr/>
        </p:nvSpPr>
        <p:spPr>
          <a:xfrm>
            <a:off x="4891087" y="2917825"/>
            <a:ext cx="1204913" cy="285750"/>
          </a:xfrm>
          <a:prstGeom prst="roundRect">
            <a:avLst/>
          </a:prstGeom>
          <a:solidFill>
            <a:schemeClr val="accent2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Téglalap: lekerekített 5">
            <a:extLst>
              <a:ext uri="{FF2B5EF4-FFF2-40B4-BE49-F238E27FC236}">
                <a16:creationId xmlns:a16="http://schemas.microsoft.com/office/drawing/2014/main" id="{5C5EC191-66C5-4155-B961-2AF66E213CA7}"/>
              </a:ext>
            </a:extLst>
          </p:cNvPr>
          <p:cNvSpPr/>
          <p:nvPr/>
        </p:nvSpPr>
        <p:spPr>
          <a:xfrm>
            <a:off x="4891087" y="4219575"/>
            <a:ext cx="1204913" cy="285750"/>
          </a:xfrm>
          <a:prstGeom prst="roundRect">
            <a:avLst/>
          </a:prstGeom>
          <a:solidFill>
            <a:schemeClr val="accent2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Téglalap: lekerekített 6">
            <a:extLst>
              <a:ext uri="{FF2B5EF4-FFF2-40B4-BE49-F238E27FC236}">
                <a16:creationId xmlns:a16="http://schemas.microsoft.com/office/drawing/2014/main" id="{38018A49-5085-4E4F-9301-C461B1FC969B}"/>
              </a:ext>
            </a:extLst>
          </p:cNvPr>
          <p:cNvSpPr/>
          <p:nvPr/>
        </p:nvSpPr>
        <p:spPr>
          <a:xfrm>
            <a:off x="5086349" y="2289175"/>
            <a:ext cx="730251" cy="285750"/>
          </a:xfrm>
          <a:prstGeom prst="roundRect">
            <a:avLst/>
          </a:prstGeom>
          <a:solidFill>
            <a:schemeClr val="accent2">
              <a:alpha val="5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32144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Office PowerPoint</Application>
  <PresentationFormat>Szélesvásznú</PresentationFormat>
  <Paragraphs>35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7" baseType="lpstr">
      <vt:lpstr>Agency FB</vt:lpstr>
      <vt:lpstr>Aharoni</vt:lpstr>
      <vt:lpstr>Arial</vt:lpstr>
      <vt:lpstr>Arial Black</vt:lpstr>
      <vt:lpstr>Calibri</vt:lpstr>
      <vt:lpstr>Calibri Light</vt:lpstr>
      <vt:lpstr>Symbol</vt:lpstr>
      <vt:lpstr>Office-téma</vt:lpstr>
      <vt:lpstr>NAGY LÁSZLÓ</vt:lpstr>
      <vt:lpstr>PowerPoint-bemutató</vt:lpstr>
      <vt:lpstr>KARAKTER</vt:lpstr>
      <vt:lpstr>KARAKTER</vt:lpstr>
      <vt:lpstr>PowerPoint-bemutató</vt:lpstr>
      <vt:lpstr>Ars poétikája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ok, hogy miért jó/kellene Nagy Lászlót tanítani</dc:title>
  <dc:creator>Takács Szilvia</dc:creator>
  <cp:lastModifiedBy>Takács Szilvia</cp:lastModifiedBy>
  <cp:revision>65</cp:revision>
  <dcterms:created xsi:type="dcterms:W3CDTF">2025-03-15T21:31:18Z</dcterms:created>
  <dcterms:modified xsi:type="dcterms:W3CDTF">2026-02-23T20:32:09Z</dcterms:modified>
</cp:coreProperties>
</file>