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4"/>
  </p:handoutMasterIdLst>
  <p:sldIdLst>
    <p:sldId id="256" r:id="rId2"/>
    <p:sldId id="257" r:id="rId3"/>
    <p:sldId id="261" r:id="rId4"/>
    <p:sldId id="259" r:id="rId5"/>
    <p:sldId id="262" r:id="rId6"/>
    <p:sldId id="278" r:id="rId7"/>
    <p:sldId id="264" r:id="rId8"/>
    <p:sldId id="260" r:id="rId9"/>
    <p:sldId id="267" r:id="rId10"/>
    <p:sldId id="272" r:id="rId11"/>
    <p:sldId id="265" r:id="rId12"/>
    <p:sldId id="269" r:id="rId13"/>
    <p:sldId id="271" r:id="rId14"/>
    <p:sldId id="280" r:id="rId15"/>
    <p:sldId id="279" r:id="rId16"/>
    <p:sldId id="281" r:id="rId17"/>
    <p:sldId id="282" r:id="rId18"/>
    <p:sldId id="283" r:id="rId19"/>
    <p:sldId id="284" r:id="rId20"/>
    <p:sldId id="286" r:id="rId21"/>
    <p:sldId id="287" r:id="rId22"/>
    <p:sldId id="285" r:id="rId23"/>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ílus és rács nélkül">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99" autoAdjust="0"/>
    <p:restoredTop sz="93557" autoAdjust="0"/>
  </p:normalViewPr>
  <p:slideViewPr>
    <p:cSldViewPr>
      <p:cViewPr varScale="1">
        <p:scale>
          <a:sx n="67" d="100"/>
          <a:sy n="67" d="100"/>
        </p:scale>
        <p:origin x="1100" y="40"/>
      </p:cViewPr>
      <p:guideLst>
        <p:guide orient="horz" pos="2160"/>
        <p:guide pos="2880"/>
      </p:guideLst>
    </p:cSldViewPr>
  </p:slideViewPr>
  <p:outlineViewPr>
    <p:cViewPr>
      <p:scale>
        <a:sx n="33" d="100"/>
        <a:sy n="33" d="100"/>
      </p:scale>
      <p:origin x="0" y="1704"/>
    </p:cViewPr>
  </p:outlineViewPr>
  <p:notesTextViewPr>
    <p:cViewPr>
      <p:scale>
        <a:sx n="100" d="100"/>
        <a:sy n="100" d="100"/>
      </p:scale>
      <p:origin x="0" y="0"/>
    </p:cViewPr>
  </p:notesTextViewPr>
  <p:notesViewPr>
    <p:cSldViewPr>
      <p:cViewPr varScale="1">
        <p:scale>
          <a:sx n="56" d="100"/>
          <a:sy n="56" d="100"/>
        </p:scale>
        <p:origin x="-186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E583E39-6DDA-40C8-B9E7-B36EEFD7B2C1}" type="datetimeFigureOut">
              <a:rPr lang="hu-HU" smtClean="0"/>
              <a:t>2026. 02. 22.</a:t>
            </a:fld>
            <a:endParaRPr lang="hu-HU"/>
          </a:p>
        </p:txBody>
      </p:sp>
      <p:sp>
        <p:nvSpPr>
          <p:cNvPr id="4" name="Élőláb hely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5" name="Dia számának hely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6C8C8D-DFED-4276-B8E0-905AD8EA5CB3}" type="slidenum">
              <a:rPr lang="hu-HU" smtClean="0"/>
              <a:t>‹#›</a:t>
            </a:fld>
            <a:endParaRPr lang="hu-HU"/>
          </a:p>
        </p:txBody>
      </p:sp>
    </p:spTree>
    <p:extLst>
      <p:ext uri="{BB962C8B-B14F-4D97-AF65-F5344CB8AC3E}">
        <p14:creationId xmlns:p14="http://schemas.microsoft.com/office/powerpoint/2010/main" val="39477606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7" name="Egyenes összekötő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Cím 28"/>
          <p:cNvSpPr>
            <a:spLocks noGrp="1"/>
          </p:cNvSpPr>
          <p:nvPr>
            <p:ph type="ctrTitle"/>
          </p:nvPr>
        </p:nvSpPr>
        <p:spPr>
          <a:xfrm>
            <a:off x="381000" y="4853411"/>
            <a:ext cx="8458200" cy="1222375"/>
          </a:xfrm>
        </p:spPr>
        <p:txBody>
          <a:bodyPr anchor="t"/>
          <a:lstStyle/>
          <a:p>
            <a:r>
              <a:rPr kumimoji="0" lang="hu-HU"/>
              <a:t>Mintacím szerkesztése</a:t>
            </a:r>
            <a:endParaRPr kumimoji="0" lang="en-US"/>
          </a:p>
        </p:txBody>
      </p:sp>
      <p:sp>
        <p:nvSpPr>
          <p:cNvPr id="9" name="Alcím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u-HU"/>
              <a:t>Alcím mintájának szerkesztése</a:t>
            </a:r>
            <a:endParaRPr kumimoji="0" lang="en-US"/>
          </a:p>
        </p:txBody>
      </p:sp>
      <p:sp>
        <p:nvSpPr>
          <p:cNvPr id="16" name="Dátum helye 15"/>
          <p:cNvSpPr>
            <a:spLocks noGrp="1"/>
          </p:cNvSpPr>
          <p:nvPr>
            <p:ph type="dt" sz="half" idx="10"/>
          </p:nvPr>
        </p:nvSpPr>
        <p:spPr/>
        <p:txBody>
          <a:bodyPr/>
          <a:lstStyle/>
          <a:p>
            <a:fld id="{BAC60C9E-CEE1-4759-ADBB-A25DCAB486F0}" type="datetimeFigureOut">
              <a:rPr lang="hu-HU" smtClean="0"/>
              <a:t>2026. 02. 22.</a:t>
            </a:fld>
            <a:endParaRPr lang="hu-HU"/>
          </a:p>
        </p:txBody>
      </p:sp>
      <p:sp>
        <p:nvSpPr>
          <p:cNvPr id="2" name="Élőláb helye 1"/>
          <p:cNvSpPr>
            <a:spLocks noGrp="1"/>
          </p:cNvSpPr>
          <p:nvPr>
            <p:ph type="ftr" sz="quarter" idx="11"/>
          </p:nvPr>
        </p:nvSpPr>
        <p:spPr/>
        <p:txBody>
          <a:bodyPr/>
          <a:lstStyle/>
          <a:p>
            <a:endParaRPr lang="hu-HU"/>
          </a:p>
        </p:txBody>
      </p:sp>
      <p:sp>
        <p:nvSpPr>
          <p:cNvPr id="15" name="Dia számának helye 14"/>
          <p:cNvSpPr>
            <a:spLocks noGrp="1"/>
          </p:cNvSpPr>
          <p:nvPr>
            <p:ph type="sldNum" sz="quarter" idx="12"/>
          </p:nvPr>
        </p:nvSpPr>
        <p:spPr>
          <a:xfrm>
            <a:off x="8229600" y="6473952"/>
            <a:ext cx="758952" cy="246888"/>
          </a:xfrm>
        </p:spPr>
        <p:txBody>
          <a:bodyPr/>
          <a:lstStyle/>
          <a:p>
            <a:fld id="{86DB52DB-6598-4035-9C8E-1CAB59D34738}" type="slidenum">
              <a:rPr lang="hu-HU" smtClean="0"/>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kumimoji="0" lang="hu-HU"/>
              <a:t>Mintacím szerkesztése</a:t>
            </a:r>
            <a:endParaRPr kumimoji="0" lang="en-US"/>
          </a:p>
        </p:txBody>
      </p:sp>
      <p:sp>
        <p:nvSpPr>
          <p:cNvPr id="3" name="Függőleges szöveg helye 2"/>
          <p:cNvSpPr>
            <a:spLocks noGrp="1"/>
          </p:cNvSpPr>
          <p:nvPr>
            <p:ph type="body" orient="vert" idx="1"/>
          </p:nvPr>
        </p:nvSpPr>
        <p:spPr/>
        <p:txBody>
          <a:bodyPr vert="eaVert"/>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4" name="Dátum helye 3"/>
          <p:cNvSpPr>
            <a:spLocks noGrp="1"/>
          </p:cNvSpPr>
          <p:nvPr>
            <p:ph type="dt" sz="half" idx="10"/>
          </p:nvPr>
        </p:nvSpPr>
        <p:spPr/>
        <p:txBody>
          <a:bodyPr/>
          <a:lstStyle/>
          <a:p>
            <a:fld id="{BAC60C9E-CEE1-4759-ADBB-A25DCAB486F0}" type="datetimeFigureOut">
              <a:rPr lang="hu-HU" smtClean="0"/>
              <a:t>2026. 02. 22.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86DB52DB-6598-4035-9C8E-1CAB59D34738}"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858000" y="549276"/>
            <a:ext cx="1828800" cy="5851525"/>
          </a:xfrm>
        </p:spPr>
        <p:txBody>
          <a:bodyPr vert="eaVert"/>
          <a:lstStyle/>
          <a:p>
            <a:r>
              <a:rPr kumimoji="0" lang="hu-HU"/>
              <a:t>Mintacím szerkesztése</a:t>
            </a:r>
            <a:endParaRPr kumimoji="0" lang="en-US"/>
          </a:p>
        </p:txBody>
      </p:sp>
      <p:sp>
        <p:nvSpPr>
          <p:cNvPr id="3" name="Függőleges szöveg helye 2"/>
          <p:cNvSpPr>
            <a:spLocks noGrp="1"/>
          </p:cNvSpPr>
          <p:nvPr>
            <p:ph type="body" orient="vert" idx="1"/>
          </p:nvPr>
        </p:nvSpPr>
        <p:spPr>
          <a:xfrm>
            <a:off x="457200" y="549276"/>
            <a:ext cx="6248400" cy="5851525"/>
          </a:xfrm>
        </p:spPr>
        <p:txBody>
          <a:bodyPr vert="eaVert"/>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4" name="Dátum helye 3"/>
          <p:cNvSpPr>
            <a:spLocks noGrp="1"/>
          </p:cNvSpPr>
          <p:nvPr>
            <p:ph type="dt" sz="half" idx="10"/>
          </p:nvPr>
        </p:nvSpPr>
        <p:spPr/>
        <p:txBody>
          <a:bodyPr/>
          <a:lstStyle/>
          <a:p>
            <a:fld id="{BAC60C9E-CEE1-4759-ADBB-A25DCAB486F0}" type="datetimeFigureOut">
              <a:rPr lang="hu-HU" smtClean="0"/>
              <a:t>2026. 02. 22.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86DB52DB-6598-4035-9C8E-1CAB59D34738}" type="slidenum">
              <a:rPr lang="hu-HU" smtClean="0"/>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2" name="Cím 21"/>
          <p:cNvSpPr>
            <a:spLocks noGrp="1"/>
          </p:cNvSpPr>
          <p:nvPr>
            <p:ph type="title"/>
          </p:nvPr>
        </p:nvSpPr>
        <p:spPr/>
        <p:txBody>
          <a:bodyPr/>
          <a:lstStyle/>
          <a:p>
            <a:r>
              <a:rPr kumimoji="0" lang="hu-HU"/>
              <a:t>Mintacím szerkesztése</a:t>
            </a:r>
            <a:endParaRPr kumimoji="0" lang="en-US"/>
          </a:p>
        </p:txBody>
      </p:sp>
      <p:sp>
        <p:nvSpPr>
          <p:cNvPr id="27" name="Tartalom helye 26"/>
          <p:cNvSpPr>
            <a:spLocks noGrp="1"/>
          </p:cNvSpPr>
          <p:nvPr>
            <p:ph idx="1"/>
          </p:nvPr>
        </p:nvSpPr>
        <p:spPr/>
        <p:txBody>
          <a:bodyPr/>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25" name="Dátum helye 24"/>
          <p:cNvSpPr>
            <a:spLocks noGrp="1"/>
          </p:cNvSpPr>
          <p:nvPr>
            <p:ph type="dt" sz="half" idx="10"/>
          </p:nvPr>
        </p:nvSpPr>
        <p:spPr/>
        <p:txBody>
          <a:bodyPr/>
          <a:lstStyle/>
          <a:p>
            <a:fld id="{BAC60C9E-CEE1-4759-ADBB-A25DCAB486F0}" type="datetimeFigureOut">
              <a:rPr lang="hu-HU" smtClean="0"/>
              <a:t>2026. 02. 22.</a:t>
            </a:fld>
            <a:endParaRPr lang="hu-HU"/>
          </a:p>
        </p:txBody>
      </p:sp>
      <p:sp>
        <p:nvSpPr>
          <p:cNvPr id="19" name="Élőláb helye 18"/>
          <p:cNvSpPr>
            <a:spLocks noGrp="1"/>
          </p:cNvSpPr>
          <p:nvPr>
            <p:ph type="ftr" sz="quarter" idx="11"/>
          </p:nvPr>
        </p:nvSpPr>
        <p:spPr>
          <a:xfrm>
            <a:off x="3581400" y="76200"/>
            <a:ext cx="2895600" cy="288925"/>
          </a:xfrm>
        </p:spPr>
        <p:txBody>
          <a:bodyPr/>
          <a:lstStyle/>
          <a:p>
            <a:endParaRPr lang="hu-HU"/>
          </a:p>
        </p:txBody>
      </p:sp>
      <p:sp>
        <p:nvSpPr>
          <p:cNvPr id="16" name="Dia számának helye 15"/>
          <p:cNvSpPr>
            <a:spLocks noGrp="1"/>
          </p:cNvSpPr>
          <p:nvPr>
            <p:ph type="sldNum" sz="quarter" idx="12"/>
          </p:nvPr>
        </p:nvSpPr>
        <p:spPr>
          <a:xfrm>
            <a:off x="8229600" y="6473952"/>
            <a:ext cx="758952" cy="246888"/>
          </a:xfrm>
        </p:spPr>
        <p:txBody>
          <a:bodyPr/>
          <a:lstStyle/>
          <a:p>
            <a:fld id="{86DB52DB-6598-4035-9C8E-1CAB59D34738}" type="slidenum">
              <a:rPr lang="hu-HU" smtClean="0"/>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bg>
      <p:bgRef idx="1003">
        <a:schemeClr val="bg2"/>
      </p:bgRef>
    </p:bg>
    <p:spTree>
      <p:nvGrpSpPr>
        <p:cNvPr id="1" name=""/>
        <p:cNvGrpSpPr/>
        <p:nvPr/>
      </p:nvGrpSpPr>
      <p:grpSpPr>
        <a:xfrm>
          <a:off x="0" y="0"/>
          <a:ext cx="0" cy="0"/>
          <a:chOff x="0" y="0"/>
          <a:chExt cx="0" cy="0"/>
        </a:xfrm>
      </p:grpSpPr>
      <p:sp>
        <p:nvSpPr>
          <p:cNvPr id="7" name="Egyenes összekötő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zöveg hely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u-HU"/>
              <a:t>Mintaszöveg szerkesztése</a:t>
            </a:r>
          </a:p>
        </p:txBody>
      </p:sp>
      <p:sp>
        <p:nvSpPr>
          <p:cNvPr id="19" name="Dátum helye 18"/>
          <p:cNvSpPr>
            <a:spLocks noGrp="1"/>
          </p:cNvSpPr>
          <p:nvPr>
            <p:ph type="dt" sz="half" idx="10"/>
          </p:nvPr>
        </p:nvSpPr>
        <p:spPr/>
        <p:txBody>
          <a:bodyPr/>
          <a:lstStyle/>
          <a:p>
            <a:fld id="{BAC60C9E-CEE1-4759-ADBB-A25DCAB486F0}" type="datetimeFigureOut">
              <a:rPr lang="hu-HU" smtClean="0"/>
              <a:t>2026. 02. 22.</a:t>
            </a:fld>
            <a:endParaRPr lang="hu-HU"/>
          </a:p>
        </p:txBody>
      </p:sp>
      <p:sp>
        <p:nvSpPr>
          <p:cNvPr id="11" name="Élőláb helye 10"/>
          <p:cNvSpPr>
            <a:spLocks noGrp="1"/>
          </p:cNvSpPr>
          <p:nvPr>
            <p:ph type="ftr" sz="quarter" idx="11"/>
          </p:nvPr>
        </p:nvSpPr>
        <p:spPr/>
        <p:txBody>
          <a:bodyPr/>
          <a:lstStyle/>
          <a:p>
            <a:endParaRPr lang="hu-HU"/>
          </a:p>
        </p:txBody>
      </p:sp>
      <p:sp>
        <p:nvSpPr>
          <p:cNvPr id="16" name="Dia számának helye 15"/>
          <p:cNvSpPr>
            <a:spLocks noGrp="1"/>
          </p:cNvSpPr>
          <p:nvPr>
            <p:ph type="sldNum" sz="quarter" idx="12"/>
          </p:nvPr>
        </p:nvSpPr>
        <p:spPr/>
        <p:txBody>
          <a:bodyPr/>
          <a:lstStyle/>
          <a:p>
            <a:fld id="{86DB52DB-6598-4035-9C8E-1CAB59D34738}" type="slidenum">
              <a:rPr lang="hu-HU" smtClean="0"/>
              <a:t>‹#›</a:t>
            </a:fld>
            <a:endParaRPr lang="hu-HU"/>
          </a:p>
        </p:txBody>
      </p:sp>
      <p:sp>
        <p:nvSpPr>
          <p:cNvPr id="8" name="Cím 7"/>
          <p:cNvSpPr>
            <a:spLocks noGrp="1"/>
          </p:cNvSpPr>
          <p:nvPr>
            <p:ph type="title"/>
          </p:nvPr>
        </p:nvSpPr>
        <p:spPr>
          <a:xfrm>
            <a:off x="180475" y="2947085"/>
            <a:ext cx="8686800" cy="1184825"/>
          </a:xfrm>
        </p:spPr>
        <p:txBody>
          <a:bodyPr rtlCol="0" anchor="t"/>
          <a:lstStyle>
            <a:lvl1pPr algn="r">
              <a:defRPr/>
            </a:lvl1pPr>
          </a:lstStyle>
          <a:p>
            <a:r>
              <a:rPr kumimoji="0" lang="hu-HU"/>
              <a:t>Mintacím szerkesztése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0" name="Cím 19"/>
          <p:cNvSpPr>
            <a:spLocks noGrp="1"/>
          </p:cNvSpPr>
          <p:nvPr>
            <p:ph type="title"/>
          </p:nvPr>
        </p:nvSpPr>
        <p:spPr>
          <a:xfrm>
            <a:off x="301752" y="457200"/>
            <a:ext cx="8686800" cy="841248"/>
          </a:xfrm>
        </p:spPr>
        <p:txBody>
          <a:bodyPr/>
          <a:lstStyle/>
          <a:p>
            <a:r>
              <a:rPr kumimoji="0" lang="hu-HU"/>
              <a:t>Mintacím szerkesztése</a:t>
            </a:r>
            <a:endParaRPr kumimoji="0" lang="en-US"/>
          </a:p>
        </p:txBody>
      </p:sp>
      <p:sp>
        <p:nvSpPr>
          <p:cNvPr id="14" name="Tartalom helye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13" name="Tartalom helye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21" name="Dátum helye 20"/>
          <p:cNvSpPr>
            <a:spLocks noGrp="1"/>
          </p:cNvSpPr>
          <p:nvPr>
            <p:ph type="dt" sz="half" idx="10"/>
          </p:nvPr>
        </p:nvSpPr>
        <p:spPr/>
        <p:txBody>
          <a:bodyPr/>
          <a:lstStyle/>
          <a:p>
            <a:fld id="{BAC60C9E-CEE1-4759-ADBB-A25DCAB486F0}" type="datetimeFigureOut">
              <a:rPr lang="hu-HU" smtClean="0"/>
              <a:t>2026. 02. 22.</a:t>
            </a:fld>
            <a:endParaRPr lang="hu-HU"/>
          </a:p>
        </p:txBody>
      </p:sp>
      <p:sp>
        <p:nvSpPr>
          <p:cNvPr id="10" name="Élőláb helye 9"/>
          <p:cNvSpPr>
            <a:spLocks noGrp="1"/>
          </p:cNvSpPr>
          <p:nvPr>
            <p:ph type="ftr" sz="quarter" idx="11"/>
          </p:nvPr>
        </p:nvSpPr>
        <p:spPr/>
        <p:txBody>
          <a:bodyPr/>
          <a:lstStyle/>
          <a:p>
            <a:endParaRPr lang="hu-HU"/>
          </a:p>
        </p:txBody>
      </p:sp>
      <p:sp>
        <p:nvSpPr>
          <p:cNvPr id="31" name="Dia számának helye 30"/>
          <p:cNvSpPr>
            <a:spLocks noGrp="1"/>
          </p:cNvSpPr>
          <p:nvPr>
            <p:ph type="sldNum" sz="quarter" idx="12"/>
          </p:nvPr>
        </p:nvSpPr>
        <p:spPr/>
        <p:txBody>
          <a:bodyPr/>
          <a:lstStyle/>
          <a:p>
            <a:fld id="{86DB52DB-6598-4035-9C8E-1CAB59D34738}" type="slidenum">
              <a:rPr lang="hu-HU" smtClean="0"/>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9" name="Cím 28"/>
          <p:cNvSpPr>
            <a:spLocks noGrp="1"/>
          </p:cNvSpPr>
          <p:nvPr>
            <p:ph type="title"/>
          </p:nvPr>
        </p:nvSpPr>
        <p:spPr>
          <a:xfrm>
            <a:off x="304800" y="5410200"/>
            <a:ext cx="8610600" cy="882650"/>
          </a:xfrm>
        </p:spPr>
        <p:txBody>
          <a:bodyPr anchor="ctr"/>
          <a:lstStyle>
            <a:lvl1pPr>
              <a:defRPr/>
            </a:lvl1pPr>
          </a:lstStyle>
          <a:p>
            <a:r>
              <a:rPr kumimoji="0" lang="hu-HU"/>
              <a:t>Mintacím szerkesztése</a:t>
            </a:r>
            <a:endParaRPr kumimoji="0" lang="en-US"/>
          </a:p>
        </p:txBody>
      </p:sp>
      <p:sp>
        <p:nvSpPr>
          <p:cNvPr id="13" name="Szöveg hely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hu-HU"/>
              <a:t>Mintaszöveg szerkesztése</a:t>
            </a:r>
          </a:p>
        </p:txBody>
      </p:sp>
      <p:sp>
        <p:nvSpPr>
          <p:cNvPr id="25" name="Szöveg hely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hu-HU"/>
              <a:t>Mintaszöveg szerkesztése</a:t>
            </a:r>
          </a:p>
        </p:txBody>
      </p:sp>
      <p:sp>
        <p:nvSpPr>
          <p:cNvPr id="4" name="Tartalom helye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28" name="Tartalom helye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10" name="Dátum helye 9"/>
          <p:cNvSpPr>
            <a:spLocks noGrp="1"/>
          </p:cNvSpPr>
          <p:nvPr>
            <p:ph type="dt" sz="half" idx="10"/>
          </p:nvPr>
        </p:nvSpPr>
        <p:spPr/>
        <p:txBody>
          <a:bodyPr/>
          <a:lstStyle/>
          <a:p>
            <a:fld id="{BAC60C9E-CEE1-4759-ADBB-A25DCAB486F0}" type="datetimeFigureOut">
              <a:rPr lang="hu-HU" smtClean="0"/>
              <a:t>2026. 02. 22.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a:xfrm>
            <a:off x="8229600" y="6477000"/>
            <a:ext cx="762000" cy="246888"/>
          </a:xfrm>
        </p:spPr>
        <p:txBody>
          <a:bodyPr/>
          <a:lstStyle/>
          <a:p>
            <a:fld id="{86DB52DB-6598-4035-9C8E-1CAB59D34738}" type="slidenum">
              <a:rPr lang="hu-HU" smtClean="0"/>
              <a:t>‹#›</a:t>
            </a:fld>
            <a:endParaRPr lang="hu-HU"/>
          </a:p>
        </p:txBody>
      </p:sp>
      <p:sp>
        <p:nvSpPr>
          <p:cNvPr id="11" name="Egyenes összekötő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30" name="Cím 29"/>
          <p:cNvSpPr>
            <a:spLocks noGrp="1"/>
          </p:cNvSpPr>
          <p:nvPr>
            <p:ph type="title"/>
          </p:nvPr>
        </p:nvSpPr>
        <p:spPr>
          <a:xfrm>
            <a:off x="301752" y="457200"/>
            <a:ext cx="8686800" cy="841248"/>
          </a:xfrm>
        </p:spPr>
        <p:txBody>
          <a:bodyPr/>
          <a:lstStyle/>
          <a:p>
            <a:r>
              <a:rPr kumimoji="0" lang="hu-HU"/>
              <a:t>Mintacím szerkesztése</a:t>
            </a:r>
            <a:endParaRPr kumimoji="0" lang="en-US"/>
          </a:p>
        </p:txBody>
      </p:sp>
      <p:sp>
        <p:nvSpPr>
          <p:cNvPr id="12" name="Dátum helye 11"/>
          <p:cNvSpPr>
            <a:spLocks noGrp="1"/>
          </p:cNvSpPr>
          <p:nvPr>
            <p:ph type="dt" sz="half" idx="10"/>
          </p:nvPr>
        </p:nvSpPr>
        <p:spPr/>
        <p:txBody>
          <a:bodyPr/>
          <a:lstStyle/>
          <a:p>
            <a:fld id="{BAC60C9E-CEE1-4759-ADBB-A25DCAB486F0}" type="datetimeFigureOut">
              <a:rPr lang="hu-HU" smtClean="0"/>
              <a:t>2026. 02. 22.</a:t>
            </a:fld>
            <a:endParaRPr lang="hu-HU"/>
          </a:p>
        </p:txBody>
      </p:sp>
      <p:sp>
        <p:nvSpPr>
          <p:cNvPr id="21" name="Élőláb helye 20"/>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86DB52DB-6598-4035-9C8E-1CAB59D34738}"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3" name="Dátum helye 2"/>
          <p:cNvSpPr>
            <a:spLocks noGrp="1"/>
          </p:cNvSpPr>
          <p:nvPr>
            <p:ph type="dt" sz="half" idx="10"/>
          </p:nvPr>
        </p:nvSpPr>
        <p:spPr/>
        <p:txBody>
          <a:bodyPr/>
          <a:lstStyle/>
          <a:p>
            <a:fld id="{BAC60C9E-CEE1-4759-ADBB-A25DCAB486F0}" type="datetimeFigureOut">
              <a:rPr lang="hu-HU" smtClean="0"/>
              <a:t>2026. 02. 22.</a:t>
            </a:fld>
            <a:endParaRPr lang="hu-HU"/>
          </a:p>
        </p:txBody>
      </p:sp>
      <p:sp>
        <p:nvSpPr>
          <p:cNvPr id="24" name="Élőláb helye 23"/>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86DB52DB-6598-4035-9C8E-1CAB59D34738}"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8" name="Egyenes összekötő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ím 11"/>
          <p:cNvSpPr>
            <a:spLocks noGrp="1"/>
          </p:cNvSpPr>
          <p:nvPr>
            <p:ph type="title"/>
          </p:nvPr>
        </p:nvSpPr>
        <p:spPr>
          <a:xfrm>
            <a:off x="457200" y="5486400"/>
            <a:ext cx="8458200" cy="520700"/>
          </a:xfrm>
        </p:spPr>
        <p:txBody>
          <a:bodyPr anchor="ctr"/>
          <a:lstStyle>
            <a:lvl1pPr algn="l">
              <a:buNone/>
              <a:defRPr sz="2000" b="1"/>
            </a:lvl1pPr>
          </a:lstStyle>
          <a:p>
            <a:r>
              <a:rPr kumimoji="0" lang="hu-HU"/>
              <a:t>Mintacím szerkesztése</a:t>
            </a:r>
            <a:endParaRPr kumimoji="0" lang="en-US"/>
          </a:p>
        </p:txBody>
      </p:sp>
      <p:sp>
        <p:nvSpPr>
          <p:cNvPr id="26" name="Szöveg hely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hu-HU"/>
              <a:t>Mintaszöveg szerkesztése</a:t>
            </a:r>
          </a:p>
        </p:txBody>
      </p:sp>
      <p:sp>
        <p:nvSpPr>
          <p:cNvPr id="14" name="Tartalom helye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hu-HU"/>
              <a:t>Mintaszöveg szerkesztése</a:t>
            </a:r>
          </a:p>
          <a:p>
            <a:pPr lvl="1" eaLnBrk="1" latinLnBrk="0" hangingPunct="1"/>
            <a:r>
              <a:rPr lang="hu-HU"/>
              <a:t>Második szint</a:t>
            </a:r>
          </a:p>
          <a:p>
            <a:pPr lvl="2" eaLnBrk="1" latinLnBrk="0" hangingPunct="1"/>
            <a:r>
              <a:rPr lang="hu-HU"/>
              <a:t>Harmadik szint</a:t>
            </a:r>
          </a:p>
          <a:p>
            <a:pPr lvl="3" eaLnBrk="1" latinLnBrk="0" hangingPunct="1"/>
            <a:r>
              <a:rPr lang="hu-HU"/>
              <a:t>Negyedik szint</a:t>
            </a:r>
          </a:p>
          <a:p>
            <a:pPr lvl="4" eaLnBrk="1" latinLnBrk="0" hangingPunct="1"/>
            <a:r>
              <a:rPr lang="hu-HU"/>
              <a:t>Ötödik szint</a:t>
            </a:r>
            <a:endParaRPr kumimoji="0" lang="en-US"/>
          </a:p>
        </p:txBody>
      </p:sp>
      <p:sp>
        <p:nvSpPr>
          <p:cNvPr id="25" name="Dátum helye 24"/>
          <p:cNvSpPr>
            <a:spLocks noGrp="1"/>
          </p:cNvSpPr>
          <p:nvPr>
            <p:ph type="dt" sz="half" idx="10"/>
          </p:nvPr>
        </p:nvSpPr>
        <p:spPr/>
        <p:txBody>
          <a:bodyPr/>
          <a:lstStyle/>
          <a:p>
            <a:fld id="{BAC60C9E-CEE1-4759-ADBB-A25DCAB486F0}" type="datetimeFigureOut">
              <a:rPr lang="hu-HU" smtClean="0"/>
              <a:t>2026. 02. 22.</a:t>
            </a:fld>
            <a:endParaRPr lang="hu-HU"/>
          </a:p>
        </p:txBody>
      </p:sp>
      <p:sp>
        <p:nvSpPr>
          <p:cNvPr id="29" name="Élőláb helye 28"/>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86DB52DB-6598-4035-9C8E-1CAB59D34738}" type="slidenum">
              <a:rPr lang="hu-HU" smtClean="0"/>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13" name="Kép hely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hu-HU"/>
              <a:t>Kép beszúrásához kattintson az ikonra</a:t>
            </a:r>
            <a:endParaRPr kumimoji="0" lang="en-US" dirty="0"/>
          </a:p>
        </p:txBody>
      </p:sp>
      <p:sp>
        <p:nvSpPr>
          <p:cNvPr id="7" name="Dátum helye 6"/>
          <p:cNvSpPr>
            <a:spLocks noGrp="1"/>
          </p:cNvSpPr>
          <p:nvPr>
            <p:ph type="dt" sz="half" idx="10"/>
          </p:nvPr>
        </p:nvSpPr>
        <p:spPr/>
        <p:txBody>
          <a:bodyPr/>
          <a:lstStyle/>
          <a:p>
            <a:fld id="{BAC60C9E-CEE1-4759-ADBB-A25DCAB486F0}" type="datetimeFigureOut">
              <a:rPr lang="hu-HU" smtClean="0"/>
              <a:t>2026. 02. 22.</a:t>
            </a:fld>
            <a:endParaRPr lang="hu-HU"/>
          </a:p>
        </p:txBody>
      </p:sp>
      <p:sp>
        <p:nvSpPr>
          <p:cNvPr id="5" name="Élőláb helye 4"/>
          <p:cNvSpPr>
            <a:spLocks noGrp="1"/>
          </p:cNvSpPr>
          <p:nvPr>
            <p:ph type="ftr" sz="quarter" idx="11"/>
          </p:nvPr>
        </p:nvSpPr>
        <p:spPr/>
        <p:txBody>
          <a:bodyPr/>
          <a:lstStyle/>
          <a:p>
            <a:endParaRPr lang="hu-HU"/>
          </a:p>
        </p:txBody>
      </p:sp>
      <p:sp>
        <p:nvSpPr>
          <p:cNvPr id="31" name="Dia számának helye 30"/>
          <p:cNvSpPr>
            <a:spLocks noGrp="1"/>
          </p:cNvSpPr>
          <p:nvPr>
            <p:ph type="sldNum" sz="quarter" idx="12"/>
          </p:nvPr>
        </p:nvSpPr>
        <p:spPr/>
        <p:txBody>
          <a:bodyPr/>
          <a:lstStyle/>
          <a:p>
            <a:fld id="{86DB52DB-6598-4035-9C8E-1CAB59D34738}" type="slidenum">
              <a:rPr lang="hu-HU" smtClean="0"/>
              <a:t>‹#›</a:t>
            </a:fld>
            <a:endParaRPr lang="hu-HU"/>
          </a:p>
        </p:txBody>
      </p:sp>
      <p:sp>
        <p:nvSpPr>
          <p:cNvPr id="17" name="Cím 16"/>
          <p:cNvSpPr>
            <a:spLocks noGrp="1"/>
          </p:cNvSpPr>
          <p:nvPr>
            <p:ph type="title"/>
          </p:nvPr>
        </p:nvSpPr>
        <p:spPr>
          <a:xfrm>
            <a:off x="381000" y="4993760"/>
            <a:ext cx="5867400" cy="522288"/>
          </a:xfrm>
        </p:spPr>
        <p:txBody>
          <a:bodyPr anchor="ctr"/>
          <a:lstStyle>
            <a:lvl1pPr algn="l">
              <a:buNone/>
              <a:defRPr sz="2000" b="1"/>
            </a:lvl1pPr>
          </a:lstStyle>
          <a:p>
            <a:r>
              <a:rPr kumimoji="0" lang="hu-HU"/>
              <a:t>Mintacím szerkesztése</a:t>
            </a:r>
            <a:endParaRPr kumimoji="0" lang="en-US"/>
          </a:p>
        </p:txBody>
      </p:sp>
      <p:sp>
        <p:nvSpPr>
          <p:cNvPr id="26" name="Szöveg hely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hu-HU"/>
              <a:t>Mintaszöveg szerkesztése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Egyenes összekötő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zöveg hely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hu-HU"/>
              <a:t>Mintaszöveg szerkesztése</a:t>
            </a:r>
          </a:p>
          <a:p>
            <a:pPr lvl="1" eaLnBrk="1" latinLnBrk="0" hangingPunct="1"/>
            <a:r>
              <a:rPr kumimoji="0" lang="hu-HU"/>
              <a:t>Második szint</a:t>
            </a:r>
          </a:p>
          <a:p>
            <a:pPr lvl="2" eaLnBrk="1" latinLnBrk="0" hangingPunct="1"/>
            <a:r>
              <a:rPr kumimoji="0" lang="hu-HU"/>
              <a:t>Harmadik szint</a:t>
            </a:r>
          </a:p>
          <a:p>
            <a:pPr lvl="3" eaLnBrk="1" latinLnBrk="0" hangingPunct="1"/>
            <a:r>
              <a:rPr kumimoji="0" lang="hu-HU"/>
              <a:t>Negyedik szint</a:t>
            </a:r>
          </a:p>
          <a:p>
            <a:pPr lvl="4" eaLnBrk="1" latinLnBrk="0" hangingPunct="1"/>
            <a:r>
              <a:rPr kumimoji="0" lang="hu-HU"/>
              <a:t>Ötödik szint</a:t>
            </a:r>
            <a:endParaRPr kumimoji="0" lang="en-US"/>
          </a:p>
        </p:txBody>
      </p:sp>
      <p:sp>
        <p:nvSpPr>
          <p:cNvPr id="11" name="Dátum hely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AC60C9E-CEE1-4759-ADBB-A25DCAB486F0}" type="datetimeFigureOut">
              <a:rPr lang="hu-HU" smtClean="0"/>
              <a:t>2026. 02. 22.</a:t>
            </a:fld>
            <a:endParaRPr lang="hu-HU"/>
          </a:p>
        </p:txBody>
      </p:sp>
      <p:sp>
        <p:nvSpPr>
          <p:cNvPr id="28" name="Élőláb hely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hu-HU"/>
          </a:p>
        </p:txBody>
      </p:sp>
      <p:sp>
        <p:nvSpPr>
          <p:cNvPr id="5" name="Dia számának hely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6DB52DB-6598-4035-9C8E-1CAB59D34738}" type="slidenum">
              <a:rPr lang="hu-HU" smtClean="0"/>
              <a:t>‹#›</a:t>
            </a:fld>
            <a:endParaRPr lang="hu-HU"/>
          </a:p>
        </p:txBody>
      </p:sp>
      <p:sp>
        <p:nvSpPr>
          <p:cNvPr id="10" name="Cím helye 9"/>
          <p:cNvSpPr>
            <a:spLocks noGrp="1"/>
          </p:cNvSpPr>
          <p:nvPr>
            <p:ph type="title"/>
          </p:nvPr>
        </p:nvSpPr>
        <p:spPr>
          <a:xfrm>
            <a:off x="304800" y="457200"/>
            <a:ext cx="8686800" cy="838200"/>
          </a:xfrm>
          <a:prstGeom prst="rect">
            <a:avLst/>
          </a:prstGeom>
        </p:spPr>
        <p:txBody>
          <a:bodyPr vert="horz" anchor="ctr">
            <a:normAutofit/>
          </a:bodyPr>
          <a:lstStyle/>
          <a:p>
            <a:r>
              <a:rPr kumimoji="0" lang="hu-HU"/>
              <a:t>Mintacím szerkesztése</a:t>
            </a:r>
            <a:endParaRPr kumimoji="0" lang="en-US"/>
          </a:p>
        </p:txBody>
      </p:sp>
      <p:sp>
        <p:nvSpPr>
          <p:cNvPr id="9" name="Egyenes összekötő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gyenes összekötő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5800" y="1196753"/>
            <a:ext cx="7342584" cy="1152128"/>
          </a:xfrm>
        </p:spPr>
        <p:txBody>
          <a:bodyPr/>
          <a:lstStyle/>
          <a:p>
            <a:pPr algn="ctr"/>
            <a:r>
              <a:rPr lang="hu-HU" dirty="0"/>
              <a:t>Ibsen</a:t>
            </a:r>
          </a:p>
        </p:txBody>
      </p:sp>
      <p:sp>
        <p:nvSpPr>
          <p:cNvPr id="3" name="Alcím 2"/>
          <p:cNvSpPr>
            <a:spLocks noGrp="1"/>
          </p:cNvSpPr>
          <p:nvPr>
            <p:ph type="subTitle" idx="1"/>
          </p:nvPr>
        </p:nvSpPr>
        <p:spPr/>
        <p:txBody>
          <a:bodyPr>
            <a:noAutofit/>
          </a:bodyPr>
          <a:lstStyle/>
          <a:p>
            <a:pPr algn="ctr"/>
            <a:r>
              <a:rPr lang="hu-HU" sz="5400" dirty="0"/>
              <a:t>Nóra</a:t>
            </a:r>
          </a:p>
          <a:p>
            <a:pPr algn="ctr"/>
            <a:r>
              <a:rPr lang="hu-HU" sz="5400" dirty="0"/>
              <a:t>(Babaszoba)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Függőségi  viszonyok</a:t>
            </a:r>
          </a:p>
        </p:txBody>
      </p:sp>
      <p:sp>
        <p:nvSpPr>
          <p:cNvPr id="4" name="Téglalap 3"/>
          <p:cNvSpPr/>
          <p:nvPr/>
        </p:nvSpPr>
        <p:spPr>
          <a:xfrm>
            <a:off x="1619672" y="3861048"/>
            <a:ext cx="1656184"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Nóra</a:t>
            </a:r>
          </a:p>
        </p:txBody>
      </p:sp>
      <p:sp>
        <p:nvSpPr>
          <p:cNvPr id="5" name="Téglalap 4"/>
          <p:cNvSpPr/>
          <p:nvPr/>
        </p:nvSpPr>
        <p:spPr>
          <a:xfrm>
            <a:off x="1331640" y="1700808"/>
            <a:ext cx="194421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schemeClr val="tx1"/>
                </a:solidFill>
              </a:rPr>
              <a:t>Krogstad</a:t>
            </a:r>
            <a:endParaRPr lang="hu-HU" sz="2800" b="1" dirty="0">
              <a:solidFill>
                <a:schemeClr val="tx1"/>
              </a:solidFill>
            </a:endParaRPr>
          </a:p>
        </p:txBody>
      </p:sp>
      <p:sp>
        <p:nvSpPr>
          <p:cNvPr id="6" name="Téglalap 5"/>
          <p:cNvSpPr/>
          <p:nvPr/>
        </p:nvSpPr>
        <p:spPr>
          <a:xfrm>
            <a:off x="5508104" y="5013176"/>
            <a:ext cx="180020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Krisztina</a:t>
            </a:r>
          </a:p>
        </p:txBody>
      </p:sp>
      <p:sp>
        <p:nvSpPr>
          <p:cNvPr id="7" name="Téglalap 6"/>
          <p:cNvSpPr/>
          <p:nvPr/>
        </p:nvSpPr>
        <p:spPr>
          <a:xfrm>
            <a:off x="5652120" y="1772816"/>
            <a:ext cx="1656184"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schemeClr val="tx1"/>
                </a:solidFill>
              </a:rPr>
              <a:t>Helmer</a:t>
            </a:r>
            <a:endParaRPr lang="hu-HU" sz="2800" b="1" dirty="0">
              <a:solidFill>
                <a:schemeClr val="tx1"/>
              </a:solidFill>
            </a:endParaRPr>
          </a:p>
        </p:txBody>
      </p:sp>
      <p:sp>
        <p:nvSpPr>
          <p:cNvPr id="12" name="Lefelé nyíl 11"/>
          <p:cNvSpPr/>
          <p:nvPr/>
        </p:nvSpPr>
        <p:spPr>
          <a:xfrm>
            <a:off x="2339752" y="2564904"/>
            <a:ext cx="432048" cy="122413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Lefelé nyíl 12"/>
          <p:cNvSpPr/>
          <p:nvPr/>
        </p:nvSpPr>
        <p:spPr>
          <a:xfrm>
            <a:off x="6300192" y="2636912"/>
            <a:ext cx="216024" cy="2304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5" name="Kanyar jobbra 14"/>
          <p:cNvSpPr/>
          <p:nvPr/>
        </p:nvSpPr>
        <p:spPr>
          <a:xfrm rot="10800000">
            <a:off x="3275856" y="2492896"/>
            <a:ext cx="2903644" cy="1872208"/>
          </a:xfrm>
          <a:prstGeom prst="bentArrow">
            <a:avLst>
              <a:gd name="adj1" fmla="val 6093"/>
              <a:gd name="adj2" fmla="val 21867"/>
              <a:gd name="adj3" fmla="val 25000"/>
              <a:gd name="adj4" fmla="val 9063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16" name="Balra nyíl 15"/>
          <p:cNvSpPr/>
          <p:nvPr/>
        </p:nvSpPr>
        <p:spPr>
          <a:xfrm>
            <a:off x="3347864" y="1988840"/>
            <a:ext cx="2160240"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Felfelé nyíl 16"/>
          <p:cNvSpPr/>
          <p:nvPr/>
        </p:nvSpPr>
        <p:spPr>
          <a:xfrm>
            <a:off x="1979712" y="2564904"/>
            <a:ext cx="216024" cy="12241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Jobbra nyíl 17"/>
          <p:cNvSpPr/>
          <p:nvPr/>
        </p:nvSpPr>
        <p:spPr>
          <a:xfrm>
            <a:off x="3419872" y="1772816"/>
            <a:ext cx="20882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 tér szerepe</a:t>
            </a:r>
          </a:p>
        </p:txBody>
      </p:sp>
      <p:sp>
        <p:nvSpPr>
          <p:cNvPr id="3" name="Tartalom helye 2"/>
          <p:cNvSpPr>
            <a:spLocks noGrp="1"/>
          </p:cNvSpPr>
          <p:nvPr>
            <p:ph idx="1"/>
          </p:nvPr>
        </p:nvSpPr>
        <p:spPr/>
        <p:txBody>
          <a:bodyPr/>
          <a:lstStyle/>
          <a:p>
            <a:endParaRPr lang="hu-HU" dirty="0"/>
          </a:p>
        </p:txBody>
      </p:sp>
      <p:pic>
        <p:nvPicPr>
          <p:cNvPr id="36866" name="Picture 2" descr="Kapcsolódó kép"/>
          <p:cNvPicPr>
            <a:picLocks noChangeAspect="1" noChangeArrowheads="1"/>
          </p:cNvPicPr>
          <p:nvPr/>
        </p:nvPicPr>
        <p:blipFill>
          <a:blip r:embed="rId2" cstate="print"/>
          <a:srcRect/>
          <a:stretch>
            <a:fillRect/>
          </a:stretch>
        </p:blipFill>
        <p:spPr bwMode="auto">
          <a:xfrm>
            <a:off x="710480" y="1268760"/>
            <a:ext cx="7461920" cy="558924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Drámaszerkezet</a:t>
            </a:r>
          </a:p>
        </p:txBody>
      </p:sp>
      <p:sp>
        <p:nvSpPr>
          <p:cNvPr id="3" name="Tartalom helye 2"/>
          <p:cNvSpPr>
            <a:spLocks noGrp="1"/>
          </p:cNvSpPr>
          <p:nvPr>
            <p:ph idx="1"/>
          </p:nvPr>
        </p:nvSpPr>
        <p:spPr>
          <a:xfrm>
            <a:off x="395536" y="1700808"/>
            <a:ext cx="8596064" cy="4176463"/>
          </a:xfrm>
        </p:spPr>
        <p:txBody>
          <a:bodyPr>
            <a:normAutofit/>
          </a:bodyPr>
          <a:lstStyle/>
          <a:p>
            <a:pPr>
              <a:buNone/>
            </a:pPr>
            <a:endParaRPr lang="hu-HU" dirty="0"/>
          </a:p>
          <a:p>
            <a:pPr>
              <a:buNone/>
            </a:pPr>
            <a:r>
              <a:rPr lang="hu-HU" b="1" dirty="0">
                <a:solidFill>
                  <a:srgbClr val="FF0000"/>
                </a:solidFill>
              </a:rPr>
              <a:t>Expozíció </a:t>
            </a:r>
            <a:r>
              <a:rPr lang="hu-HU" b="1" dirty="0"/>
              <a:t>– családi idill</a:t>
            </a:r>
          </a:p>
          <a:p>
            <a:pPr>
              <a:buNone/>
            </a:pPr>
            <a:r>
              <a:rPr lang="hu-HU" b="1" dirty="0">
                <a:solidFill>
                  <a:srgbClr val="FF0000"/>
                </a:solidFill>
              </a:rPr>
              <a:t>Bonyodalom</a:t>
            </a:r>
            <a:r>
              <a:rPr lang="hu-HU" b="1" dirty="0"/>
              <a:t> – Krisztina felbukkanása, </a:t>
            </a:r>
            <a:r>
              <a:rPr lang="hu-HU" b="1" dirty="0" err="1"/>
              <a:t>Krogstad</a:t>
            </a:r>
            <a:r>
              <a:rPr lang="hu-HU" b="1" dirty="0"/>
              <a:t> követelése</a:t>
            </a:r>
          </a:p>
          <a:p>
            <a:pPr>
              <a:buNone/>
            </a:pPr>
            <a:r>
              <a:rPr lang="hu-HU" b="1" dirty="0">
                <a:solidFill>
                  <a:srgbClr val="FF0000"/>
                </a:solidFill>
              </a:rPr>
              <a:t>Konfliktus(ok)</a:t>
            </a:r>
          </a:p>
          <a:p>
            <a:pPr>
              <a:buNone/>
            </a:pPr>
            <a:r>
              <a:rPr lang="hu-HU" b="1" dirty="0">
                <a:solidFill>
                  <a:srgbClr val="FF0000"/>
                </a:solidFill>
              </a:rPr>
              <a:t>Tetőpont</a:t>
            </a:r>
          </a:p>
          <a:p>
            <a:pPr>
              <a:buNone/>
            </a:pPr>
            <a:r>
              <a:rPr lang="hu-HU" b="1" dirty="0">
                <a:solidFill>
                  <a:srgbClr val="FF0000"/>
                </a:solidFill>
              </a:rPr>
              <a:t>Feloldás</a:t>
            </a:r>
          </a:p>
        </p:txBody>
      </p:sp>
      <p:sp>
        <p:nvSpPr>
          <p:cNvPr id="4" name="Téglalap 3">
            <a:extLst>
              <a:ext uri="{FF2B5EF4-FFF2-40B4-BE49-F238E27FC236}">
                <a16:creationId xmlns:a16="http://schemas.microsoft.com/office/drawing/2014/main" id="{7B059AD5-F24C-4738-A24D-AEE730D7C84A}"/>
              </a:ext>
            </a:extLst>
          </p:cNvPr>
          <p:cNvSpPr/>
          <p:nvPr/>
        </p:nvSpPr>
        <p:spPr>
          <a:xfrm>
            <a:off x="3203848" y="4077072"/>
            <a:ext cx="5544616"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t>Nehezen választhatók szét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4800" dirty="0"/>
              <a:t>HELMER ÉS NÓRA</a:t>
            </a:r>
          </a:p>
        </p:txBody>
      </p:sp>
      <p:sp>
        <p:nvSpPr>
          <p:cNvPr id="3" name="Tartalom helye 2"/>
          <p:cNvSpPr>
            <a:spLocks noGrp="1"/>
          </p:cNvSpPr>
          <p:nvPr>
            <p:ph idx="1"/>
          </p:nvPr>
        </p:nvSpPr>
        <p:spPr/>
        <p:txBody>
          <a:bodyPr/>
          <a:lstStyle/>
          <a:p>
            <a:r>
              <a:rPr lang="hu-HU" dirty="0"/>
              <a:t>Kapcsolatuk  az első felvonás alapján (intő jelek?)</a:t>
            </a:r>
          </a:p>
          <a:p>
            <a:r>
              <a:rPr lang="hu-HU" dirty="0" err="1"/>
              <a:t>Helmer</a:t>
            </a:r>
            <a:r>
              <a:rPr lang="hu-HU" dirty="0"/>
              <a:t> önértékelése</a:t>
            </a:r>
          </a:p>
          <a:p>
            <a:r>
              <a:rPr lang="hu-HU" dirty="0"/>
              <a:t>a „csoda”</a:t>
            </a:r>
          </a:p>
          <a:p>
            <a:r>
              <a:rPr lang="hu-HU" dirty="0"/>
              <a:t>bűn, erkölcs fogalma</a:t>
            </a:r>
          </a:p>
          <a:p>
            <a:endParaRPr lang="hu-HU" dirty="0"/>
          </a:p>
          <a:p>
            <a:endParaRPr lang="hu-HU" dirty="0"/>
          </a:p>
          <a:p>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F6C2CA8-1CAB-4C51-AA06-2A8EBFB3CB39}"/>
              </a:ext>
            </a:extLst>
          </p:cNvPr>
          <p:cNvSpPr>
            <a:spLocks noGrp="1"/>
          </p:cNvSpPr>
          <p:nvPr>
            <p:ph type="title"/>
          </p:nvPr>
        </p:nvSpPr>
        <p:spPr/>
        <p:txBody>
          <a:bodyPr/>
          <a:lstStyle/>
          <a:p>
            <a:endParaRPr lang="hu-HU" dirty="0"/>
          </a:p>
        </p:txBody>
      </p:sp>
      <p:graphicFrame>
        <p:nvGraphicFramePr>
          <p:cNvPr id="4" name="Tartalom helye 3">
            <a:extLst>
              <a:ext uri="{FF2B5EF4-FFF2-40B4-BE49-F238E27FC236}">
                <a16:creationId xmlns:a16="http://schemas.microsoft.com/office/drawing/2014/main" id="{0C715236-F3FB-41A7-B2F5-954BA63291D5}"/>
              </a:ext>
            </a:extLst>
          </p:cNvPr>
          <p:cNvGraphicFramePr>
            <a:graphicFrameLocks noGrp="1"/>
          </p:cNvGraphicFramePr>
          <p:nvPr>
            <p:ph idx="1"/>
            <p:extLst>
              <p:ext uri="{D42A27DB-BD31-4B8C-83A1-F6EECF244321}">
                <p14:modId xmlns:p14="http://schemas.microsoft.com/office/powerpoint/2010/main" val="2955781019"/>
              </p:ext>
            </p:extLst>
          </p:nvPr>
        </p:nvGraphicFramePr>
        <p:xfrm>
          <a:off x="304800" y="1295400"/>
          <a:ext cx="8587680" cy="4023360"/>
        </p:xfrm>
        <a:graphic>
          <a:graphicData uri="http://schemas.openxmlformats.org/drawingml/2006/table">
            <a:tbl>
              <a:tblPr firstRow="1" firstCol="1" bandRow="1"/>
              <a:tblGrid>
                <a:gridCol w="1733729">
                  <a:extLst>
                    <a:ext uri="{9D8B030D-6E8A-4147-A177-3AD203B41FA5}">
                      <a16:colId xmlns:a16="http://schemas.microsoft.com/office/drawing/2014/main" val="1944956893"/>
                    </a:ext>
                  </a:extLst>
                </a:gridCol>
                <a:gridCol w="6853951">
                  <a:extLst>
                    <a:ext uri="{9D8B030D-6E8A-4147-A177-3AD203B41FA5}">
                      <a16:colId xmlns:a16="http://schemas.microsoft.com/office/drawing/2014/main" val="3504915297"/>
                    </a:ext>
                  </a:extLst>
                </a:gridCol>
              </a:tblGrid>
              <a:tr h="2017395">
                <a:tc>
                  <a:txBody>
                    <a:bodyPr/>
                    <a:lstStyle/>
                    <a:p>
                      <a:pPr algn="just">
                        <a:spcAft>
                          <a:spcPts val="0"/>
                        </a:spcAft>
                      </a:pPr>
                      <a:r>
                        <a:rPr lang="hu-HU" sz="2400" b="1" dirty="0" err="1">
                          <a:solidFill>
                            <a:srgbClr val="000000"/>
                          </a:solidFill>
                          <a:effectLst/>
                          <a:latin typeface="Calibri" panose="020F0502020204030204" pitchFamily="34" charset="0"/>
                          <a:ea typeface="Times New Roman" panose="02020603050405020304" pitchFamily="18" charset="0"/>
                        </a:rPr>
                        <a:t>Helmer</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Annyira hozzánk tartozott! Alig </a:t>
                      </a:r>
                      <a:r>
                        <a:rPr lang="hu-HU" sz="2400" dirty="0" err="1">
                          <a:solidFill>
                            <a:srgbClr val="000000"/>
                          </a:solidFill>
                          <a:effectLst/>
                          <a:latin typeface="Calibri" panose="020F0502020204030204" pitchFamily="34" charset="0"/>
                          <a:ea typeface="Times New Roman" panose="02020603050405020304" pitchFamily="18" charset="0"/>
                        </a:rPr>
                        <a:t>birom</a:t>
                      </a:r>
                      <a:r>
                        <a:rPr lang="hu-HU" sz="2400" dirty="0">
                          <a:solidFill>
                            <a:srgbClr val="000000"/>
                          </a:solidFill>
                          <a:effectLst/>
                          <a:latin typeface="Calibri" panose="020F0502020204030204" pitchFamily="34" charset="0"/>
                          <a:ea typeface="Times New Roman" panose="02020603050405020304" pitchFamily="18" charset="0"/>
                        </a:rPr>
                        <a:t> elképzelni házunkat </a:t>
                      </a:r>
                      <a:r>
                        <a:rPr lang="hu-HU" sz="2400" dirty="0" err="1">
                          <a:solidFill>
                            <a:srgbClr val="000000"/>
                          </a:solidFill>
                          <a:effectLst/>
                          <a:latin typeface="Calibri" panose="020F0502020204030204" pitchFamily="34" charset="0"/>
                          <a:ea typeface="Times New Roman" panose="02020603050405020304" pitchFamily="18" charset="0"/>
                        </a:rPr>
                        <a:t>nélküle</a:t>
                      </a:r>
                      <a:r>
                        <a:rPr lang="hu-HU" sz="2400" dirty="0">
                          <a:solidFill>
                            <a:srgbClr val="000000"/>
                          </a:solidFill>
                          <a:effectLst/>
                          <a:latin typeface="Calibri" panose="020F0502020204030204" pitchFamily="34" charset="0"/>
                          <a:ea typeface="Times New Roman" panose="02020603050405020304" pitchFamily="18" charset="0"/>
                        </a:rPr>
                        <a:t>. Szenvedéseivel, elhagyottságával mintegy felhős hátterét képezte a mi ragyogó nap­fényes boldogságunknak. De talán igy van ez legjobban. Rá nézve mindenesetre. (</a:t>
                      </a:r>
                      <a:r>
                        <a:rPr lang="hu-HU" sz="2400" i="1" dirty="0">
                          <a:solidFill>
                            <a:srgbClr val="000000"/>
                          </a:solidFill>
                          <a:effectLst/>
                          <a:latin typeface="Calibri" panose="020F0502020204030204" pitchFamily="34" charset="0"/>
                          <a:ea typeface="Times New Roman" panose="02020603050405020304" pitchFamily="18" charset="0"/>
                        </a:rPr>
                        <a:t>félkarjával átöleli Nórát.</a:t>
                      </a:r>
                      <a:r>
                        <a:rPr lang="hu-HU" sz="2400" dirty="0">
                          <a:solidFill>
                            <a:srgbClr val="000000"/>
                          </a:solidFill>
                          <a:effectLst/>
                          <a:latin typeface="Calibri" panose="020F0502020204030204" pitchFamily="34" charset="0"/>
                          <a:ea typeface="Times New Roman" panose="02020603050405020304" pitchFamily="18" charset="0"/>
                        </a:rPr>
                        <a:t>) Oh drága nőm! Tudod-e, Nóra, néha azt </a:t>
                      </a:r>
                      <a:r>
                        <a:rPr lang="hu-HU" sz="2400" dirty="0" err="1">
                          <a:solidFill>
                            <a:srgbClr val="000000"/>
                          </a:solidFill>
                          <a:effectLst/>
                          <a:latin typeface="Calibri" panose="020F0502020204030204" pitchFamily="34" charset="0"/>
                          <a:ea typeface="Times New Roman" panose="02020603050405020304" pitchFamily="18" charset="0"/>
                        </a:rPr>
                        <a:t>kivánom</a:t>
                      </a:r>
                      <a:r>
                        <a:rPr lang="hu-HU" sz="2400" dirty="0">
                          <a:solidFill>
                            <a:srgbClr val="000000"/>
                          </a:solidFill>
                          <a:effectLst/>
                          <a:latin typeface="Calibri" panose="020F0502020204030204" pitchFamily="34" charset="0"/>
                          <a:ea typeface="Times New Roman" panose="02020603050405020304" pitchFamily="18" charset="0"/>
                        </a:rPr>
                        <a:t>, bár fenyegetne valami veszély, hogy életemet és véremet s mindenemet kockára tehetném érted.</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762031805"/>
                  </a:ext>
                </a:extLst>
              </a:tr>
              <a:tr h="504349">
                <a:tc>
                  <a:txBody>
                    <a:bodyPr/>
                    <a:lstStyle/>
                    <a:p>
                      <a:pPr algn="just">
                        <a:spcAft>
                          <a:spcPts val="0"/>
                        </a:spcAft>
                      </a:pPr>
                      <a:r>
                        <a:rPr lang="hu-HU" sz="2400" b="1" dirty="0">
                          <a:solidFill>
                            <a:srgbClr val="000000"/>
                          </a:solidFill>
                          <a:effectLst/>
                          <a:latin typeface="Calibri" panose="020F0502020204030204" pitchFamily="34" charset="0"/>
                          <a:ea typeface="Times New Roman" panose="02020603050405020304" pitchFamily="18" charset="0"/>
                        </a:rPr>
                        <a:t>Nóra</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a:t>
                      </a:r>
                      <a:r>
                        <a:rPr lang="hu-HU" sz="2400" i="1" dirty="0">
                          <a:solidFill>
                            <a:srgbClr val="000000"/>
                          </a:solidFill>
                          <a:effectLst/>
                          <a:latin typeface="Calibri" panose="020F0502020204030204" pitchFamily="34" charset="0"/>
                          <a:ea typeface="Times New Roman" panose="02020603050405020304" pitchFamily="18" charset="0"/>
                        </a:rPr>
                        <a:t>kiszakítja magát </a:t>
                      </a:r>
                      <a:r>
                        <a:rPr lang="hu-HU" sz="2400" i="1" dirty="0" err="1">
                          <a:solidFill>
                            <a:srgbClr val="000000"/>
                          </a:solidFill>
                          <a:effectLst/>
                          <a:latin typeface="Calibri" panose="020F0502020204030204" pitchFamily="34" charset="0"/>
                          <a:ea typeface="Times New Roman" panose="02020603050405020304" pitchFamily="18" charset="0"/>
                        </a:rPr>
                        <a:t>Helmer</a:t>
                      </a:r>
                      <a:r>
                        <a:rPr lang="hu-HU" sz="2400" i="1" dirty="0">
                          <a:solidFill>
                            <a:srgbClr val="000000"/>
                          </a:solidFill>
                          <a:effectLst/>
                          <a:latin typeface="Calibri" panose="020F0502020204030204" pitchFamily="34" charset="0"/>
                          <a:ea typeface="Times New Roman" panose="02020603050405020304" pitchFamily="18" charset="0"/>
                        </a:rPr>
                        <a:t> karjából</a:t>
                      </a:r>
                      <a:r>
                        <a:rPr lang="hu-HU" sz="2400" dirty="0">
                          <a:solidFill>
                            <a:srgbClr val="000000"/>
                          </a:solidFill>
                          <a:effectLst/>
                          <a:latin typeface="Calibri" panose="020F0502020204030204" pitchFamily="34" charset="0"/>
                          <a:ea typeface="Times New Roman" panose="02020603050405020304" pitchFamily="18" charset="0"/>
                        </a:rPr>
                        <a:t>) Most olvasd leveleidet, Róbert!</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1742649262"/>
                  </a:ext>
                </a:extLst>
              </a:tr>
            </a:tbl>
          </a:graphicData>
        </a:graphic>
      </p:graphicFrame>
    </p:spTree>
    <p:extLst>
      <p:ext uri="{BB962C8B-B14F-4D97-AF65-F5344CB8AC3E}">
        <p14:creationId xmlns:p14="http://schemas.microsoft.com/office/powerpoint/2010/main" val="856212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áblázat 5">
            <a:extLst>
              <a:ext uri="{FF2B5EF4-FFF2-40B4-BE49-F238E27FC236}">
                <a16:creationId xmlns:a16="http://schemas.microsoft.com/office/drawing/2014/main" id="{2AAAE8BA-06B8-4A3A-9B3E-FE95D1672BDB}"/>
              </a:ext>
            </a:extLst>
          </p:cNvPr>
          <p:cNvGraphicFramePr>
            <a:graphicFrameLocks noGrp="1"/>
          </p:cNvGraphicFramePr>
          <p:nvPr>
            <p:extLst>
              <p:ext uri="{D42A27DB-BD31-4B8C-83A1-F6EECF244321}">
                <p14:modId xmlns:p14="http://schemas.microsoft.com/office/powerpoint/2010/main" val="737035308"/>
              </p:ext>
            </p:extLst>
          </p:nvPr>
        </p:nvGraphicFramePr>
        <p:xfrm>
          <a:off x="0" y="980728"/>
          <a:ext cx="8748464" cy="5496272"/>
        </p:xfrm>
        <a:graphic>
          <a:graphicData uri="http://schemas.openxmlformats.org/drawingml/2006/table">
            <a:tbl>
              <a:tblPr firstRow="1" firstCol="1" bandRow="1"/>
              <a:tblGrid>
                <a:gridCol w="1766189">
                  <a:extLst>
                    <a:ext uri="{9D8B030D-6E8A-4147-A177-3AD203B41FA5}">
                      <a16:colId xmlns:a16="http://schemas.microsoft.com/office/drawing/2014/main" val="1487923257"/>
                    </a:ext>
                  </a:extLst>
                </a:gridCol>
                <a:gridCol w="6982275">
                  <a:extLst>
                    <a:ext uri="{9D8B030D-6E8A-4147-A177-3AD203B41FA5}">
                      <a16:colId xmlns:a16="http://schemas.microsoft.com/office/drawing/2014/main" val="3607898585"/>
                    </a:ext>
                  </a:extLst>
                </a:gridCol>
              </a:tblGrid>
              <a:tr h="2263171">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Helmer</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dirty="0">
                          <a:solidFill>
                            <a:srgbClr val="000000"/>
                          </a:solidFill>
                          <a:effectLst/>
                          <a:latin typeface="Calibri" panose="020F0502020204030204" pitchFamily="34" charset="0"/>
                          <a:ea typeface="Times New Roman" panose="02020603050405020304" pitchFamily="18" charset="0"/>
                        </a:rPr>
                        <a:t>…semmivé tetted egész boldogságomat, feldúltad jövőmet! Egy lelkiismeretlen ember hatalmában vagyok! S ilyen gyalázatosan egy könnyelmű nő miatt kell lesüllyednem és </a:t>
                      </a:r>
                      <a:r>
                        <a:rPr lang="hu-HU" sz="2000" dirty="0" err="1">
                          <a:solidFill>
                            <a:srgbClr val="000000"/>
                          </a:solidFill>
                          <a:effectLst/>
                          <a:latin typeface="Calibri" panose="020F0502020204030204" pitchFamily="34" charset="0"/>
                          <a:ea typeface="Times New Roman" panose="02020603050405020304" pitchFamily="18" charset="0"/>
                        </a:rPr>
                        <a:t>tönkremennem</a:t>
                      </a:r>
                      <a:r>
                        <a:rPr lang="hu-HU" sz="2000" dirty="0">
                          <a:solidFill>
                            <a:srgbClr val="000000"/>
                          </a:solidFill>
                          <a:effectLst/>
                          <a:latin typeface="Calibri" panose="020F0502020204030204" pitchFamily="34" charset="0"/>
                          <a:ea typeface="Times New Roman" panose="02020603050405020304" pitchFamily="18" charset="0"/>
                        </a:rPr>
                        <a:t>. </a:t>
                      </a:r>
                      <a:r>
                        <a:rPr lang="hu-HU" sz="2000" dirty="0" err="1">
                          <a:solidFill>
                            <a:srgbClr val="000000"/>
                          </a:solidFill>
                          <a:effectLst/>
                          <a:latin typeface="Calibri" panose="020F0502020204030204" pitchFamily="34" charset="0"/>
                          <a:ea typeface="Times New Roman" panose="02020603050405020304" pitchFamily="18" charset="0"/>
                        </a:rPr>
                        <a:t>Krogstad</a:t>
                      </a:r>
                      <a:r>
                        <a:rPr lang="hu-HU" sz="2000" dirty="0">
                          <a:solidFill>
                            <a:srgbClr val="000000"/>
                          </a:solidFill>
                          <a:effectLst/>
                          <a:latin typeface="Calibri" panose="020F0502020204030204" pitchFamily="34" charset="0"/>
                          <a:ea typeface="Times New Roman" panose="02020603050405020304" pitchFamily="18" charset="0"/>
                        </a:rPr>
                        <a:t> nyilvánosságra hozhatja a dolgot, és én esetleg abba a gyanúba jövök, hogy tudomásom volt bűntettedről. S mindezt neked köszönhetem, neked, akit egész együttlétünk alatt tenyeremen hordtam. Tudod-e, mit tettél velem?</a:t>
                      </a:r>
                      <a:endParaRPr lang="hu-HU"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3283582734"/>
                  </a:ext>
                </a:extLst>
              </a:tr>
              <a:tr h="323310">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Nóra</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a:solidFill>
                            <a:srgbClr val="000000"/>
                          </a:solidFill>
                          <a:effectLst/>
                          <a:latin typeface="Calibri" panose="020F0502020204030204" pitchFamily="34" charset="0"/>
                          <a:ea typeface="Times New Roman" panose="02020603050405020304" pitchFamily="18" charset="0"/>
                        </a:rPr>
                        <a:t>(</a:t>
                      </a:r>
                      <a:r>
                        <a:rPr lang="hu-HU" sz="2000" i="1">
                          <a:solidFill>
                            <a:srgbClr val="000000"/>
                          </a:solidFill>
                          <a:effectLst/>
                          <a:latin typeface="Calibri" panose="020F0502020204030204" pitchFamily="34" charset="0"/>
                          <a:ea typeface="Times New Roman" panose="02020603050405020304" pitchFamily="18" charset="0"/>
                        </a:rPr>
                        <a:t>hideg nyugalommal</a:t>
                      </a:r>
                      <a:r>
                        <a:rPr lang="hu-HU" sz="2000">
                          <a:solidFill>
                            <a:srgbClr val="000000"/>
                          </a:solidFill>
                          <a:effectLst/>
                          <a:latin typeface="Calibri" panose="020F0502020204030204" pitchFamily="34" charset="0"/>
                          <a:ea typeface="Times New Roman" panose="02020603050405020304" pitchFamily="18" charset="0"/>
                        </a:rPr>
                        <a:t>) Tudom!</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2672558068"/>
                  </a:ext>
                </a:extLst>
              </a:tr>
              <a:tr h="2909791">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Helmer</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dirty="0">
                          <a:solidFill>
                            <a:srgbClr val="000000"/>
                          </a:solidFill>
                          <a:effectLst/>
                          <a:latin typeface="Calibri" panose="020F0502020204030204" pitchFamily="34" charset="0"/>
                          <a:ea typeface="Times New Roman" panose="02020603050405020304" pitchFamily="18" charset="0"/>
                        </a:rPr>
                        <a:t>A dolgot mindenáron el kell </a:t>
                      </a:r>
                      <a:r>
                        <a:rPr lang="hu-HU" sz="2000" dirty="0" err="1">
                          <a:solidFill>
                            <a:srgbClr val="000000"/>
                          </a:solidFill>
                          <a:effectLst/>
                          <a:latin typeface="Calibri" panose="020F0502020204030204" pitchFamily="34" charset="0"/>
                          <a:ea typeface="Times New Roman" panose="02020603050405020304" pitchFamily="18" charset="0"/>
                        </a:rPr>
                        <a:t>simitani</a:t>
                      </a:r>
                      <a:r>
                        <a:rPr lang="hu-HU" sz="2000" dirty="0">
                          <a:solidFill>
                            <a:srgbClr val="000000"/>
                          </a:solidFill>
                          <a:effectLst/>
                          <a:latin typeface="Calibri" panose="020F0502020204030204" pitchFamily="34" charset="0"/>
                          <a:ea typeface="Times New Roman" panose="02020603050405020304" pitchFamily="18" charset="0"/>
                        </a:rPr>
                        <a:t>. S ami engem, és téged illet, úgy kell mutatkoznunk, mintha egészen a régiek volnánk. Természetesen csak a világ szeme előtt. Tehát te itt maradsz a házban; ez magától értetődő. De a gyermekek nevelését nem hagyom neked; azt nem merem rád bízni... </a:t>
                      </a:r>
                      <a:r>
                        <a:rPr lang="hu-HU" sz="2000" dirty="0" err="1">
                          <a:solidFill>
                            <a:srgbClr val="000000"/>
                          </a:solidFill>
                          <a:effectLst/>
                          <a:latin typeface="Calibri" panose="020F0502020204030204" pitchFamily="34" charset="0"/>
                          <a:ea typeface="Times New Roman" panose="02020603050405020304" pitchFamily="18" charset="0"/>
                        </a:rPr>
                        <a:t>Mától</a:t>
                      </a:r>
                      <a:r>
                        <a:rPr lang="hu-HU" sz="2000" dirty="0">
                          <a:solidFill>
                            <a:srgbClr val="000000"/>
                          </a:solidFill>
                          <a:effectLst/>
                          <a:latin typeface="Calibri" panose="020F0502020204030204" pitchFamily="34" charset="0"/>
                          <a:ea typeface="Times New Roman" panose="02020603050405020304" pitchFamily="18" charset="0"/>
                        </a:rPr>
                        <a:t> fogva többé nem a boldogságról van szó; itt csak az a kérdés, hogy lehet a látszatát megmenteni. (</a:t>
                      </a:r>
                      <a:r>
                        <a:rPr lang="hu-HU" sz="2000" i="1" dirty="0">
                          <a:solidFill>
                            <a:srgbClr val="000000"/>
                          </a:solidFill>
                          <a:effectLst/>
                          <a:latin typeface="Calibri" panose="020F0502020204030204" pitchFamily="34" charset="0"/>
                          <a:ea typeface="Times New Roman" panose="02020603050405020304" pitchFamily="18" charset="0"/>
                        </a:rPr>
                        <a:t>Csöngetnek, </a:t>
                      </a:r>
                      <a:r>
                        <a:rPr lang="hu-HU" sz="2000" i="1" dirty="0" err="1">
                          <a:solidFill>
                            <a:srgbClr val="000000"/>
                          </a:solidFill>
                          <a:effectLst/>
                          <a:latin typeface="Calibri" panose="020F0502020204030204" pitchFamily="34" charset="0"/>
                          <a:ea typeface="Times New Roman" panose="02020603050405020304" pitchFamily="18" charset="0"/>
                        </a:rPr>
                        <a:t>Helmer</a:t>
                      </a:r>
                      <a:r>
                        <a:rPr lang="hu-HU" sz="2000" i="1" dirty="0">
                          <a:solidFill>
                            <a:srgbClr val="000000"/>
                          </a:solidFill>
                          <a:effectLst/>
                          <a:latin typeface="Calibri" panose="020F0502020204030204" pitchFamily="34" charset="0"/>
                          <a:ea typeface="Times New Roman" panose="02020603050405020304" pitchFamily="18" charset="0"/>
                        </a:rPr>
                        <a:t> az ajtóhoz megy és kinyitja.)</a:t>
                      </a:r>
                      <a:endParaRPr lang="hu-HU" sz="20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hu-HU" sz="2000" dirty="0">
                          <a:solidFill>
                            <a:srgbClr val="000000"/>
                          </a:solidFill>
                          <a:effectLst/>
                          <a:latin typeface="Calibri" panose="020F0502020204030204" pitchFamily="34" charset="0"/>
                          <a:ea typeface="Times New Roman" panose="02020603050405020304" pitchFamily="18" charset="0"/>
                        </a:rPr>
                        <a:t> </a:t>
                      </a:r>
                      <a:endParaRPr lang="hu-HU"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3284756378"/>
                  </a:ext>
                </a:extLst>
              </a:tr>
            </a:tbl>
          </a:graphicData>
        </a:graphic>
      </p:graphicFrame>
    </p:spTree>
    <p:extLst>
      <p:ext uri="{BB962C8B-B14F-4D97-AF65-F5344CB8AC3E}">
        <p14:creationId xmlns:p14="http://schemas.microsoft.com/office/powerpoint/2010/main" val="1972571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FF3F4CC-560E-4CD5-B02D-428B3C8D56DC}"/>
              </a:ext>
            </a:extLst>
          </p:cNvPr>
          <p:cNvSpPr>
            <a:spLocks noGrp="1"/>
          </p:cNvSpPr>
          <p:nvPr>
            <p:ph type="title"/>
          </p:nvPr>
        </p:nvSpPr>
        <p:spPr/>
        <p:txBody>
          <a:bodyPr/>
          <a:lstStyle/>
          <a:p>
            <a:endParaRPr lang="hu-HU"/>
          </a:p>
        </p:txBody>
      </p:sp>
      <p:graphicFrame>
        <p:nvGraphicFramePr>
          <p:cNvPr id="4" name="Tartalom helye 3">
            <a:extLst>
              <a:ext uri="{FF2B5EF4-FFF2-40B4-BE49-F238E27FC236}">
                <a16:creationId xmlns:a16="http://schemas.microsoft.com/office/drawing/2014/main" id="{5533DF83-F27D-445A-837A-3C41301293CA}"/>
              </a:ext>
            </a:extLst>
          </p:cNvPr>
          <p:cNvGraphicFramePr>
            <a:graphicFrameLocks noGrp="1"/>
          </p:cNvGraphicFramePr>
          <p:nvPr>
            <p:ph idx="1"/>
            <p:extLst>
              <p:ext uri="{D42A27DB-BD31-4B8C-83A1-F6EECF244321}">
                <p14:modId xmlns:p14="http://schemas.microsoft.com/office/powerpoint/2010/main" val="530939999"/>
              </p:ext>
            </p:extLst>
          </p:nvPr>
        </p:nvGraphicFramePr>
        <p:xfrm>
          <a:off x="1187624" y="692696"/>
          <a:ext cx="7651576" cy="4389120"/>
        </p:xfrm>
        <a:graphic>
          <a:graphicData uri="http://schemas.openxmlformats.org/drawingml/2006/table">
            <a:tbl>
              <a:tblPr firstRow="1" firstCol="1" bandRow="1"/>
              <a:tblGrid>
                <a:gridCol w="1544743">
                  <a:extLst>
                    <a:ext uri="{9D8B030D-6E8A-4147-A177-3AD203B41FA5}">
                      <a16:colId xmlns:a16="http://schemas.microsoft.com/office/drawing/2014/main" val="3356337873"/>
                    </a:ext>
                  </a:extLst>
                </a:gridCol>
                <a:gridCol w="6106833">
                  <a:extLst>
                    <a:ext uri="{9D8B030D-6E8A-4147-A177-3AD203B41FA5}">
                      <a16:colId xmlns:a16="http://schemas.microsoft.com/office/drawing/2014/main" val="3119002740"/>
                    </a:ext>
                  </a:extLst>
                </a:gridCol>
              </a:tblGrid>
              <a:tr h="0">
                <a:tc>
                  <a:txBody>
                    <a:bodyPr/>
                    <a:lstStyle/>
                    <a:p>
                      <a:pPr algn="just">
                        <a:spcAft>
                          <a:spcPts val="0"/>
                        </a:spcAft>
                      </a:pPr>
                      <a:r>
                        <a:rPr lang="hu-HU" sz="2400" b="1">
                          <a:solidFill>
                            <a:srgbClr val="000000"/>
                          </a:solidFill>
                          <a:effectLst/>
                          <a:latin typeface="Calibri" panose="020F0502020204030204" pitchFamily="34" charset="0"/>
                          <a:ea typeface="Times New Roman" panose="02020603050405020304" pitchFamily="18" charset="0"/>
                        </a:rPr>
                        <a:t>Helmer</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A dolgot mindenáron el kell </a:t>
                      </a:r>
                      <a:r>
                        <a:rPr lang="hu-HU" sz="2400" dirty="0" err="1">
                          <a:solidFill>
                            <a:srgbClr val="000000"/>
                          </a:solidFill>
                          <a:effectLst/>
                          <a:latin typeface="Calibri" panose="020F0502020204030204" pitchFamily="34" charset="0"/>
                          <a:ea typeface="Times New Roman" panose="02020603050405020304" pitchFamily="18" charset="0"/>
                        </a:rPr>
                        <a:t>simitani</a:t>
                      </a:r>
                      <a:r>
                        <a:rPr lang="hu-HU" sz="2400" dirty="0">
                          <a:solidFill>
                            <a:srgbClr val="000000"/>
                          </a:solidFill>
                          <a:effectLst/>
                          <a:latin typeface="Calibri" panose="020F0502020204030204" pitchFamily="34" charset="0"/>
                          <a:ea typeface="Times New Roman" panose="02020603050405020304" pitchFamily="18" charset="0"/>
                        </a:rPr>
                        <a:t>. S ami engem, és téged illet, úgy kell mutatkoznunk, mintha egészen a régiek volnánk. Természetesen csak a világ szeme előtt. Tehát te itt maradsz a házban; ez magától értetődő. De a gyermekek nevelését nem hagyom neked; azt nem merem rád bízni... </a:t>
                      </a:r>
                      <a:r>
                        <a:rPr lang="hu-HU" sz="2400" dirty="0" err="1">
                          <a:solidFill>
                            <a:srgbClr val="000000"/>
                          </a:solidFill>
                          <a:effectLst/>
                          <a:latin typeface="Calibri" panose="020F0502020204030204" pitchFamily="34" charset="0"/>
                          <a:ea typeface="Times New Roman" panose="02020603050405020304" pitchFamily="18" charset="0"/>
                        </a:rPr>
                        <a:t>Mától</a:t>
                      </a:r>
                      <a:r>
                        <a:rPr lang="hu-HU" sz="2400" dirty="0">
                          <a:solidFill>
                            <a:srgbClr val="000000"/>
                          </a:solidFill>
                          <a:effectLst/>
                          <a:latin typeface="Calibri" panose="020F0502020204030204" pitchFamily="34" charset="0"/>
                          <a:ea typeface="Times New Roman" panose="02020603050405020304" pitchFamily="18" charset="0"/>
                        </a:rPr>
                        <a:t> fogva többé nem a boldogságról van szó; itt csak az a kérdés, hogy lehet a látszatát megmenteni. (</a:t>
                      </a:r>
                      <a:r>
                        <a:rPr lang="hu-HU" sz="2400" i="1" dirty="0">
                          <a:solidFill>
                            <a:srgbClr val="000000"/>
                          </a:solidFill>
                          <a:effectLst/>
                          <a:latin typeface="Calibri" panose="020F0502020204030204" pitchFamily="34" charset="0"/>
                          <a:ea typeface="Times New Roman" panose="02020603050405020304" pitchFamily="18" charset="0"/>
                        </a:rPr>
                        <a:t>Csöngetnek, </a:t>
                      </a:r>
                      <a:r>
                        <a:rPr lang="hu-HU" sz="2400" i="1" dirty="0" err="1">
                          <a:solidFill>
                            <a:srgbClr val="000000"/>
                          </a:solidFill>
                          <a:effectLst/>
                          <a:latin typeface="Calibri" panose="020F0502020204030204" pitchFamily="34" charset="0"/>
                          <a:ea typeface="Times New Roman" panose="02020603050405020304" pitchFamily="18" charset="0"/>
                        </a:rPr>
                        <a:t>Helmer</a:t>
                      </a:r>
                      <a:r>
                        <a:rPr lang="hu-HU" sz="2400" i="1" dirty="0">
                          <a:solidFill>
                            <a:srgbClr val="000000"/>
                          </a:solidFill>
                          <a:effectLst/>
                          <a:latin typeface="Calibri" panose="020F0502020204030204" pitchFamily="34" charset="0"/>
                          <a:ea typeface="Times New Roman" panose="02020603050405020304" pitchFamily="18" charset="0"/>
                        </a:rPr>
                        <a:t> az ajtóhoz megy és kinyitja.)</a:t>
                      </a:r>
                      <a:endParaRPr lang="hu-HU" sz="24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 </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1696832351"/>
                  </a:ext>
                </a:extLst>
              </a:tr>
            </a:tbl>
          </a:graphicData>
        </a:graphic>
      </p:graphicFrame>
    </p:spTree>
    <p:extLst>
      <p:ext uri="{BB962C8B-B14F-4D97-AF65-F5344CB8AC3E}">
        <p14:creationId xmlns:p14="http://schemas.microsoft.com/office/powerpoint/2010/main" val="1506297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39FEB85-884C-4F94-BD4F-0784158AC74C}"/>
              </a:ext>
            </a:extLst>
          </p:cNvPr>
          <p:cNvSpPr>
            <a:spLocks noGrp="1"/>
          </p:cNvSpPr>
          <p:nvPr>
            <p:ph type="title"/>
          </p:nvPr>
        </p:nvSpPr>
        <p:spPr/>
        <p:txBody>
          <a:bodyPr/>
          <a:lstStyle/>
          <a:p>
            <a:endParaRPr lang="hu-HU"/>
          </a:p>
        </p:txBody>
      </p:sp>
      <p:graphicFrame>
        <p:nvGraphicFramePr>
          <p:cNvPr id="4" name="Tartalom helye 3">
            <a:extLst>
              <a:ext uri="{FF2B5EF4-FFF2-40B4-BE49-F238E27FC236}">
                <a16:creationId xmlns:a16="http://schemas.microsoft.com/office/drawing/2014/main" id="{A1247EC3-B937-4A2A-8E2F-4D8C2E5CEE76}"/>
              </a:ext>
            </a:extLst>
          </p:cNvPr>
          <p:cNvGraphicFramePr>
            <a:graphicFrameLocks noGrp="1"/>
          </p:cNvGraphicFramePr>
          <p:nvPr>
            <p:ph idx="1"/>
            <p:extLst>
              <p:ext uri="{D42A27DB-BD31-4B8C-83A1-F6EECF244321}">
                <p14:modId xmlns:p14="http://schemas.microsoft.com/office/powerpoint/2010/main" val="2021145227"/>
              </p:ext>
            </p:extLst>
          </p:nvPr>
        </p:nvGraphicFramePr>
        <p:xfrm>
          <a:off x="539552" y="332656"/>
          <a:ext cx="7992888" cy="5486400"/>
        </p:xfrm>
        <a:graphic>
          <a:graphicData uri="http://schemas.openxmlformats.org/drawingml/2006/table">
            <a:tbl>
              <a:tblPr firstRow="1" firstCol="1" bandRow="1"/>
              <a:tblGrid>
                <a:gridCol w="1613649">
                  <a:extLst>
                    <a:ext uri="{9D8B030D-6E8A-4147-A177-3AD203B41FA5}">
                      <a16:colId xmlns:a16="http://schemas.microsoft.com/office/drawing/2014/main" val="486652828"/>
                    </a:ext>
                  </a:extLst>
                </a:gridCol>
                <a:gridCol w="6379239">
                  <a:extLst>
                    <a:ext uri="{9D8B030D-6E8A-4147-A177-3AD203B41FA5}">
                      <a16:colId xmlns:a16="http://schemas.microsoft.com/office/drawing/2014/main" val="2890322947"/>
                    </a:ext>
                  </a:extLst>
                </a:gridCol>
              </a:tblGrid>
              <a:tr h="0">
                <a:tc>
                  <a:txBody>
                    <a:bodyPr/>
                    <a:lstStyle/>
                    <a:p>
                      <a:pPr algn="just">
                        <a:spcAft>
                          <a:spcPts val="0"/>
                        </a:spcAft>
                      </a:pPr>
                      <a:r>
                        <a:rPr lang="hu-HU" sz="2400" b="1">
                          <a:solidFill>
                            <a:srgbClr val="000000"/>
                          </a:solidFill>
                          <a:effectLst/>
                          <a:latin typeface="Calibri" panose="020F0502020204030204" pitchFamily="34" charset="0"/>
                          <a:ea typeface="Times New Roman" panose="02020603050405020304" pitchFamily="18" charset="0"/>
                        </a:rPr>
                        <a:t>Helmer</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a:solidFill>
                            <a:srgbClr val="000000"/>
                          </a:solidFill>
                          <a:effectLst/>
                          <a:latin typeface="Calibri" panose="020F0502020204030204" pitchFamily="34" charset="0"/>
                          <a:ea typeface="Times New Roman" panose="02020603050405020304" pitchFamily="18" charset="0"/>
                        </a:rPr>
                        <a:t>Ne gondoljunk többé erre, örüljünk, elmúlt! Nóra! nem hallod? Te még mindig nem fogod fel, ó, szegény, drága Nórám, még most sem vagy képes elhinni, hogy megbocsátottam! Hiszen tudom, hozzám való szerelemből tetted.</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2998729427"/>
                  </a:ext>
                </a:extLst>
              </a:tr>
              <a:tr h="0">
                <a:tc>
                  <a:txBody>
                    <a:bodyPr/>
                    <a:lstStyle/>
                    <a:p>
                      <a:pPr algn="just">
                        <a:spcAft>
                          <a:spcPts val="0"/>
                        </a:spcAft>
                      </a:pPr>
                      <a:r>
                        <a:rPr lang="hu-HU" sz="2400" b="1">
                          <a:solidFill>
                            <a:srgbClr val="000000"/>
                          </a:solidFill>
                          <a:effectLst/>
                          <a:latin typeface="Calibri" panose="020F0502020204030204" pitchFamily="34" charset="0"/>
                          <a:ea typeface="Times New Roman" panose="02020603050405020304" pitchFamily="18" charset="0"/>
                        </a:rPr>
                        <a:t>Nóra</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a:solidFill>
                            <a:srgbClr val="000000"/>
                          </a:solidFill>
                          <a:effectLst/>
                          <a:latin typeface="Calibri" panose="020F0502020204030204" pitchFamily="34" charset="0"/>
                          <a:ea typeface="Times New Roman" panose="02020603050405020304" pitchFamily="18" charset="0"/>
                        </a:rPr>
                        <a:t>Igen, szerelemből.</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999278558"/>
                  </a:ext>
                </a:extLst>
              </a:tr>
              <a:tr h="0">
                <a:tc>
                  <a:txBody>
                    <a:bodyPr/>
                    <a:lstStyle/>
                    <a:p>
                      <a:pPr algn="just">
                        <a:spcAft>
                          <a:spcPts val="0"/>
                        </a:spcAft>
                      </a:pPr>
                      <a:r>
                        <a:rPr lang="hu-HU" sz="2400" b="1">
                          <a:solidFill>
                            <a:srgbClr val="000000"/>
                          </a:solidFill>
                          <a:effectLst/>
                          <a:latin typeface="Calibri" panose="020F0502020204030204" pitchFamily="34" charset="0"/>
                          <a:ea typeface="Times New Roman" panose="02020603050405020304" pitchFamily="18" charset="0"/>
                        </a:rPr>
                        <a:t>Helmer</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Úgy szerettél, ahogy egy nő a férjét szeretni tartozik. Csak az eszközöket nem tudtad megítélni. De így is szeretlek, hogy önállóan cselekedni nem tudsz, sőt, ez a női tehetetlenség még vonzóbbá tesz. Csak támaszkodj rám, majd én vezetlek, tanácsot adok. És felejtsd el, amit az előbb mondtam, mert már megbocsátottam. De mit akarsz ott a hálószobában?</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2173249355"/>
                  </a:ext>
                </a:extLst>
              </a:tr>
              <a:tr h="0">
                <a:tc>
                  <a:txBody>
                    <a:bodyPr/>
                    <a:lstStyle/>
                    <a:p>
                      <a:pPr algn="just">
                        <a:spcAft>
                          <a:spcPts val="0"/>
                        </a:spcAft>
                      </a:pPr>
                      <a:r>
                        <a:rPr lang="hu-HU" sz="2400" b="1">
                          <a:solidFill>
                            <a:srgbClr val="000000"/>
                          </a:solidFill>
                          <a:effectLst/>
                          <a:latin typeface="Calibri" panose="020F0502020204030204" pitchFamily="34" charset="0"/>
                          <a:ea typeface="Times New Roman" panose="02020603050405020304" pitchFamily="18" charset="0"/>
                        </a:rPr>
                        <a:t>Nóra</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Leteszem az álarcomat.</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1032419086"/>
                  </a:ext>
                </a:extLst>
              </a:tr>
            </a:tbl>
          </a:graphicData>
        </a:graphic>
      </p:graphicFrame>
    </p:spTree>
    <p:extLst>
      <p:ext uri="{BB962C8B-B14F-4D97-AF65-F5344CB8AC3E}">
        <p14:creationId xmlns:p14="http://schemas.microsoft.com/office/powerpoint/2010/main" val="114207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6AA7636-F51E-4A42-A6EE-34F76AE7ABAC}"/>
              </a:ext>
            </a:extLst>
          </p:cNvPr>
          <p:cNvSpPr>
            <a:spLocks noGrp="1"/>
          </p:cNvSpPr>
          <p:nvPr>
            <p:ph type="title"/>
          </p:nvPr>
        </p:nvSpPr>
        <p:spPr/>
        <p:txBody>
          <a:bodyPr/>
          <a:lstStyle/>
          <a:p>
            <a:endParaRPr lang="hu-HU"/>
          </a:p>
        </p:txBody>
      </p:sp>
      <p:graphicFrame>
        <p:nvGraphicFramePr>
          <p:cNvPr id="4" name="Tartalom helye 3">
            <a:extLst>
              <a:ext uri="{FF2B5EF4-FFF2-40B4-BE49-F238E27FC236}">
                <a16:creationId xmlns:a16="http://schemas.microsoft.com/office/drawing/2014/main" id="{45B0F55B-6C00-4D04-92FA-5B0980C3F94C}"/>
              </a:ext>
            </a:extLst>
          </p:cNvPr>
          <p:cNvGraphicFramePr>
            <a:graphicFrameLocks noGrp="1"/>
          </p:cNvGraphicFramePr>
          <p:nvPr>
            <p:ph idx="1"/>
            <p:extLst>
              <p:ext uri="{D42A27DB-BD31-4B8C-83A1-F6EECF244321}">
                <p14:modId xmlns:p14="http://schemas.microsoft.com/office/powerpoint/2010/main" val="88350122"/>
              </p:ext>
            </p:extLst>
          </p:nvPr>
        </p:nvGraphicFramePr>
        <p:xfrm>
          <a:off x="631968" y="764704"/>
          <a:ext cx="7828463" cy="4023360"/>
        </p:xfrm>
        <a:graphic>
          <a:graphicData uri="http://schemas.openxmlformats.org/drawingml/2006/table">
            <a:tbl>
              <a:tblPr firstRow="1" firstCol="1" bandRow="1"/>
              <a:tblGrid>
                <a:gridCol w="1580454">
                  <a:extLst>
                    <a:ext uri="{9D8B030D-6E8A-4147-A177-3AD203B41FA5}">
                      <a16:colId xmlns:a16="http://schemas.microsoft.com/office/drawing/2014/main" val="1082800535"/>
                    </a:ext>
                  </a:extLst>
                </a:gridCol>
                <a:gridCol w="6248009">
                  <a:extLst>
                    <a:ext uri="{9D8B030D-6E8A-4147-A177-3AD203B41FA5}">
                      <a16:colId xmlns:a16="http://schemas.microsoft.com/office/drawing/2014/main" val="3254271768"/>
                    </a:ext>
                  </a:extLst>
                </a:gridCol>
              </a:tblGrid>
              <a:tr h="0">
                <a:tc>
                  <a:txBody>
                    <a:bodyPr/>
                    <a:lstStyle/>
                    <a:p>
                      <a:pPr algn="just">
                        <a:spcAft>
                          <a:spcPts val="0"/>
                        </a:spcAft>
                      </a:pPr>
                      <a:r>
                        <a:rPr lang="hu-HU" sz="2400" b="1">
                          <a:solidFill>
                            <a:srgbClr val="000000"/>
                          </a:solidFill>
                          <a:effectLst/>
                          <a:latin typeface="Calibri" panose="020F0502020204030204" pitchFamily="34" charset="0"/>
                          <a:ea typeface="Times New Roman" panose="02020603050405020304" pitchFamily="18" charset="0"/>
                        </a:rPr>
                        <a:t>Helmer</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Helyes, csak nyugodj meg. Én védeni foglak, kimentettelek a héja karmai közül. Hogy is gondolhatod, hogy bántani tudnálak? Te nem ismered a férfiszívet, Nóra. Hogy milyen megnyugtató megbocsátani a feleségének, hiszen ezáltal duplán is a tulajdonává válik, szinte a gyermekévé. Én majd gyámolítalak, én leszek az akaratod és a lelkiismereted.  De mi az? Felöltöztél?</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3197093965"/>
                  </a:ext>
                </a:extLst>
              </a:tr>
              <a:tr h="0">
                <a:tc>
                  <a:txBody>
                    <a:bodyPr/>
                    <a:lstStyle/>
                    <a:p>
                      <a:pPr algn="just">
                        <a:spcAft>
                          <a:spcPts val="0"/>
                        </a:spcAft>
                      </a:pPr>
                      <a:r>
                        <a:rPr lang="hu-HU" sz="2400" b="1">
                          <a:solidFill>
                            <a:srgbClr val="000000"/>
                          </a:solidFill>
                          <a:effectLst/>
                          <a:latin typeface="Calibri" panose="020F0502020204030204" pitchFamily="34" charset="0"/>
                          <a:ea typeface="Times New Roman" panose="02020603050405020304" pitchFamily="18" charset="0"/>
                        </a:rPr>
                        <a:t>Nóra</a:t>
                      </a:r>
                      <a:endParaRPr lang="hu-HU"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400" dirty="0">
                          <a:solidFill>
                            <a:srgbClr val="000000"/>
                          </a:solidFill>
                          <a:effectLst/>
                          <a:latin typeface="Calibri" panose="020F0502020204030204" pitchFamily="34" charset="0"/>
                          <a:ea typeface="Times New Roman" panose="02020603050405020304" pitchFamily="18" charset="0"/>
                        </a:rPr>
                        <a:t>Igen, Róbert, átöltözködtem. Ülj ide, Róbert; sok beszélni valónk van egymással.</a:t>
                      </a:r>
                      <a:endParaRPr lang="hu-HU"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3395287787"/>
                  </a:ext>
                </a:extLst>
              </a:tr>
            </a:tbl>
          </a:graphicData>
        </a:graphic>
      </p:graphicFrame>
    </p:spTree>
    <p:extLst>
      <p:ext uri="{BB962C8B-B14F-4D97-AF65-F5344CB8AC3E}">
        <p14:creationId xmlns:p14="http://schemas.microsoft.com/office/powerpoint/2010/main" val="3068882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rtalom helye 3">
            <a:extLst>
              <a:ext uri="{FF2B5EF4-FFF2-40B4-BE49-F238E27FC236}">
                <a16:creationId xmlns:a16="http://schemas.microsoft.com/office/drawing/2014/main" id="{15982172-B796-4A9A-8C6D-4827D510B4C5}"/>
              </a:ext>
            </a:extLst>
          </p:cNvPr>
          <p:cNvGraphicFramePr>
            <a:graphicFrameLocks noGrp="1"/>
          </p:cNvGraphicFramePr>
          <p:nvPr>
            <p:ph idx="1"/>
            <p:extLst>
              <p:ext uri="{D42A27DB-BD31-4B8C-83A1-F6EECF244321}">
                <p14:modId xmlns:p14="http://schemas.microsoft.com/office/powerpoint/2010/main" val="2570815289"/>
              </p:ext>
            </p:extLst>
          </p:nvPr>
        </p:nvGraphicFramePr>
        <p:xfrm>
          <a:off x="0" y="1052736"/>
          <a:ext cx="9144000" cy="4770062"/>
        </p:xfrm>
        <a:graphic>
          <a:graphicData uri="http://schemas.openxmlformats.org/drawingml/2006/table">
            <a:tbl>
              <a:tblPr firstRow="1" firstCol="1" bandRow="1"/>
              <a:tblGrid>
                <a:gridCol w="1259632">
                  <a:extLst>
                    <a:ext uri="{9D8B030D-6E8A-4147-A177-3AD203B41FA5}">
                      <a16:colId xmlns:a16="http://schemas.microsoft.com/office/drawing/2014/main" val="1929925816"/>
                    </a:ext>
                  </a:extLst>
                </a:gridCol>
                <a:gridCol w="7884368">
                  <a:extLst>
                    <a:ext uri="{9D8B030D-6E8A-4147-A177-3AD203B41FA5}">
                      <a16:colId xmlns:a16="http://schemas.microsoft.com/office/drawing/2014/main" val="1678007949"/>
                    </a:ext>
                  </a:extLst>
                </a:gridCol>
              </a:tblGrid>
              <a:tr h="1560172">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Nóra</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dirty="0">
                          <a:solidFill>
                            <a:srgbClr val="000000"/>
                          </a:solidFill>
                          <a:effectLst/>
                          <a:latin typeface="Calibri" panose="020F0502020204030204" pitchFamily="34" charset="0"/>
                          <a:ea typeface="Times New Roman" panose="02020603050405020304" pitchFamily="18" charset="0"/>
                        </a:rPr>
                        <a:t>Mikor még otthon voltam a papánál, babuskájának nevezett és játszott velem, mint a hogy én babáimmal játszottam. Aztán a te házadba kerültem. Te mindent saját ízlésed szerint rendeztél be, s igy az én ízlésem is olyan lett, mint a tied. Abból éltem, hogy neked művészeti mutatványokkal szolgáltam, Róbert.</a:t>
                      </a:r>
                      <a:endParaRPr lang="hu-HU"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3515921155"/>
                  </a:ext>
                </a:extLst>
              </a:tr>
              <a:tr h="520058">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Helmer</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a:solidFill>
                            <a:srgbClr val="000000"/>
                          </a:solidFill>
                          <a:effectLst/>
                          <a:latin typeface="Calibri" panose="020F0502020204030204" pitchFamily="34" charset="0"/>
                          <a:ea typeface="Times New Roman" panose="02020603050405020304" pitchFamily="18" charset="0"/>
                        </a:rPr>
                        <a:t>Nem voltál itt boldog?</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242189471"/>
                  </a:ext>
                </a:extLst>
              </a:tr>
              <a:tr h="1040116">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Nóra</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dirty="0">
                          <a:solidFill>
                            <a:srgbClr val="000000"/>
                          </a:solidFill>
                          <a:effectLst/>
                          <a:latin typeface="Calibri" panose="020F0502020204030204" pitchFamily="34" charset="0"/>
                          <a:ea typeface="Times New Roman" panose="02020603050405020304" pitchFamily="18" charset="0"/>
                        </a:rPr>
                        <a:t>Nem, csak vidám. De otthonunk nem volt más, mint egy babaszoba. Odahaza atyámnál úgy bántak velem, mint egy kis babával. És felvidultam, ha játszottál velem, ez volt a mi házasságunk, Róbert.</a:t>
                      </a:r>
                      <a:endParaRPr lang="hu-HU"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97458373"/>
                  </a:ext>
                </a:extLst>
              </a:tr>
              <a:tr h="520058">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Helmer</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a:solidFill>
                            <a:srgbClr val="000000"/>
                          </a:solidFill>
                          <a:effectLst/>
                          <a:latin typeface="Calibri" panose="020F0502020204030204" pitchFamily="34" charset="0"/>
                          <a:ea typeface="Times New Roman" panose="02020603050405020304" pitchFamily="18" charset="0"/>
                        </a:rPr>
                        <a:t>Van némi igazság abban, a mit mondtál, bármily túlzó is. De mától fogva nem így lesz. A játék ideje elmúlt: következik a nevelésé!</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868549405"/>
                  </a:ext>
                </a:extLst>
              </a:tr>
              <a:tr h="520058">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Nóra</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a:solidFill>
                            <a:srgbClr val="000000"/>
                          </a:solidFill>
                          <a:effectLst/>
                          <a:latin typeface="Calibri" panose="020F0502020204030204" pitchFamily="34" charset="0"/>
                          <a:ea typeface="Times New Roman" panose="02020603050405020304" pitchFamily="18" charset="0"/>
                        </a:rPr>
                        <a:t>Kinek a neveléséé?</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29561953"/>
                  </a:ext>
                </a:extLst>
              </a:tr>
              <a:tr h="520058">
                <a:tc>
                  <a:txBody>
                    <a:bodyPr/>
                    <a:lstStyle/>
                    <a:p>
                      <a:pPr algn="just">
                        <a:spcAft>
                          <a:spcPts val="0"/>
                        </a:spcAft>
                      </a:pPr>
                      <a:r>
                        <a:rPr lang="hu-HU" sz="2000" b="1">
                          <a:solidFill>
                            <a:srgbClr val="000000"/>
                          </a:solidFill>
                          <a:effectLst/>
                          <a:latin typeface="Calibri" panose="020F0502020204030204" pitchFamily="34" charset="0"/>
                          <a:ea typeface="Times New Roman" panose="02020603050405020304" pitchFamily="18" charset="0"/>
                        </a:rPr>
                        <a:t>Helmer</a:t>
                      </a:r>
                      <a:endParaRPr lang="hu-HU"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algn="just">
                        <a:spcAft>
                          <a:spcPts val="0"/>
                        </a:spcAft>
                      </a:pPr>
                      <a:r>
                        <a:rPr lang="hu-HU" sz="2000" dirty="0">
                          <a:solidFill>
                            <a:srgbClr val="000000"/>
                          </a:solidFill>
                          <a:effectLst/>
                          <a:latin typeface="Calibri" panose="020F0502020204030204" pitchFamily="34" charset="0"/>
                          <a:ea typeface="Times New Roman" panose="02020603050405020304" pitchFamily="18" charset="0"/>
                        </a:rPr>
                        <a:t>A tied is, meg a gyermekeké is, édes Nórám!</a:t>
                      </a:r>
                      <a:endParaRPr lang="hu-HU"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256324049"/>
                  </a:ext>
                </a:extLst>
              </a:tr>
            </a:tbl>
          </a:graphicData>
        </a:graphic>
      </p:graphicFrame>
    </p:spTree>
    <p:extLst>
      <p:ext uri="{BB962C8B-B14F-4D97-AF65-F5344CB8AC3E}">
        <p14:creationId xmlns:p14="http://schemas.microsoft.com/office/powerpoint/2010/main" val="2220517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a:xfrm>
            <a:off x="4716016" y="1554162"/>
            <a:ext cx="3960440" cy="4525963"/>
          </a:xfrm>
        </p:spPr>
        <p:txBody>
          <a:bodyPr/>
          <a:lstStyle/>
          <a:p>
            <a:pPr>
              <a:buNone/>
            </a:pPr>
            <a:r>
              <a:rPr lang="hu-HU" dirty="0"/>
              <a:t>XIX. század</a:t>
            </a:r>
          </a:p>
          <a:p>
            <a:pPr>
              <a:buNone/>
            </a:pPr>
            <a:r>
              <a:rPr lang="hu-HU" dirty="0"/>
              <a:t>Norvég irodalom</a:t>
            </a:r>
          </a:p>
        </p:txBody>
      </p:sp>
      <p:pic>
        <p:nvPicPr>
          <p:cNvPr id="1026" name="Picture 2" descr="Henrik Ibsen"/>
          <p:cNvPicPr>
            <a:picLocks noChangeAspect="1" noChangeArrowheads="1"/>
          </p:cNvPicPr>
          <p:nvPr/>
        </p:nvPicPr>
        <p:blipFill>
          <a:blip r:embed="rId2" cstate="print"/>
          <a:srcRect/>
          <a:stretch>
            <a:fillRect/>
          </a:stretch>
        </p:blipFill>
        <p:spPr bwMode="auto">
          <a:xfrm>
            <a:off x="251520" y="0"/>
            <a:ext cx="4143375" cy="66675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5FA1793-1560-47F1-8625-3F865CAD9AEB}"/>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2499255B-F482-4D0B-B772-E86750B43D3F}"/>
              </a:ext>
            </a:extLst>
          </p:cNvPr>
          <p:cNvSpPr>
            <a:spLocks noGrp="1"/>
          </p:cNvSpPr>
          <p:nvPr>
            <p:ph idx="1"/>
          </p:nvPr>
        </p:nvSpPr>
        <p:spPr/>
        <p:txBody>
          <a:bodyPr>
            <a:normAutofit/>
          </a:bodyPr>
          <a:lstStyle/>
          <a:p>
            <a:r>
              <a:rPr lang="hu-HU" sz="6000" b="1" dirty="0">
                <a:solidFill>
                  <a:srgbClr val="FF0000"/>
                </a:solidFill>
              </a:rPr>
              <a:t>élethazugság</a:t>
            </a:r>
          </a:p>
        </p:txBody>
      </p:sp>
    </p:spTree>
    <p:extLst>
      <p:ext uri="{BB962C8B-B14F-4D97-AF65-F5344CB8AC3E}">
        <p14:creationId xmlns:p14="http://schemas.microsoft.com/office/powerpoint/2010/main" val="4101562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2E7DDB8-DDE5-4BF6-A6E2-3E317A053FBF}"/>
              </a:ext>
            </a:extLst>
          </p:cNvPr>
          <p:cNvSpPr>
            <a:spLocks noGrp="1"/>
          </p:cNvSpPr>
          <p:nvPr>
            <p:ph type="title"/>
          </p:nvPr>
        </p:nvSpPr>
        <p:spPr/>
        <p:txBody>
          <a:bodyPr/>
          <a:lstStyle/>
          <a:p>
            <a:r>
              <a:rPr lang="hu-HU" dirty="0"/>
              <a:t>Realista dráma</a:t>
            </a:r>
          </a:p>
        </p:txBody>
      </p:sp>
      <p:sp>
        <p:nvSpPr>
          <p:cNvPr id="3" name="Tartalom helye 2">
            <a:extLst>
              <a:ext uri="{FF2B5EF4-FFF2-40B4-BE49-F238E27FC236}">
                <a16:creationId xmlns:a16="http://schemas.microsoft.com/office/drawing/2014/main" id="{AC6DA00C-A16D-43EF-AD73-D8EE7A586D98}"/>
              </a:ext>
            </a:extLst>
          </p:cNvPr>
          <p:cNvSpPr>
            <a:spLocks noGrp="1"/>
          </p:cNvSpPr>
          <p:nvPr>
            <p:ph idx="1"/>
          </p:nvPr>
        </p:nvSpPr>
        <p:spPr/>
        <p:txBody>
          <a:bodyPr/>
          <a:lstStyle/>
          <a:p>
            <a:r>
              <a:rPr lang="hu-HU" dirty="0"/>
              <a:t>Kortárs szereplők és történetek</a:t>
            </a:r>
          </a:p>
          <a:p>
            <a:r>
              <a:rPr lang="hu-HU" dirty="0"/>
              <a:t>Hétköznapi emberek és helyzetek</a:t>
            </a:r>
          </a:p>
          <a:p>
            <a:r>
              <a:rPr lang="hu-HU" dirty="0"/>
              <a:t>Nincs tragikus hős (tragédia sem)</a:t>
            </a:r>
          </a:p>
          <a:p>
            <a:r>
              <a:rPr lang="hu-HU" dirty="0"/>
              <a:t>SZÍNMŰ</a:t>
            </a:r>
          </a:p>
        </p:txBody>
      </p:sp>
    </p:spTree>
    <p:extLst>
      <p:ext uri="{BB962C8B-B14F-4D97-AF65-F5344CB8AC3E}">
        <p14:creationId xmlns:p14="http://schemas.microsoft.com/office/powerpoint/2010/main" val="136628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CC7F426-736E-4B8E-800B-7C8F9C0AC0AA}"/>
              </a:ext>
            </a:extLst>
          </p:cNvPr>
          <p:cNvSpPr>
            <a:spLocks noGrp="1"/>
          </p:cNvSpPr>
          <p:nvPr>
            <p:ph type="title"/>
          </p:nvPr>
        </p:nvSpPr>
        <p:spPr/>
        <p:txBody>
          <a:bodyPr/>
          <a:lstStyle/>
          <a:p>
            <a:r>
              <a:rPr lang="hu-HU" dirty="0"/>
              <a:t>szimbólumok</a:t>
            </a:r>
          </a:p>
        </p:txBody>
      </p:sp>
      <p:sp>
        <p:nvSpPr>
          <p:cNvPr id="3" name="Tartalom helye 2">
            <a:extLst>
              <a:ext uri="{FF2B5EF4-FFF2-40B4-BE49-F238E27FC236}">
                <a16:creationId xmlns:a16="http://schemas.microsoft.com/office/drawing/2014/main" id="{1242DFF0-95F5-46E8-BD70-C6759DFC3899}"/>
              </a:ext>
            </a:extLst>
          </p:cNvPr>
          <p:cNvSpPr>
            <a:spLocks noGrp="1"/>
          </p:cNvSpPr>
          <p:nvPr>
            <p:ph idx="1"/>
          </p:nvPr>
        </p:nvSpPr>
        <p:spPr/>
        <p:txBody>
          <a:bodyPr/>
          <a:lstStyle/>
          <a:p>
            <a:r>
              <a:rPr lang="hu-HU" dirty="0"/>
              <a:t>Karácsony</a:t>
            </a:r>
          </a:p>
          <a:p>
            <a:r>
              <a:rPr lang="hu-HU" dirty="0"/>
              <a:t>Álarc</a:t>
            </a:r>
          </a:p>
          <a:p>
            <a:r>
              <a:rPr lang="hu-HU" dirty="0"/>
              <a:t>Tarantella</a:t>
            </a:r>
          </a:p>
          <a:p>
            <a:r>
              <a:rPr lang="hu-HU" dirty="0"/>
              <a:t>Mandulás csók</a:t>
            </a:r>
          </a:p>
          <a:p>
            <a:r>
              <a:rPr lang="hu-HU" dirty="0"/>
              <a:t>Babaszoba</a:t>
            </a:r>
          </a:p>
          <a:p>
            <a:endParaRPr lang="hu-HU" dirty="0"/>
          </a:p>
          <a:p>
            <a:endParaRPr lang="hu-HU" dirty="0"/>
          </a:p>
        </p:txBody>
      </p:sp>
    </p:spTree>
    <p:extLst>
      <p:ext uri="{BB962C8B-B14F-4D97-AF65-F5344CB8AC3E}">
        <p14:creationId xmlns:p14="http://schemas.microsoft.com/office/powerpoint/2010/main" val="717176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 szereplők kapcsolatrendszere</a:t>
            </a:r>
          </a:p>
        </p:txBody>
      </p:sp>
      <p:sp>
        <p:nvSpPr>
          <p:cNvPr id="3" name="Tartalom helye 2"/>
          <p:cNvSpPr>
            <a:spLocks noGrp="1"/>
          </p:cNvSpPr>
          <p:nvPr>
            <p:ph idx="1"/>
          </p:nvPr>
        </p:nvSpPr>
        <p:spPr/>
        <p:txBody>
          <a:bodyPr/>
          <a:lstStyle/>
          <a:p>
            <a:endParaRPr lang="hu-HU" dirty="0"/>
          </a:p>
        </p:txBody>
      </p:sp>
      <p:pic>
        <p:nvPicPr>
          <p:cNvPr id="28674" name="Picture 2"/>
          <p:cNvPicPr>
            <a:picLocks noChangeAspect="1" noChangeArrowheads="1"/>
          </p:cNvPicPr>
          <p:nvPr/>
        </p:nvPicPr>
        <p:blipFill>
          <a:blip r:embed="rId2" cstate="print"/>
          <a:srcRect l="17344" t="39000" r="25809" b="16704"/>
          <a:stretch>
            <a:fillRect/>
          </a:stretch>
        </p:blipFill>
        <p:spPr bwMode="auto">
          <a:xfrm>
            <a:off x="323528" y="1628800"/>
            <a:ext cx="8565752" cy="5005959"/>
          </a:xfrm>
          <a:prstGeom prst="rect">
            <a:avLst/>
          </a:prstGeom>
          <a:noFill/>
          <a:ln w="9525">
            <a:noFill/>
            <a:miter lim="800000"/>
            <a:headEnd/>
            <a:tailEnd/>
          </a:ln>
        </p:spPr>
      </p:pic>
      <p:sp>
        <p:nvSpPr>
          <p:cNvPr id="5" name="Ellipszis 4"/>
          <p:cNvSpPr/>
          <p:nvPr/>
        </p:nvSpPr>
        <p:spPr>
          <a:xfrm>
            <a:off x="1187624" y="2708920"/>
            <a:ext cx="288032" cy="2880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6" name="Egyenes összekötő 5">
            <a:extLst>
              <a:ext uri="{FF2B5EF4-FFF2-40B4-BE49-F238E27FC236}">
                <a16:creationId xmlns:a16="http://schemas.microsoft.com/office/drawing/2014/main" id="{188F031A-3A11-4D8C-9070-B0A4890665C5}"/>
              </a:ext>
            </a:extLst>
          </p:cNvPr>
          <p:cNvCxnSpPr/>
          <p:nvPr/>
        </p:nvCxnSpPr>
        <p:spPr>
          <a:xfrm>
            <a:off x="3131840" y="2636912"/>
            <a:ext cx="2160240" cy="79208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normAutofit/>
          </a:bodyPr>
          <a:lstStyle/>
          <a:p>
            <a:pPr>
              <a:buNone/>
            </a:pPr>
            <a:r>
              <a:rPr lang="hu-HU" sz="4800" dirty="0"/>
              <a:t>„</a:t>
            </a:r>
            <a:r>
              <a:rPr lang="hu-HU" sz="4800" i="1" dirty="0"/>
              <a:t>a drámákat jéghegyekhez lehetne hasonlítani, amelyeknek nagy része tenger alatt van</a:t>
            </a:r>
            <a:r>
              <a:rPr lang="hu-HU" sz="4800" dirty="0"/>
              <a:t>” (Szerb Antal)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églalap 5">
            <a:extLst>
              <a:ext uri="{FF2B5EF4-FFF2-40B4-BE49-F238E27FC236}">
                <a16:creationId xmlns:a16="http://schemas.microsoft.com/office/drawing/2014/main" id="{903A9BB4-D02E-46AC-B85F-347AA23371DB}"/>
              </a:ext>
            </a:extLst>
          </p:cNvPr>
          <p:cNvSpPr/>
          <p:nvPr/>
        </p:nvSpPr>
        <p:spPr>
          <a:xfrm>
            <a:off x="395536" y="260648"/>
            <a:ext cx="8596064" cy="7496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4400" b="1" dirty="0"/>
              <a:t>JELEN                   MÚLT</a:t>
            </a:r>
          </a:p>
        </p:txBody>
      </p:sp>
      <p:sp>
        <p:nvSpPr>
          <p:cNvPr id="7" name="Téglalap 6">
            <a:extLst>
              <a:ext uri="{FF2B5EF4-FFF2-40B4-BE49-F238E27FC236}">
                <a16:creationId xmlns:a16="http://schemas.microsoft.com/office/drawing/2014/main" id="{92CBED45-0ED8-48C1-B219-FAB78F50CF5D}"/>
              </a:ext>
            </a:extLst>
          </p:cNvPr>
          <p:cNvSpPr/>
          <p:nvPr/>
        </p:nvSpPr>
        <p:spPr>
          <a:xfrm>
            <a:off x="611560" y="1268760"/>
            <a:ext cx="3168352"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BOLDOG CSALÁD, KARÁCSONYI KÉSZÜLŐDÉS</a:t>
            </a:r>
          </a:p>
        </p:txBody>
      </p:sp>
      <p:sp>
        <p:nvSpPr>
          <p:cNvPr id="9" name="Téglalap 8">
            <a:extLst>
              <a:ext uri="{FF2B5EF4-FFF2-40B4-BE49-F238E27FC236}">
                <a16:creationId xmlns:a16="http://schemas.microsoft.com/office/drawing/2014/main" id="{29B5BAD6-30AB-48E8-B7AE-9543A3F35841}"/>
              </a:ext>
            </a:extLst>
          </p:cNvPr>
          <p:cNvSpPr/>
          <p:nvPr/>
        </p:nvSpPr>
        <p:spPr>
          <a:xfrm>
            <a:off x="5148064" y="1348222"/>
            <a:ext cx="3168352"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OLASZORSZÁGI GYÓGYKEZELÉS</a:t>
            </a:r>
          </a:p>
        </p:txBody>
      </p:sp>
      <p:sp>
        <p:nvSpPr>
          <p:cNvPr id="10" name="Téglalap 9">
            <a:extLst>
              <a:ext uri="{FF2B5EF4-FFF2-40B4-BE49-F238E27FC236}">
                <a16:creationId xmlns:a16="http://schemas.microsoft.com/office/drawing/2014/main" id="{6FD22887-08A2-4E1D-A5C2-DE01AB3FBB5C}"/>
              </a:ext>
            </a:extLst>
          </p:cNvPr>
          <p:cNvSpPr/>
          <p:nvPr/>
        </p:nvSpPr>
        <p:spPr>
          <a:xfrm>
            <a:off x="644724" y="2547324"/>
            <a:ext cx="3168352"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KRISZTINA MUNKÁT KERES,</a:t>
            </a:r>
          </a:p>
          <a:p>
            <a:pPr algn="ctr"/>
            <a:r>
              <a:rPr lang="hu-HU" dirty="0"/>
              <a:t>KROGSTAD ÁLLÁSÁT FOGJA MEGKAPNI</a:t>
            </a:r>
          </a:p>
        </p:txBody>
      </p:sp>
      <p:sp>
        <p:nvSpPr>
          <p:cNvPr id="11" name="Téglalap 10">
            <a:extLst>
              <a:ext uri="{FF2B5EF4-FFF2-40B4-BE49-F238E27FC236}">
                <a16:creationId xmlns:a16="http://schemas.microsoft.com/office/drawing/2014/main" id="{5CD42DCE-1B74-4EF3-9519-6333634A518A}"/>
              </a:ext>
            </a:extLst>
          </p:cNvPr>
          <p:cNvSpPr/>
          <p:nvPr/>
        </p:nvSpPr>
        <p:spPr>
          <a:xfrm>
            <a:off x="5149924" y="2514501"/>
            <a:ext cx="3168352"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KRISZTINA ÉS KROGSTAD RÉGI ISMERETSÉGE</a:t>
            </a:r>
          </a:p>
        </p:txBody>
      </p:sp>
      <p:sp>
        <p:nvSpPr>
          <p:cNvPr id="12" name="Téglalap 11">
            <a:extLst>
              <a:ext uri="{FF2B5EF4-FFF2-40B4-BE49-F238E27FC236}">
                <a16:creationId xmlns:a16="http://schemas.microsoft.com/office/drawing/2014/main" id="{8A32F65C-F447-4D89-B04B-1E021A53847F}"/>
              </a:ext>
            </a:extLst>
          </p:cNvPr>
          <p:cNvSpPr/>
          <p:nvPr/>
        </p:nvSpPr>
        <p:spPr>
          <a:xfrm>
            <a:off x="664171" y="3861049"/>
            <a:ext cx="3168352"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KROGSTAD MEGZSAROLJA NÓRÁT</a:t>
            </a:r>
          </a:p>
        </p:txBody>
      </p:sp>
      <p:sp>
        <p:nvSpPr>
          <p:cNvPr id="13" name="Téglalap 12">
            <a:extLst>
              <a:ext uri="{FF2B5EF4-FFF2-40B4-BE49-F238E27FC236}">
                <a16:creationId xmlns:a16="http://schemas.microsoft.com/office/drawing/2014/main" id="{BA5D23A4-743D-4735-A5E0-2359121902AB}"/>
              </a:ext>
            </a:extLst>
          </p:cNvPr>
          <p:cNvSpPr/>
          <p:nvPr/>
        </p:nvSpPr>
        <p:spPr>
          <a:xfrm>
            <a:off x="5167461" y="3771402"/>
            <a:ext cx="3168352"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NÓRA ALÁÍRÁS-HAMISÍTÁSA</a:t>
            </a:r>
          </a:p>
        </p:txBody>
      </p:sp>
      <p:sp>
        <p:nvSpPr>
          <p:cNvPr id="14" name="Téglalap 13">
            <a:extLst>
              <a:ext uri="{FF2B5EF4-FFF2-40B4-BE49-F238E27FC236}">
                <a16:creationId xmlns:a16="http://schemas.microsoft.com/office/drawing/2014/main" id="{77D2E9FC-3F69-472D-9D40-32CF2B77ABA6}"/>
              </a:ext>
            </a:extLst>
          </p:cNvPr>
          <p:cNvSpPr/>
          <p:nvPr/>
        </p:nvSpPr>
        <p:spPr>
          <a:xfrm>
            <a:off x="644724" y="5085184"/>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HELMER FELMOND KROGSTADNAK</a:t>
            </a:r>
          </a:p>
        </p:txBody>
      </p:sp>
      <p:sp>
        <p:nvSpPr>
          <p:cNvPr id="15" name="Téglalap 14">
            <a:extLst>
              <a:ext uri="{FF2B5EF4-FFF2-40B4-BE49-F238E27FC236}">
                <a16:creationId xmlns:a16="http://schemas.microsoft.com/office/drawing/2014/main" id="{F3570673-3F0E-4BE1-826E-884773E651D3}"/>
              </a:ext>
            </a:extLst>
          </p:cNvPr>
          <p:cNvSpPr/>
          <p:nvPr/>
        </p:nvSpPr>
        <p:spPr>
          <a:xfrm>
            <a:off x="664171" y="5938138"/>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RANK SZERELMES NÓRÁBA</a:t>
            </a:r>
          </a:p>
        </p:txBody>
      </p:sp>
      <p:sp>
        <p:nvSpPr>
          <p:cNvPr id="16" name="Téglalap 15">
            <a:extLst>
              <a:ext uri="{FF2B5EF4-FFF2-40B4-BE49-F238E27FC236}">
                <a16:creationId xmlns:a16="http://schemas.microsoft.com/office/drawing/2014/main" id="{934A51C9-A263-47FD-880C-03B56DFFB182}"/>
              </a:ext>
            </a:extLst>
          </p:cNvPr>
          <p:cNvSpPr/>
          <p:nvPr/>
        </p:nvSpPr>
        <p:spPr>
          <a:xfrm>
            <a:off x="5167461" y="4882804"/>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KROGSTAD IS ALÁÍRÁST HAMISÍTOTT</a:t>
            </a:r>
          </a:p>
        </p:txBody>
      </p:sp>
      <p:sp>
        <p:nvSpPr>
          <p:cNvPr id="17" name="Téglalap 16">
            <a:extLst>
              <a:ext uri="{FF2B5EF4-FFF2-40B4-BE49-F238E27FC236}">
                <a16:creationId xmlns:a16="http://schemas.microsoft.com/office/drawing/2014/main" id="{CC6A7D0F-767E-4D09-A463-4D37AD827333}"/>
              </a:ext>
            </a:extLst>
          </p:cNvPr>
          <p:cNvSpPr/>
          <p:nvPr/>
        </p:nvSpPr>
        <p:spPr>
          <a:xfrm>
            <a:off x="5167461" y="5857538"/>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NÓRA APJÁNAK KÖNNYELMŰSÉGE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églalap 5">
            <a:extLst>
              <a:ext uri="{FF2B5EF4-FFF2-40B4-BE49-F238E27FC236}">
                <a16:creationId xmlns:a16="http://schemas.microsoft.com/office/drawing/2014/main" id="{903A9BB4-D02E-46AC-B85F-347AA23371DB}"/>
              </a:ext>
            </a:extLst>
          </p:cNvPr>
          <p:cNvSpPr/>
          <p:nvPr/>
        </p:nvSpPr>
        <p:spPr>
          <a:xfrm>
            <a:off x="395536" y="260648"/>
            <a:ext cx="8596064" cy="7496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4400" b="1" dirty="0"/>
              <a:t>JELEN                   MÚLT</a:t>
            </a:r>
          </a:p>
        </p:txBody>
      </p:sp>
      <p:sp>
        <p:nvSpPr>
          <p:cNvPr id="7" name="Téglalap 6">
            <a:extLst>
              <a:ext uri="{FF2B5EF4-FFF2-40B4-BE49-F238E27FC236}">
                <a16:creationId xmlns:a16="http://schemas.microsoft.com/office/drawing/2014/main" id="{92CBED45-0ED8-48C1-B219-FAB78F50CF5D}"/>
              </a:ext>
            </a:extLst>
          </p:cNvPr>
          <p:cNvSpPr/>
          <p:nvPr/>
        </p:nvSpPr>
        <p:spPr>
          <a:xfrm>
            <a:off x="644724" y="2463693"/>
            <a:ext cx="3168352" cy="4416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A BÁL</a:t>
            </a:r>
          </a:p>
        </p:txBody>
      </p:sp>
      <p:sp>
        <p:nvSpPr>
          <p:cNvPr id="10" name="Téglalap 9">
            <a:extLst>
              <a:ext uri="{FF2B5EF4-FFF2-40B4-BE49-F238E27FC236}">
                <a16:creationId xmlns:a16="http://schemas.microsoft.com/office/drawing/2014/main" id="{6FD22887-08A2-4E1D-A5C2-DE01AB3FBB5C}"/>
              </a:ext>
            </a:extLst>
          </p:cNvPr>
          <p:cNvSpPr/>
          <p:nvPr/>
        </p:nvSpPr>
        <p:spPr>
          <a:xfrm>
            <a:off x="635000" y="1093276"/>
            <a:ext cx="3168352" cy="5654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KRISZTINA KÖZVETÍT</a:t>
            </a:r>
          </a:p>
        </p:txBody>
      </p:sp>
      <p:sp>
        <p:nvSpPr>
          <p:cNvPr id="12" name="Téglalap 11">
            <a:extLst>
              <a:ext uri="{FF2B5EF4-FFF2-40B4-BE49-F238E27FC236}">
                <a16:creationId xmlns:a16="http://schemas.microsoft.com/office/drawing/2014/main" id="{8A32F65C-F447-4D89-B04B-1E021A53847F}"/>
              </a:ext>
            </a:extLst>
          </p:cNvPr>
          <p:cNvSpPr/>
          <p:nvPr/>
        </p:nvSpPr>
        <p:spPr>
          <a:xfrm>
            <a:off x="644724" y="2981183"/>
            <a:ext cx="3148905"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KROGSTAD ÉS KRISZTINA ÚJRAKEZDÉSE</a:t>
            </a:r>
          </a:p>
        </p:txBody>
      </p:sp>
      <p:sp>
        <p:nvSpPr>
          <p:cNvPr id="14" name="Téglalap 13">
            <a:extLst>
              <a:ext uri="{FF2B5EF4-FFF2-40B4-BE49-F238E27FC236}">
                <a16:creationId xmlns:a16="http://schemas.microsoft.com/office/drawing/2014/main" id="{77D2E9FC-3F69-472D-9D40-32CF2B77ABA6}"/>
              </a:ext>
            </a:extLst>
          </p:cNvPr>
          <p:cNvSpPr/>
          <p:nvPr/>
        </p:nvSpPr>
        <p:spPr>
          <a:xfrm>
            <a:off x="644724" y="1725518"/>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LEVÉL A POSTALÁDÁBAN</a:t>
            </a:r>
          </a:p>
        </p:txBody>
      </p:sp>
      <p:sp>
        <p:nvSpPr>
          <p:cNvPr id="15" name="Téglalap 14">
            <a:extLst>
              <a:ext uri="{FF2B5EF4-FFF2-40B4-BE49-F238E27FC236}">
                <a16:creationId xmlns:a16="http://schemas.microsoft.com/office/drawing/2014/main" id="{F3570673-3F0E-4BE1-826E-884773E651D3}"/>
              </a:ext>
            </a:extLst>
          </p:cNvPr>
          <p:cNvSpPr/>
          <p:nvPr/>
        </p:nvSpPr>
        <p:spPr>
          <a:xfrm>
            <a:off x="644724" y="3905995"/>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RANK ÜZENETE</a:t>
            </a:r>
          </a:p>
        </p:txBody>
      </p:sp>
      <p:sp>
        <p:nvSpPr>
          <p:cNvPr id="16" name="Téglalap 15">
            <a:extLst>
              <a:ext uri="{FF2B5EF4-FFF2-40B4-BE49-F238E27FC236}">
                <a16:creationId xmlns:a16="http://schemas.microsoft.com/office/drawing/2014/main" id="{934A51C9-A263-47FD-880C-03B56DFFB182}"/>
              </a:ext>
            </a:extLst>
          </p:cNvPr>
          <p:cNvSpPr/>
          <p:nvPr/>
        </p:nvSpPr>
        <p:spPr>
          <a:xfrm>
            <a:off x="655787" y="4614783"/>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KIPATTAN A TITOK </a:t>
            </a:r>
          </a:p>
        </p:txBody>
      </p:sp>
      <p:sp>
        <p:nvSpPr>
          <p:cNvPr id="17" name="Téglalap 16">
            <a:extLst>
              <a:ext uri="{FF2B5EF4-FFF2-40B4-BE49-F238E27FC236}">
                <a16:creationId xmlns:a16="http://schemas.microsoft.com/office/drawing/2014/main" id="{A149855A-10B0-4901-985A-511DA35F960B}"/>
              </a:ext>
            </a:extLst>
          </p:cNvPr>
          <p:cNvSpPr/>
          <p:nvPr/>
        </p:nvSpPr>
        <p:spPr>
          <a:xfrm>
            <a:off x="5350371" y="5569869"/>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8 ÉVI HÁZASSÁG ALAPJAINAK FELTÁRÁSA</a:t>
            </a:r>
          </a:p>
        </p:txBody>
      </p:sp>
      <p:sp>
        <p:nvSpPr>
          <p:cNvPr id="18" name="Téglalap 17">
            <a:extLst>
              <a:ext uri="{FF2B5EF4-FFF2-40B4-BE49-F238E27FC236}">
                <a16:creationId xmlns:a16="http://schemas.microsoft.com/office/drawing/2014/main" id="{D9376DE1-5E3F-417F-ABC5-4C6BC02BDA51}"/>
              </a:ext>
            </a:extLst>
          </p:cNvPr>
          <p:cNvSpPr/>
          <p:nvPr/>
        </p:nvSpPr>
        <p:spPr>
          <a:xfrm>
            <a:off x="644724" y="5313055"/>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HELMER „MEGBOCSÁT”</a:t>
            </a:r>
          </a:p>
        </p:txBody>
      </p:sp>
      <p:sp>
        <p:nvSpPr>
          <p:cNvPr id="19" name="Téglalap 18">
            <a:extLst>
              <a:ext uri="{FF2B5EF4-FFF2-40B4-BE49-F238E27FC236}">
                <a16:creationId xmlns:a16="http://schemas.microsoft.com/office/drawing/2014/main" id="{0888A86A-F634-43BC-A33C-BF7DC2070FC8}"/>
              </a:ext>
            </a:extLst>
          </p:cNvPr>
          <p:cNvSpPr/>
          <p:nvPr/>
        </p:nvSpPr>
        <p:spPr>
          <a:xfrm>
            <a:off x="655787" y="6021843"/>
            <a:ext cx="3168352"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NÓRA ELMEGY</a:t>
            </a:r>
          </a:p>
        </p:txBody>
      </p:sp>
      <p:sp>
        <p:nvSpPr>
          <p:cNvPr id="20" name="Téglalap 19">
            <a:extLst>
              <a:ext uri="{FF2B5EF4-FFF2-40B4-BE49-F238E27FC236}">
                <a16:creationId xmlns:a16="http://schemas.microsoft.com/office/drawing/2014/main" id="{C6404B09-23A6-422C-8149-6598AB7BC35D}"/>
              </a:ext>
            </a:extLst>
          </p:cNvPr>
          <p:cNvSpPr/>
          <p:nvPr/>
        </p:nvSpPr>
        <p:spPr>
          <a:xfrm>
            <a:off x="5220072" y="2981183"/>
            <a:ext cx="3148905"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dirty="0"/>
              <a:t>KROGSTAD IS KRISZTINA MÚLT-FELTÁRÁSA</a:t>
            </a:r>
          </a:p>
        </p:txBody>
      </p:sp>
    </p:spTree>
    <p:extLst>
      <p:ext uri="{BB962C8B-B14F-4D97-AF65-F5344CB8AC3E}">
        <p14:creationId xmlns:p14="http://schemas.microsoft.com/office/powerpoint/2010/main" val="138526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2" grpId="0" animBg="1"/>
      <p:bldP spid="14" grpId="0" animBg="1"/>
      <p:bldP spid="15" grpId="0" animBg="1"/>
      <p:bldP spid="16" grpId="0" animBg="1"/>
      <p:bldP spid="17"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időszerkezet</a:t>
            </a:r>
          </a:p>
        </p:txBody>
      </p:sp>
      <p:graphicFrame>
        <p:nvGraphicFramePr>
          <p:cNvPr id="4" name="Tartalom helye 3"/>
          <p:cNvGraphicFramePr>
            <a:graphicFrameLocks noGrp="1"/>
          </p:cNvGraphicFramePr>
          <p:nvPr>
            <p:ph idx="1"/>
            <p:extLst>
              <p:ext uri="{D42A27DB-BD31-4B8C-83A1-F6EECF244321}">
                <p14:modId xmlns:p14="http://schemas.microsoft.com/office/powerpoint/2010/main" val="1648026562"/>
              </p:ext>
            </p:extLst>
          </p:nvPr>
        </p:nvGraphicFramePr>
        <p:xfrm>
          <a:off x="251520" y="2708920"/>
          <a:ext cx="3331096" cy="1802829"/>
        </p:xfrm>
        <a:graphic>
          <a:graphicData uri="http://schemas.openxmlformats.org/drawingml/2006/table">
            <a:tbl>
              <a:tblPr firstRow="1" bandRow="1">
                <a:tableStyleId>{2D5ABB26-0587-4C30-8999-92F81FD0307C}</a:tableStyleId>
              </a:tblPr>
              <a:tblGrid>
                <a:gridCol w="531822">
                  <a:extLst>
                    <a:ext uri="{9D8B030D-6E8A-4147-A177-3AD203B41FA5}">
                      <a16:colId xmlns:a16="http://schemas.microsoft.com/office/drawing/2014/main" val="20000"/>
                    </a:ext>
                  </a:extLst>
                </a:gridCol>
                <a:gridCol w="2799274">
                  <a:extLst>
                    <a:ext uri="{9D8B030D-6E8A-4147-A177-3AD203B41FA5}">
                      <a16:colId xmlns:a16="http://schemas.microsoft.com/office/drawing/2014/main" val="20001"/>
                    </a:ext>
                  </a:extLst>
                </a:gridCol>
              </a:tblGrid>
              <a:tr h="600943">
                <a:tc>
                  <a:txBody>
                    <a:bodyPr/>
                    <a:lstStyle/>
                    <a:p>
                      <a:r>
                        <a:rPr lang="hu-HU" b="1" dirty="0"/>
                        <a:t>1.</a:t>
                      </a:r>
                      <a:r>
                        <a:rPr lang="hu-HU" b="1" baseline="0" dirty="0"/>
                        <a:t> </a:t>
                      </a:r>
                      <a:endParaRPr lang="hu-HU" b="1" dirty="0"/>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r>
                        <a:rPr lang="hu-HU" b="1" dirty="0"/>
                        <a:t>dec. 24.</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extLst>
                  <a:ext uri="{0D108BD9-81ED-4DB2-BD59-A6C34878D82A}">
                    <a16:rowId xmlns:a16="http://schemas.microsoft.com/office/drawing/2014/main" val="10000"/>
                  </a:ext>
                </a:extLst>
              </a:tr>
              <a:tr h="600943">
                <a:tc>
                  <a:txBody>
                    <a:bodyPr/>
                    <a:lstStyle/>
                    <a:p>
                      <a:r>
                        <a:rPr lang="hu-HU" b="1" dirty="0"/>
                        <a:t>2.</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r>
                        <a:rPr lang="hu-HU" b="1" dirty="0"/>
                        <a:t>dec. 26.</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extLst>
                  <a:ext uri="{0D108BD9-81ED-4DB2-BD59-A6C34878D82A}">
                    <a16:rowId xmlns:a16="http://schemas.microsoft.com/office/drawing/2014/main" val="10001"/>
                  </a:ext>
                </a:extLst>
              </a:tr>
              <a:tr h="600943">
                <a:tc>
                  <a:txBody>
                    <a:bodyPr/>
                    <a:lstStyle/>
                    <a:p>
                      <a:r>
                        <a:rPr lang="hu-HU" b="1" dirty="0"/>
                        <a:t>3. </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r>
                        <a:rPr lang="hu-HU" b="1" dirty="0"/>
                        <a:t>dec. 27.</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5" name="Téglalap 4"/>
          <p:cNvSpPr/>
          <p:nvPr/>
        </p:nvSpPr>
        <p:spPr>
          <a:xfrm>
            <a:off x="251520" y="2132856"/>
            <a:ext cx="331236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solidFill>
                  <a:schemeClr val="tx1"/>
                </a:solidFill>
              </a:rPr>
              <a:t>Jelen idő  (drámai idő)</a:t>
            </a:r>
          </a:p>
        </p:txBody>
      </p:sp>
      <p:sp>
        <p:nvSpPr>
          <p:cNvPr id="6" name="Téglalap 5"/>
          <p:cNvSpPr/>
          <p:nvPr/>
        </p:nvSpPr>
        <p:spPr>
          <a:xfrm>
            <a:off x="4572000" y="2132856"/>
            <a:ext cx="331236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solidFill>
                  <a:schemeClr val="tx1"/>
                </a:solidFill>
              </a:rPr>
              <a:t>Múlt idő</a:t>
            </a:r>
          </a:p>
        </p:txBody>
      </p:sp>
      <p:sp>
        <p:nvSpPr>
          <p:cNvPr id="7" name="Szövegdoboz 6"/>
          <p:cNvSpPr txBox="1"/>
          <p:nvPr/>
        </p:nvSpPr>
        <p:spPr>
          <a:xfrm>
            <a:off x="4139952" y="2708921"/>
            <a:ext cx="4680520" cy="3277820"/>
          </a:xfrm>
          <a:prstGeom prst="rect">
            <a:avLst/>
          </a:prstGeom>
          <a:noFill/>
        </p:spPr>
        <p:txBody>
          <a:bodyPr wrap="square" rtlCol="0">
            <a:spAutoFit/>
          </a:bodyPr>
          <a:lstStyle/>
          <a:p>
            <a:pPr>
              <a:lnSpc>
                <a:spcPct val="150000"/>
              </a:lnSpc>
              <a:buFontTx/>
              <a:buChar char="-"/>
            </a:pPr>
            <a:r>
              <a:rPr lang="hu-HU" b="1" dirty="0"/>
              <a:t>Dajka fiatalkora</a:t>
            </a:r>
          </a:p>
          <a:p>
            <a:pPr>
              <a:lnSpc>
                <a:spcPct val="150000"/>
              </a:lnSpc>
              <a:buFontTx/>
              <a:buChar char="-"/>
            </a:pPr>
            <a:r>
              <a:rPr lang="hu-HU" b="1" dirty="0" err="1"/>
              <a:t>Krogsad</a:t>
            </a:r>
            <a:r>
              <a:rPr lang="hu-HU" b="1" dirty="0"/>
              <a:t> és Krisztina szerelme</a:t>
            </a:r>
          </a:p>
          <a:p>
            <a:pPr>
              <a:lnSpc>
                <a:spcPct val="150000"/>
              </a:lnSpc>
              <a:buFontTx/>
              <a:buChar char="-"/>
            </a:pPr>
            <a:r>
              <a:rPr lang="hu-HU" b="1" dirty="0" err="1"/>
              <a:t>Helmer</a:t>
            </a:r>
            <a:r>
              <a:rPr lang="hu-HU" b="1" dirty="0"/>
              <a:t> és </a:t>
            </a:r>
            <a:r>
              <a:rPr lang="hu-HU" b="1" dirty="0" err="1"/>
              <a:t>Krogstad</a:t>
            </a:r>
            <a:r>
              <a:rPr lang="hu-HU" b="1" dirty="0"/>
              <a:t> régi ismeretsége</a:t>
            </a:r>
          </a:p>
          <a:p>
            <a:pPr>
              <a:lnSpc>
                <a:spcPct val="150000"/>
              </a:lnSpc>
              <a:buFontTx/>
              <a:buChar char="-"/>
            </a:pPr>
            <a:r>
              <a:rPr lang="hu-HU" b="1" dirty="0"/>
              <a:t>Krisztina és Nóra gyermekkori barátsága</a:t>
            </a:r>
          </a:p>
          <a:p>
            <a:pPr>
              <a:lnSpc>
                <a:spcPct val="150000"/>
              </a:lnSpc>
              <a:buFontTx/>
              <a:buChar char="-"/>
            </a:pPr>
            <a:r>
              <a:rPr lang="hu-HU" b="1" dirty="0"/>
              <a:t>- Nóra apjának halála</a:t>
            </a:r>
          </a:p>
          <a:p>
            <a:pPr>
              <a:lnSpc>
                <a:spcPct val="150000"/>
              </a:lnSpc>
              <a:buFontTx/>
              <a:buChar char="-"/>
            </a:pPr>
            <a:r>
              <a:rPr lang="hu-HU" b="1" dirty="0"/>
              <a:t> Hamisítási ügyek</a:t>
            </a:r>
          </a:p>
          <a:p>
            <a:pPr>
              <a:lnSpc>
                <a:spcPct val="150000"/>
              </a:lnSpc>
              <a:buFontTx/>
              <a:buChar char="-"/>
            </a:pPr>
            <a:r>
              <a:rPr lang="hu-HU" b="1" dirty="0"/>
              <a:t>- 8 évi házasság</a:t>
            </a:r>
          </a:p>
          <a:p>
            <a:pPr>
              <a:buFontTx/>
              <a:buChar char="-"/>
            </a:pPr>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pPr>
              <a:buNone/>
            </a:pPr>
            <a:r>
              <a:rPr lang="hu-HU" sz="4000" dirty="0"/>
              <a:t>„</a:t>
            </a:r>
            <a:r>
              <a:rPr lang="hu-HU" sz="4000" b="1" dirty="0"/>
              <a:t>a cselekmény voltaképpen a múlt feltárása, olyannyira, hogy némi túlzással azt mondhatnánk, egy-egy Ibsen-dráma nem más, mint egyetlen hosszúra nyúlt expozíció” </a:t>
            </a:r>
          </a:p>
          <a:p>
            <a:pPr>
              <a:buNone/>
            </a:pPr>
            <a:endParaRPr lang="hu-HU" dirty="0"/>
          </a:p>
          <a:p>
            <a:pPr algn="r">
              <a:buNone/>
            </a:pPr>
            <a:r>
              <a:rPr lang="hu-HU" dirty="0"/>
              <a:t>(</a:t>
            </a:r>
            <a:r>
              <a:rPr lang="hu-HU" dirty="0" err="1"/>
              <a:t>Turnyogi</a:t>
            </a:r>
            <a:r>
              <a:rPr lang="hu-HU" dirty="0"/>
              <a:t> Zoltán)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a:t>Analitikus dráma</a:t>
            </a:r>
          </a:p>
        </p:txBody>
      </p:sp>
      <p:sp>
        <p:nvSpPr>
          <p:cNvPr id="3" name="Tartalom helye 2"/>
          <p:cNvSpPr>
            <a:spLocks noGrp="1"/>
          </p:cNvSpPr>
          <p:nvPr>
            <p:ph idx="1"/>
          </p:nvPr>
        </p:nvSpPr>
        <p:spPr/>
        <p:txBody>
          <a:bodyPr>
            <a:normAutofit/>
          </a:bodyPr>
          <a:lstStyle/>
          <a:p>
            <a:r>
              <a:rPr lang="hu-HU" dirty="0"/>
              <a:t>(görög </a:t>
            </a:r>
            <a:r>
              <a:rPr lang="hu-HU" dirty="0" err="1"/>
              <a:t>analüszisz</a:t>
            </a:r>
            <a:r>
              <a:rPr lang="hu-HU" dirty="0"/>
              <a:t> 'elemzés' szóból) </a:t>
            </a:r>
          </a:p>
          <a:p>
            <a:r>
              <a:rPr lang="hu-HU" dirty="0"/>
              <a:t>elemző dráma</a:t>
            </a:r>
          </a:p>
          <a:p>
            <a:r>
              <a:rPr lang="hu-HU" b="1" dirty="0"/>
              <a:t>az alapkonfliktust okozó esemény a darab kezdetekor már megtörtént</a:t>
            </a:r>
          </a:p>
          <a:p>
            <a:r>
              <a:rPr lang="hu-HU" dirty="0"/>
              <a:t>ennek múltbeli okai fokozatosan derülnek ki </a:t>
            </a:r>
          </a:p>
          <a:p>
            <a:r>
              <a:rPr lang="hu-HU" dirty="0"/>
              <a:t>így lendíti előre a cselekményt</a:t>
            </a:r>
          </a:p>
          <a:p>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úra">
  <a:themeElements>
    <a:clrScheme name="Tú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ú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ú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0</TotalTime>
  <Words>1005</Words>
  <Application>Microsoft Office PowerPoint</Application>
  <PresentationFormat>Diavetítés a képernyőre (4:3 oldalarány)</PresentationFormat>
  <Paragraphs>125</Paragraphs>
  <Slides>22</Slides>
  <Notes>0</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22</vt:i4>
      </vt:variant>
    </vt:vector>
  </HeadingPairs>
  <TitlesOfParts>
    <vt:vector size="28" baseType="lpstr">
      <vt:lpstr>Calibri</vt:lpstr>
      <vt:lpstr>Franklin Gothic Book</vt:lpstr>
      <vt:lpstr>Franklin Gothic Medium</vt:lpstr>
      <vt:lpstr>Times New Roman</vt:lpstr>
      <vt:lpstr>Wingdings 2</vt:lpstr>
      <vt:lpstr>Túra</vt:lpstr>
      <vt:lpstr>Ibsen</vt:lpstr>
      <vt:lpstr>PowerPoint-bemutató</vt:lpstr>
      <vt:lpstr>A szereplők kapcsolatrendszere</vt:lpstr>
      <vt:lpstr>PowerPoint-bemutató</vt:lpstr>
      <vt:lpstr>PowerPoint-bemutató</vt:lpstr>
      <vt:lpstr>PowerPoint-bemutató</vt:lpstr>
      <vt:lpstr>időszerkezet</vt:lpstr>
      <vt:lpstr>PowerPoint-bemutató</vt:lpstr>
      <vt:lpstr>Analitikus dráma</vt:lpstr>
      <vt:lpstr>Függőségi  viszonyok</vt:lpstr>
      <vt:lpstr>A tér szerepe</vt:lpstr>
      <vt:lpstr>Drámaszerkezet</vt:lpstr>
      <vt:lpstr>HELMER ÉS NÓRA</vt:lpstr>
      <vt:lpstr>PowerPoint-bemutató</vt:lpstr>
      <vt:lpstr>PowerPoint-bemutató</vt:lpstr>
      <vt:lpstr>PowerPoint-bemutató</vt:lpstr>
      <vt:lpstr>PowerPoint-bemutató</vt:lpstr>
      <vt:lpstr>PowerPoint-bemutató</vt:lpstr>
      <vt:lpstr>PowerPoint-bemutató</vt:lpstr>
      <vt:lpstr>PowerPoint-bemutató</vt:lpstr>
      <vt:lpstr>Realista dráma</vt:lpstr>
      <vt:lpstr>szimbólumok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Ibsen</dc:title>
  <dc:creator>sztakacs</dc:creator>
  <cp:lastModifiedBy>Takács Szilvia</cp:lastModifiedBy>
  <cp:revision>43</cp:revision>
  <dcterms:created xsi:type="dcterms:W3CDTF">2016-01-07T06:08:11Z</dcterms:created>
  <dcterms:modified xsi:type="dcterms:W3CDTF">2026-02-22T12:22:53Z</dcterms:modified>
</cp:coreProperties>
</file>