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1" r:id="rId7"/>
    <p:sldId id="260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818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304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6922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0713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44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0723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3709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8909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38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6187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435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894AE3A-9817-42CC-88ED-804CAB657EE2}" type="datetimeFigureOut">
              <a:rPr lang="hu-HU" smtClean="0"/>
              <a:t>2026. 02. 22.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E545200-CD3E-4143-95DB-967B91755B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472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4FC4A5-9166-4399-8EAF-555C5F5F7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Gogol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70E7351-0327-4AE5-9232-F2D61013EB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00550" y="3869634"/>
            <a:ext cx="6076840" cy="1388165"/>
          </a:xfrm>
        </p:spPr>
        <p:txBody>
          <a:bodyPr>
            <a:normAutofit/>
          </a:bodyPr>
          <a:lstStyle/>
          <a:p>
            <a:r>
              <a:rPr lang="hu-HU" sz="8000" b="1" dirty="0">
                <a:solidFill>
                  <a:schemeClr val="tx1"/>
                </a:solidFill>
              </a:rPr>
              <a:t>A köpönyeg</a:t>
            </a:r>
          </a:p>
        </p:txBody>
      </p:sp>
      <p:pic>
        <p:nvPicPr>
          <p:cNvPr id="2050" name="Picture 2" descr="A köpönyeg – Wikipédia">
            <a:extLst>
              <a:ext uri="{FF2B5EF4-FFF2-40B4-BE49-F238E27FC236}">
                <a16:creationId xmlns:a16="http://schemas.microsoft.com/office/drawing/2014/main" id="{67844B90-6B65-459D-93B7-1242D3533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550862"/>
            <a:ext cx="38100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0580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E20B535-709F-4404-8598-BFF2C0A45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Irónia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8BC1187-8B02-4D46-8D64-D87ADBAD9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3600" b="1" dirty="0">
                <a:solidFill>
                  <a:schemeClr val="tx1"/>
                </a:solidFill>
              </a:rPr>
              <a:t>hangnem (esztétikai minőség)</a:t>
            </a:r>
          </a:p>
          <a:p>
            <a:r>
              <a:rPr lang="hu-HU" sz="3600" b="1" dirty="0">
                <a:solidFill>
                  <a:schemeClr val="tx1"/>
                </a:solidFill>
              </a:rPr>
              <a:t> a humor egyik (szellemes, intellektuális) fajtája, rejtett gúny</a:t>
            </a:r>
          </a:p>
          <a:p>
            <a:r>
              <a:rPr lang="hu-HU" sz="3600" b="1" dirty="0">
                <a:solidFill>
                  <a:schemeClr val="tx1"/>
                </a:solidFill>
              </a:rPr>
              <a:t> dicséretnek tűnik, valójában elutasítást, kritikát takar</a:t>
            </a:r>
          </a:p>
          <a:p>
            <a:r>
              <a:rPr lang="hu-HU" sz="3600" b="1" dirty="0">
                <a:solidFill>
                  <a:schemeClr val="tx1"/>
                </a:solidFill>
              </a:rPr>
              <a:t>a szó szerinti jelentésnek az </a:t>
            </a:r>
            <a:r>
              <a:rPr lang="hu-HU" sz="3600" b="1" dirty="0" err="1">
                <a:solidFill>
                  <a:schemeClr val="tx1"/>
                </a:solidFill>
              </a:rPr>
              <a:t>ellentéte</a:t>
            </a:r>
            <a:r>
              <a:rPr lang="hu-HU" sz="3600" b="1" dirty="0">
                <a:solidFill>
                  <a:schemeClr val="tx1"/>
                </a:solidFill>
              </a:rPr>
              <a:t> igaz</a:t>
            </a:r>
          </a:p>
        </p:txBody>
      </p:sp>
    </p:spTree>
    <p:extLst>
      <p:ext uri="{BB962C8B-B14F-4D97-AF65-F5344CB8AC3E}">
        <p14:creationId xmlns:p14="http://schemas.microsoft.com/office/powerpoint/2010/main" val="2754582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E7FB53-7A55-4ABD-896D-5F9F2264C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6000" dirty="0"/>
              <a:t>„Mindannyian Gogol köpönyegéből bújtunk ki” </a:t>
            </a:r>
          </a:p>
          <a:p>
            <a:pPr marL="0" indent="0">
              <a:buNone/>
            </a:pPr>
            <a:endParaRPr lang="hu-HU" sz="6000" dirty="0"/>
          </a:p>
          <a:p>
            <a:pPr marL="0" indent="0">
              <a:buNone/>
            </a:pPr>
            <a:r>
              <a:rPr lang="hu-HU" sz="6000" dirty="0"/>
              <a:t>(Dosztojevszkij)</a:t>
            </a:r>
          </a:p>
        </p:txBody>
      </p:sp>
    </p:spTree>
    <p:extLst>
      <p:ext uri="{BB962C8B-B14F-4D97-AF65-F5344CB8AC3E}">
        <p14:creationId xmlns:p14="http://schemas.microsoft.com/office/powerpoint/2010/main" val="3048914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D520D0-F3F1-48A2-8F0C-605743521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Gogol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CED666-06E2-4235-9A18-308C52834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8224" y="1825625"/>
            <a:ext cx="6505575" cy="4351338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u-HU" sz="4000" dirty="0">
                <a:solidFill>
                  <a:schemeClr val="tx1"/>
                </a:solidFill>
              </a:rPr>
              <a:t>az orosz realizmus megteremtője</a:t>
            </a:r>
          </a:p>
          <a:p>
            <a:pPr>
              <a:buFontTx/>
              <a:buChar char="-"/>
            </a:pPr>
            <a:r>
              <a:rPr lang="hu-HU" sz="4000" dirty="0">
                <a:solidFill>
                  <a:schemeClr val="tx1"/>
                </a:solidFill>
              </a:rPr>
              <a:t>fő témája a „kisember” (csinovnyik = hivatalnok)</a:t>
            </a:r>
          </a:p>
          <a:p>
            <a:pPr>
              <a:buFontTx/>
              <a:buChar char="-"/>
            </a:pPr>
            <a:r>
              <a:rPr lang="hu-HU" sz="4000" dirty="0">
                <a:solidFill>
                  <a:schemeClr val="tx1"/>
                </a:solidFill>
              </a:rPr>
              <a:t>groteszk elemekkel színesíti a reális ábrázolást</a:t>
            </a:r>
          </a:p>
        </p:txBody>
      </p:sp>
      <p:pic>
        <p:nvPicPr>
          <p:cNvPr id="1026" name="Picture 2" descr="Gogol: A köpönyeg – tartalom – olvasónapló">
            <a:extLst>
              <a:ext uri="{FF2B5EF4-FFF2-40B4-BE49-F238E27FC236}">
                <a16:creationId xmlns:a16="http://schemas.microsoft.com/office/drawing/2014/main" id="{56CFAB42-D87F-4748-AEA1-C9D2F0F650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1966913"/>
            <a:ext cx="4039838" cy="398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24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974EAF-7501-42BF-A04E-D566DB587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6600" b="1" dirty="0"/>
              <a:t>Műfaja: elbeszélés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E585A94-892F-4B0A-97A4-59F50BDF5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sz="5400" b="1" dirty="0">
                <a:solidFill>
                  <a:schemeClr val="tx1"/>
                </a:solidFill>
              </a:rPr>
              <a:t>Kevés szereplő</a:t>
            </a:r>
          </a:p>
          <a:p>
            <a:r>
              <a:rPr lang="hu-HU" sz="5400" b="1" dirty="0">
                <a:solidFill>
                  <a:schemeClr val="tx1"/>
                </a:solidFill>
              </a:rPr>
              <a:t>Novellánál terjedelmesebb</a:t>
            </a:r>
          </a:p>
          <a:p>
            <a:r>
              <a:rPr lang="hu-HU" sz="5400" b="1" dirty="0">
                <a:solidFill>
                  <a:schemeClr val="tx1"/>
                </a:solidFill>
              </a:rPr>
              <a:t>Térben és időben </a:t>
            </a:r>
            <a:r>
              <a:rPr lang="hu-HU" sz="5400" b="1" dirty="0" err="1">
                <a:solidFill>
                  <a:schemeClr val="tx1"/>
                </a:solidFill>
              </a:rPr>
              <a:t>kiterjedtebb</a:t>
            </a:r>
            <a:r>
              <a:rPr lang="hu-HU" sz="5400" b="1" dirty="0">
                <a:solidFill>
                  <a:schemeClr val="tx1"/>
                </a:solidFill>
              </a:rPr>
              <a:t> a novellánál</a:t>
            </a:r>
          </a:p>
          <a:p>
            <a:r>
              <a:rPr lang="hu-HU" sz="5400" b="1" dirty="0">
                <a:solidFill>
                  <a:schemeClr val="tx1"/>
                </a:solidFill>
              </a:rPr>
              <a:t>Részletes jellem- és környezetábrázolás</a:t>
            </a:r>
          </a:p>
        </p:txBody>
      </p:sp>
    </p:spTree>
    <p:extLst>
      <p:ext uri="{BB962C8B-B14F-4D97-AF65-F5344CB8AC3E}">
        <p14:creationId xmlns:p14="http://schemas.microsoft.com/office/powerpoint/2010/main" val="358292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09F7897-9549-45E3-B2A4-C32150ABD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525" y="457200"/>
            <a:ext cx="9875520" cy="609600"/>
          </a:xfrm>
        </p:spPr>
        <p:txBody>
          <a:bodyPr>
            <a:normAutofit fontScale="90000"/>
          </a:bodyPr>
          <a:lstStyle/>
          <a:p>
            <a:r>
              <a:rPr lang="hu-HU" b="1" dirty="0">
                <a:solidFill>
                  <a:schemeClr val="tx1"/>
                </a:solidFill>
              </a:rPr>
              <a:t>ELBESZÉLÉSMÓD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B0F155-E855-4D96-A30B-B059CCBD9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175" y="1066800"/>
            <a:ext cx="8026926" cy="4038600"/>
          </a:xfrm>
        </p:spPr>
        <p:txBody>
          <a:bodyPr>
            <a:noAutofit/>
          </a:bodyPr>
          <a:lstStyle/>
          <a:p>
            <a:r>
              <a:rPr lang="hu-HU" sz="2800" i="1" dirty="0">
                <a:solidFill>
                  <a:schemeClr val="tx1"/>
                </a:solidFill>
              </a:rPr>
              <a:t>Az ügyosztályon történt, jobb, ha nem is nevezem meg, melyiken.</a:t>
            </a:r>
          </a:p>
          <a:p>
            <a:r>
              <a:rPr lang="hu-HU" sz="2800" i="1" dirty="0">
                <a:solidFill>
                  <a:schemeClr val="tx1"/>
                </a:solidFill>
              </a:rPr>
              <a:t>Lehet, hogy az olvasó kissé furcsának és keresettnek ítéli, de meggyőződhet róla, hogy ezt egyáltalán nem keresték; a körülmények maguktól alakultak úgy, hogy semmiképpen sem lehetett más nevet adni neki.</a:t>
            </a:r>
          </a:p>
          <a:p>
            <a:r>
              <a:rPr lang="hu-HU" sz="2800" i="1" dirty="0">
                <a:solidFill>
                  <a:schemeClr val="tx1"/>
                </a:solidFill>
              </a:rPr>
              <a:t>Erről a szabóról, persze, nem volna szükséges sokat beszélni, de mivel már az jött divatba, hogy az elbeszélésben minden személy jellemét teljes pontossággal meg kell rajzolni, nincs mit tenni, gyerünk, ide azzal a Petroviccsal, hadd fessem le! </a:t>
            </a:r>
          </a:p>
          <a:p>
            <a:r>
              <a:rPr lang="hu-HU" sz="2800" i="1" dirty="0">
                <a:solidFill>
                  <a:schemeClr val="tx1"/>
                </a:solidFill>
              </a:rPr>
              <a:t>De mindenekelőtt az olvasónak meg kell tudnia, honnan teremtődik elő a nyolcvan rubel első fele.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F337D462-C8DA-4B16-9F24-C35DF6F5AC39}"/>
              </a:ext>
            </a:extLst>
          </p:cNvPr>
          <p:cNvSpPr/>
          <p:nvPr/>
        </p:nvSpPr>
        <p:spPr>
          <a:xfrm>
            <a:off x="8420101" y="361951"/>
            <a:ext cx="3378724" cy="6038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tx1"/>
                </a:solidFill>
              </a:rPr>
              <a:t>AZ ELBESZÉLŐ NEM KÍVÜLÁLLÓ</a:t>
            </a:r>
          </a:p>
          <a:p>
            <a:pPr algn="ctr"/>
            <a:endParaRPr lang="hu-HU" sz="3200" dirty="0">
              <a:solidFill>
                <a:schemeClr val="tx1"/>
              </a:solidFill>
            </a:endParaRPr>
          </a:p>
          <a:p>
            <a:pPr algn="ctr"/>
            <a:r>
              <a:rPr lang="hu-HU" sz="3200" dirty="0">
                <a:solidFill>
                  <a:schemeClr val="tx1"/>
                </a:solidFill>
              </a:rPr>
              <a:t>KAPCSOLATOT TEREMT AZ OLVASÓVAL</a:t>
            </a:r>
          </a:p>
          <a:p>
            <a:pPr algn="ctr"/>
            <a:endParaRPr lang="hu-HU" sz="3200" dirty="0">
              <a:solidFill>
                <a:schemeClr val="tx1"/>
              </a:solidFill>
            </a:endParaRPr>
          </a:p>
          <a:p>
            <a:pPr algn="ctr"/>
            <a:r>
              <a:rPr lang="hu-HU" sz="3200" dirty="0">
                <a:solidFill>
                  <a:schemeClr val="tx1"/>
                </a:solidFill>
              </a:rPr>
              <a:t>TÁJÉKOZTAT ÍRÓI MÓDSZERÉRŐL</a:t>
            </a:r>
          </a:p>
        </p:txBody>
      </p:sp>
    </p:spTree>
    <p:extLst>
      <p:ext uri="{BB962C8B-B14F-4D97-AF65-F5344CB8AC3E}">
        <p14:creationId xmlns:p14="http://schemas.microsoft.com/office/powerpoint/2010/main" val="274598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3196F0-4A08-4397-859E-B26466AE1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történet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A6A182-A27F-45CB-968A-D73E873FE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19275"/>
            <a:ext cx="9949071" cy="4276725"/>
          </a:xfrm>
        </p:spPr>
        <p:txBody>
          <a:bodyPr>
            <a:noAutofit/>
          </a:bodyPr>
          <a:lstStyle/>
          <a:p>
            <a:r>
              <a:rPr lang="hu-HU" sz="3200" b="1" dirty="0" err="1">
                <a:solidFill>
                  <a:schemeClr val="tx1"/>
                </a:solidFill>
              </a:rPr>
              <a:t>Akakij</a:t>
            </a:r>
            <a:r>
              <a:rPr lang="hu-HU" sz="3200" b="1" dirty="0">
                <a:solidFill>
                  <a:schemeClr val="tx1"/>
                </a:solidFill>
              </a:rPr>
              <a:t> bemutatása (születése, mindennapjai, tulajdonságai)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Tönkremegy a régi köpönyeg – egyezkedés a szabóval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Új cél: gyűjtés az új ruhára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Az új köpeny megünneplése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A köpönyeg elrablása</a:t>
            </a:r>
          </a:p>
          <a:p>
            <a:r>
              <a:rPr lang="hu-HU" sz="3200" b="1" dirty="0" err="1">
                <a:solidFill>
                  <a:schemeClr val="tx1"/>
                </a:solidFill>
              </a:rPr>
              <a:t>Akakij</a:t>
            </a:r>
            <a:r>
              <a:rPr lang="hu-HU" sz="3200" b="1" dirty="0">
                <a:solidFill>
                  <a:schemeClr val="tx1"/>
                </a:solidFill>
              </a:rPr>
              <a:t> harca a hatósággal, majd halála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FANTASZTIKUS BEFEJEZÉS:  a köpenyrabló kísértet</a:t>
            </a:r>
          </a:p>
        </p:txBody>
      </p:sp>
    </p:spTree>
    <p:extLst>
      <p:ext uri="{BB962C8B-B14F-4D97-AF65-F5344CB8AC3E}">
        <p14:creationId xmlns:p14="http://schemas.microsoft.com/office/powerpoint/2010/main" val="394204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9B3A65-A32C-4DB7-8BC2-9541B0FB9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Főhős: </a:t>
            </a:r>
            <a:r>
              <a:rPr lang="hu-HU" dirty="0" err="1">
                <a:solidFill>
                  <a:schemeClr val="tx1"/>
                </a:solidFill>
              </a:rPr>
              <a:t>Akakij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Akakijevics</a:t>
            </a:r>
            <a:endParaRPr lang="hu-HU" dirty="0">
              <a:solidFill>
                <a:schemeClr val="tx1"/>
              </a:solidFill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A0F82C9-9B7F-4A6D-AD62-823EE902B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57400"/>
            <a:ext cx="3248025" cy="4010025"/>
          </a:xfrm>
        </p:spPr>
        <p:txBody>
          <a:bodyPr>
            <a:normAutofit fontScale="85000" lnSpcReduction="20000"/>
          </a:bodyPr>
          <a:lstStyle/>
          <a:p>
            <a:r>
              <a:rPr lang="hu-HU" sz="3200" b="1" dirty="0">
                <a:solidFill>
                  <a:schemeClr val="tx1"/>
                </a:solidFill>
              </a:rPr>
              <a:t>jelentéktelen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tehetségtelen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csúnya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unalmas foglalkozás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egyhangú élet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kapcsolatok hiánya</a:t>
            </a:r>
          </a:p>
          <a:p>
            <a:r>
              <a:rPr lang="hu-HU" sz="3200" b="1" dirty="0">
                <a:solidFill>
                  <a:schemeClr val="tx1"/>
                </a:solidFill>
              </a:rPr>
              <a:t>nincs életcél</a:t>
            </a:r>
          </a:p>
          <a:p>
            <a:endParaRPr lang="hu-HU" sz="3200" b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hu-HU" dirty="0"/>
          </a:p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B0E32A71-C714-4A19-B6AA-9B263FE44844}"/>
              </a:ext>
            </a:extLst>
          </p:cNvPr>
          <p:cNvSpPr/>
          <p:nvPr/>
        </p:nvSpPr>
        <p:spPr>
          <a:xfrm>
            <a:off x="4772025" y="1965960"/>
            <a:ext cx="6410325" cy="3729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4000" dirty="0">
                <a:solidFill>
                  <a:schemeClr val="tx1"/>
                </a:solidFill>
              </a:rPr>
              <a:t>Pontos, részletes leírás</a:t>
            </a:r>
          </a:p>
          <a:p>
            <a:pPr marL="285750" indent="-285750" algn="ctr">
              <a:buFontTx/>
              <a:buChar char="-"/>
            </a:pPr>
            <a:r>
              <a:rPr lang="hu-HU" sz="4000" b="1" dirty="0">
                <a:solidFill>
                  <a:schemeClr val="tx1"/>
                </a:solidFill>
              </a:rPr>
              <a:t>születéséről</a:t>
            </a:r>
          </a:p>
          <a:p>
            <a:pPr marL="285750" indent="-285750" algn="ctr">
              <a:buFontTx/>
              <a:buChar char="-"/>
            </a:pPr>
            <a:r>
              <a:rPr lang="hu-HU" sz="4000" b="1" dirty="0">
                <a:solidFill>
                  <a:schemeClr val="tx1"/>
                </a:solidFill>
              </a:rPr>
              <a:t>kinézetéről</a:t>
            </a:r>
          </a:p>
          <a:p>
            <a:pPr marL="285750" indent="-285750" algn="ctr">
              <a:buFontTx/>
              <a:buChar char="-"/>
            </a:pPr>
            <a:r>
              <a:rPr lang="hu-HU" sz="4000" b="1" dirty="0">
                <a:solidFill>
                  <a:schemeClr val="tx1"/>
                </a:solidFill>
              </a:rPr>
              <a:t>munkájáról</a:t>
            </a:r>
          </a:p>
          <a:p>
            <a:pPr marL="285750" indent="-285750" algn="ctr">
              <a:buFontTx/>
              <a:buChar char="-"/>
            </a:pPr>
            <a:r>
              <a:rPr lang="hu-HU" sz="4000" b="1" dirty="0">
                <a:solidFill>
                  <a:schemeClr val="tx1"/>
                </a:solidFill>
              </a:rPr>
              <a:t>tulajdonságairól</a:t>
            </a:r>
          </a:p>
          <a:p>
            <a:pPr marL="285750" indent="-285750" algn="ctr"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4513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468385-0742-4913-A1A9-85ECE07BC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33375"/>
            <a:ext cx="9875520" cy="714375"/>
          </a:xfrm>
        </p:spPr>
        <p:txBody>
          <a:bodyPr/>
          <a:lstStyle/>
          <a:p>
            <a:r>
              <a:rPr lang="hu-HU" dirty="0">
                <a:solidFill>
                  <a:schemeClr val="tx1"/>
                </a:solidFill>
              </a:rPr>
              <a:t>A TÁRSADALOM BEMUTATÁSA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262AFB-DCAA-4B00-BB1D-001EF1FB54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50" y="1219199"/>
            <a:ext cx="11182350" cy="5305426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A fiatal hivatalnokok folyton gúnyolták, élcelődtek vele (…) azt pletykálták, hogy a banya elagyabugyálja őt, majd pedig faggatták, mikor lesz a lagzi, papirosdarabokat szórtak a fejére, és azzal ugratták, hogy esik a hó.</a:t>
            </a:r>
          </a:p>
          <a:p>
            <a:r>
              <a:rPr lang="hu-HU" dirty="0">
                <a:solidFill>
                  <a:schemeClr val="tx1"/>
                </a:solidFill>
              </a:rPr>
              <a:t>"Fejébe szállt a bundapálinka a félszemű ördögnek!" Ilyen hangulatban rendszerint szívesen engedett az árból, ráállt mindenre, sőt minduntalan hajlongott és köszönte szépen.</a:t>
            </a:r>
          </a:p>
          <a:p>
            <a:r>
              <a:rPr lang="hu-HU" dirty="0">
                <a:solidFill>
                  <a:schemeClr val="tx1"/>
                </a:solidFill>
              </a:rPr>
              <a:t>Aztán, persze, mindenki faképnél hagyta őt is meg a köpönyeget is, és - ahogy szokás - a vendégek visszaültek a kártyaasztalok mellé.</a:t>
            </a:r>
          </a:p>
          <a:p>
            <a:r>
              <a:rPr lang="hu-HU" dirty="0" err="1">
                <a:solidFill>
                  <a:schemeClr val="tx1"/>
                </a:solidFill>
              </a:rPr>
              <a:t>Akakij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Akakijevics</a:t>
            </a:r>
            <a:r>
              <a:rPr lang="hu-HU" dirty="0">
                <a:solidFill>
                  <a:schemeClr val="tx1"/>
                </a:solidFill>
              </a:rPr>
              <a:t> csak azt érezte, hogy lehúzzák róla a köpönyeget, térddel rúgnak egyet rajta; hanyatt vágódott a hóba, és többé már semmit sem érzett.</a:t>
            </a:r>
          </a:p>
          <a:p>
            <a:r>
              <a:rPr lang="hu-HU" dirty="0">
                <a:solidFill>
                  <a:schemeClr val="tx1"/>
                </a:solidFill>
              </a:rPr>
              <a:t>…de mégis várakoztatta a kishivatalnokot, hogy megmutassa rég nyugalomba vonult és otthon falujában élő barátjának, mennyit várakoznak a hivatalnokok az ő előszobájában.</a:t>
            </a:r>
          </a:p>
          <a:p>
            <a:r>
              <a:rPr lang="hu-HU" dirty="0">
                <a:solidFill>
                  <a:schemeClr val="tx1"/>
                </a:solidFill>
              </a:rPr>
              <a:t>"Hát csak, mert meghalt, negyednapja el is temették!" Így szereztek tudomást az ügyosztályon </a:t>
            </a:r>
            <a:r>
              <a:rPr lang="hu-HU" dirty="0" err="1">
                <a:solidFill>
                  <a:schemeClr val="tx1"/>
                </a:solidFill>
              </a:rPr>
              <a:t>Akakij</a:t>
            </a:r>
            <a:r>
              <a:rPr lang="hu-HU" dirty="0">
                <a:solidFill>
                  <a:schemeClr val="tx1"/>
                </a:solidFill>
              </a:rPr>
              <a:t> </a:t>
            </a:r>
            <a:r>
              <a:rPr lang="hu-HU" dirty="0" err="1">
                <a:solidFill>
                  <a:schemeClr val="tx1"/>
                </a:solidFill>
              </a:rPr>
              <a:t>Akakijevics</a:t>
            </a:r>
            <a:r>
              <a:rPr lang="hu-HU" dirty="0">
                <a:solidFill>
                  <a:schemeClr val="tx1"/>
                </a:solidFill>
              </a:rPr>
              <a:t> haláláról, és másnap már új hivatalnok ült a helyén…</a:t>
            </a:r>
          </a:p>
          <a:p>
            <a:endParaRPr lang="hu-HU" dirty="0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9176F687-BA19-4CAB-A7C6-8483516D4293}"/>
              </a:ext>
            </a:extLst>
          </p:cNvPr>
          <p:cNvSpPr/>
          <p:nvPr/>
        </p:nvSpPr>
        <p:spPr>
          <a:xfrm rot="20720734">
            <a:off x="152400" y="2747962"/>
            <a:ext cx="11925300" cy="1123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5400" dirty="0">
                <a:solidFill>
                  <a:schemeClr val="tx1"/>
                </a:solidFill>
              </a:rPr>
              <a:t>társadalomkritika</a:t>
            </a:r>
          </a:p>
        </p:txBody>
      </p:sp>
    </p:spTree>
    <p:extLst>
      <p:ext uri="{BB962C8B-B14F-4D97-AF65-F5344CB8AC3E}">
        <p14:creationId xmlns:p14="http://schemas.microsoft.com/office/powerpoint/2010/main" val="183153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5D60A8-F0CA-4B1F-BAE4-18DAF589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43915" y="2756535"/>
            <a:ext cx="2895600" cy="621030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1"/>
                </a:solidFill>
              </a:rPr>
              <a:t>HANGNEM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CBC1288-04A0-403E-BCC9-7A4FABDCA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85749"/>
            <a:ext cx="10915650" cy="6296025"/>
          </a:xfrm>
        </p:spPr>
        <p:txBody>
          <a:bodyPr>
            <a:normAutofit/>
          </a:bodyPr>
          <a:lstStyle/>
          <a:p>
            <a:r>
              <a:rPr lang="hu-HU" sz="2400" b="1" dirty="0">
                <a:solidFill>
                  <a:schemeClr val="tx1"/>
                </a:solidFill>
              </a:rPr>
              <a:t>Aligha akadna ember a világon, aki annyira egybeforrott volna hivatalával. Nem volna elég, ha azt </a:t>
            </a:r>
            <a:r>
              <a:rPr lang="hu-HU" sz="2400" b="1" dirty="0" err="1">
                <a:solidFill>
                  <a:schemeClr val="tx1"/>
                </a:solidFill>
              </a:rPr>
              <a:t>mondanók</a:t>
            </a:r>
            <a:r>
              <a:rPr lang="hu-HU" sz="2400" b="1" dirty="0">
                <a:solidFill>
                  <a:schemeClr val="tx1"/>
                </a:solidFill>
              </a:rPr>
              <a:t>, </a:t>
            </a:r>
            <a:r>
              <a:rPr lang="hu-HU" sz="2400" b="1" u="sng" dirty="0">
                <a:solidFill>
                  <a:schemeClr val="tx1"/>
                </a:solidFill>
              </a:rPr>
              <a:t>hogy buzgón szolgált, nem, nem, ő szeretettel szolgált hivatalában.</a:t>
            </a:r>
            <a:r>
              <a:rPr lang="hu-HU" sz="2400" b="1" dirty="0">
                <a:solidFill>
                  <a:schemeClr val="tx1"/>
                </a:solidFill>
              </a:rPr>
              <a:t> Ott, másolás közben, valami sajátos, változatos és kellemes világ tárult ki előtte. </a:t>
            </a:r>
            <a:r>
              <a:rPr lang="hu-HU" sz="2400" b="1" u="sng" dirty="0">
                <a:solidFill>
                  <a:schemeClr val="tx1"/>
                </a:solidFill>
              </a:rPr>
              <a:t>Arcán gyönyörűség tükröződött</a:t>
            </a:r>
            <a:r>
              <a:rPr lang="hu-HU" sz="2400" b="1" dirty="0">
                <a:solidFill>
                  <a:schemeClr val="tx1"/>
                </a:solidFill>
              </a:rPr>
              <a:t>. 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De mégis így történt, minek következtében </a:t>
            </a:r>
            <a:r>
              <a:rPr lang="hu-HU" sz="2400" b="1" u="sng" dirty="0">
                <a:solidFill>
                  <a:schemeClr val="tx1"/>
                </a:solidFill>
              </a:rPr>
              <a:t>szerény kis történetünk </a:t>
            </a:r>
            <a:r>
              <a:rPr lang="hu-HU" sz="2400" b="1" dirty="0">
                <a:solidFill>
                  <a:schemeClr val="tx1"/>
                </a:solidFill>
              </a:rPr>
              <a:t>váratlanul fantasztikus befejezést nyer.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A rendőrségen kiadták a rendelkezést, hogy </a:t>
            </a:r>
            <a:r>
              <a:rPr lang="hu-HU" sz="2400" b="1" u="sng" dirty="0">
                <a:solidFill>
                  <a:schemeClr val="tx1"/>
                </a:solidFill>
              </a:rPr>
              <a:t>a halottat élve vagy halva</a:t>
            </a:r>
            <a:r>
              <a:rPr lang="hu-HU" sz="2400" b="1" dirty="0">
                <a:solidFill>
                  <a:schemeClr val="tx1"/>
                </a:solidFill>
              </a:rPr>
              <a:t>, de mindenáron kézre kell keríteni, és elrettentő példaképpen a legszigorúbban meg kell büntetni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a tekintélyes személy (…) valami szánalomfélét érzett. A részvét nem volt számára ismeretlen érzés, </a:t>
            </a:r>
            <a:r>
              <a:rPr lang="hu-HU" sz="2400" b="1" u="sng" dirty="0">
                <a:solidFill>
                  <a:schemeClr val="tx1"/>
                </a:solidFill>
              </a:rPr>
              <a:t>sok nemes indulat előtt nyitva állt szíve kapuja</a:t>
            </a:r>
            <a:r>
              <a:rPr lang="hu-HU" sz="2400" b="1" dirty="0">
                <a:solidFill>
                  <a:schemeClr val="tx1"/>
                </a:solidFill>
              </a:rPr>
              <a:t>, bár a rangja igen gyakran nem engedte megnyilvánulni ezeket a nemes indulatokat. </a:t>
            </a:r>
          </a:p>
          <a:p>
            <a:r>
              <a:rPr lang="hu-HU" sz="2400" b="1" dirty="0">
                <a:solidFill>
                  <a:schemeClr val="tx1"/>
                </a:solidFill>
              </a:rPr>
              <a:t>elhatározta, hogy még nem hajtat haza, hanem elszánkózik Karolina </a:t>
            </a:r>
            <a:r>
              <a:rPr lang="hu-HU" sz="2400" b="1" dirty="0" err="1">
                <a:solidFill>
                  <a:schemeClr val="tx1"/>
                </a:solidFill>
              </a:rPr>
              <a:t>Ivanovnához</a:t>
            </a:r>
            <a:r>
              <a:rPr lang="hu-HU" sz="2400" b="1" dirty="0">
                <a:solidFill>
                  <a:schemeClr val="tx1"/>
                </a:solidFill>
              </a:rPr>
              <a:t> - valószínűleg német származású hölgyismerőséhez -, </a:t>
            </a:r>
            <a:r>
              <a:rPr lang="hu-HU" sz="2400" b="1" u="sng" dirty="0">
                <a:solidFill>
                  <a:schemeClr val="tx1"/>
                </a:solidFill>
              </a:rPr>
              <a:t>aki iránt teljesen baráti érzelmekkel viseltetett. 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741894DC-6E07-48D8-AAD3-FC4F9CB4340A}"/>
              </a:ext>
            </a:extLst>
          </p:cNvPr>
          <p:cNvSpPr/>
          <p:nvPr/>
        </p:nvSpPr>
        <p:spPr>
          <a:xfrm rot="20720734">
            <a:off x="3670787" y="2867025"/>
            <a:ext cx="5258552" cy="11239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5400" dirty="0">
                <a:solidFill>
                  <a:schemeClr val="tx1"/>
                </a:solidFill>
              </a:rPr>
              <a:t>ironikus</a:t>
            </a:r>
          </a:p>
        </p:txBody>
      </p:sp>
    </p:spTree>
    <p:extLst>
      <p:ext uri="{BB962C8B-B14F-4D97-AF65-F5344CB8AC3E}">
        <p14:creationId xmlns:p14="http://schemas.microsoft.com/office/powerpoint/2010/main" val="380712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Bázis">
  <a:themeElements>
    <a:clrScheme name="Báz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áz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áz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TM03457444[[fn=Bázis]]</Template>
  <TotalTime>0</TotalTime>
  <Words>626</Words>
  <Application>Microsoft Office PowerPoint</Application>
  <PresentationFormat>Szélesvásznú</PresentationFormat>
  <Paragraphs>66</Paragraphs>
  <Slides>10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2" baseType="lpstr">
      <vt:lpstr>Corbel</vt:lpstr>
      <vt:lpstr>Bázis</vt:lpstr>
      <vt:lpstr>Gogol</vt:lpstr>
      <vt:lpstr>PowerPoint-bemutató</vt:lpstr>
      <vt:lpstr>Gogol</vt:lpstr>
      <vt:lpstr>Műfaja: elbeszélés</vt:lpstr>
      <vt:lpstr>ELBESZÉLÉSMÓD</vt:lpstr>
      <vt:lpstr>A történet</vt:lpstr>
      <vt:lpstr>Főhős: Akakij Akakijevics</vt:lpstr>
      <vt:lpstr>A TÁRSADALOM BEMUTATÁSA</vt:lpstr>
      <vt:lpstr>HANGNEM</vt:lpstr>
      <vt:lpstr>Irónia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Gogol</dc:title>
  <dc:creator>Takács Szilvia</dc:creator>
  <cp:lastModifiedBy>Takács Szilvia</cp:lastModifiedBy>
  <cp:revision>12</cp:revision>
  <dcterms:created xsi:type="dcterms:W3CDTF">2025-03-09T18:45:24Z</dcterms:created>
  <dcterms:modified xsi:type="dcterms:W3CDTF">2026-02-22T14:36:43Z</dcterms:modified>
</cp:coreProperties>
</file>