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0"/>
  </p:notesMasterIdLst>
  <p:sldIdLst>
    <p:sldId id="256" r:id="rId2"/>
    <p:sldId id="283" r:id="rId3"/>
    <p:sldId id="292" r:id="rId4"/>
    <p:sldId id="291" r:id="rId5"/>
    <p:sldId id="295" r:id="rId6"/>
    <p:sldId id="293" r:id="rId7"/>
    <p:sldId id="294" r:id="rId8"/>
    <p:sldId id="296" r:id="rId9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DA002A"/>
    <a:srgbClr val="A50021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804" y="6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D344E7-224D-430E-A31B-709EFF271245}" type="datetimeFigureOut">
              <a:rPr lang="hu-HU" smtClean="0"/>
              <a:t>2026. 02. 23.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CCD769-BAFC-4758-A9AF-2ED9099EB95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589465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CCD769-BAFC-4758-A9AF-2ED9099EB95B}" type="slidenum">
              <a:rPr lang="hu-HU" smtClean="0"/>
              <a:t>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522487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ím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17" name="Alcím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hu-HU"/>
              <a:t>Alcím mintájának szerkesztése</a:t>
            </a:r>
            <a:endParaRPr kumimoji="0" lang="en-US"/>
          </a:p>
        </p:txBody>
      </p:sp>
      <p:sp>
        <p:nvSpPr>
          <p:cNvPr id="30" name="Dátum helye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F2F68-F44D-4D0A-9C60-695C95642DD5}" type="datetimeFigureOut">
              <a:rPr lang="hu-HU" smtClean="0"/>
              <a:t>2026. 02. 23.</a:t>
            </a:fld>
            <a:endParaRPr lang="hu-HU" dirty="0"/>
          </a:p>
        </p:txBody>
      </p:sp>
      <p:sp>
        <p:nvSpPr>
          <p:cNvPr id="19" name="Élőláb hely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27" name="Dia számának hely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D735A-CEE7-4E74-BA8E-E84354DCE24D}" type="slidenum">
              <a:rPr lang="hu-HU" smtClean="0"/>
              <a:t>‹#›</a:t>
            </a:fld>
            <a:endParaRPr lang="hu-H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F2F68-F44D-4D0A-9C60-695C95642DD5}" type="datetimeFigureOut">
              <a:rPr lang="hu-HU" smtClean="0"/>
              <a:t>2026. 02. 23.</a:t>
            </a:fld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D735A-CEE7-4E74-BA8E-E84354DCE24D}" type="slidenum">
              <a:rPr lang="hu-HU" smtClean="0"/>
              <a:t>‹#›</a:t>
            </a:fld>
            <a:endParaRPr lang="hu-H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F2F68-F44D-4D0A-9C60-695C95642DD5}" type="datetimeFigureOut">
              <a:rPr lang="hu-HU" smtClean="0"/>
              <a:t>2026. 02. 23.</a:t>
            </a:fld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D735A-CEE7-4E74-BA8E-E84354DCE24D}" type="slidenum">
              <a:rPr lang="hu-HU" smtClean="0"/>
              <a:t>‹#›</a:t>
            </a:fld>
            <a:endParaRPr lang="hu-H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F2F68-F44D-4D0A-9C60-695C95642DD5}" type="datetimeFigureOut">
              <a:rPr lang="hu-HU" smtClean="0"/>
              <a:t>2026. 02. 23.</a:t>
            </a:fld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D735A-CEE7-4E74-BA8E-E84354DCE24D}" type="slidenum">
              <a:rPr lang="hu-HU" smtClean="0"/>
              <a:t>‹#›</a:t>
            </a:fld>
            <a:endParaRPr lang="hu-H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F2F68-F44D-4D0A-9C60-695C95642DD5}" type="datetimeFigureOut">
              <a:rPr lang="hu-HU" smtClean="0"/>
              <a:t>2026. 02. 23.</a:t>
            </a:fld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D735A-CEE7-4E74-BA8E-E84354DCE24D}" type="slidenum">
              <a:rPr lang="hu-HU" smtClean="0"/>
              <a:t>‹#›</a:t>
            </a:fld>
            <a:endParaRPr lang="hu-H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F2F68-F44D-4D0A-9C60-695C95642DD5}" type="datetimeFigureOut">
              <a:rPr lang="hu-HU" smtClean="0"/>
              <a:t>2026. 02. 23.</a:t>
            </a:fld>
            <a:endParaRPr lang="hu-HU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D735A-CEE7-4E74-BA8E-E84354DCE24D}" type="slidenum">
              <a:rPr lang="hu-HU" smtClean="0"/>
              <a:t>‹#›</a:t>
            </a:fld>
            <a:endParaRPr lang="hu-H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u-HU"/>
              <a:t>Mintaszöveg szerkesztése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u-HU"/>
              <a:t>Mintaszöveg szerkesztése</a:t>
            </a:r>
          </a:p>
        </p:txBody>
      </p:sp>
      <p:sp>
        <p:nvSpPr>
          <p:cNvPr id="5" name="Tartalom helye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F2F68-F44D-4D0A-9C60-695C95642DD5}" type="datetimeFigureOut">
              <a:rPr lang="hu-HU" smtClean="0"/>
              <a:t>2026. 02. 23.</a:t>
            </a:fld>
            <a:endParaRPr lang="hu-HU" dirty="0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D735A-CEE7-4E74-BA8E-E84354DCE24D}" type="slidenum">
              <a:rPr lang="hu-HU" smtClean="0"/>
              <a:t>‹#›</a:t>
            </a:fld>
            <a:endParaRPr lang="hu-H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F2F68-F44D-4D0A-9C60-695C95642DD5}" type="datetimeFigureOut">
              <a:rPr lang="hu-HU" smtClean="0"/>
              <a:t>2026. 02. 23.</a:t>
            </a:fld>
            <a:endParaRPr lang="hu-HU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D735A-CEE7-4E74-BA8E-E84354DCE24D}" type="slidenum">
              <a:rPr lang="hu-HU" smtClean="0"/>
              <a:t>‹#›</a:t>
            </a:fld>
            <a:endParaRPr lang="hu-H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F2F68-F44D-4D0A-9C60-695C95642DD5}" type="datetimeFigureOut">
              <a:rPr lang="hu-HU" smtClean="0"/>
              <a:t>2026. 02. 23.</a:t>
            </a:fld>
            <a:endParaRPr lang="hu-HU" dirty="0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D735A-CEE7-4E74-BA8E-E84354DCE24D}" type="slidenum">
              <a:rPr lang="hu-HU" smtClean="0"/>
              <a:t>‹#›</a:t>
            </a:fld>
            <a:endParaRPr lang="hu-H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F2F68-F44D-4D0A-9C60-695C95642DD5}" type="datetimeFigureOut">
              <a:rPr lang="hu-HU" smtClean="0"/>
              <a:t>2026. 02. 23.</a:t>
            </a:fld>
            <a:endParaRPr lang="hu-HU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D735A-CEE7-4E74-BA8E-E84354DCE24D}" type="slidenum">
              <a:rPr lang="hu-HU" smtClean="0"/>
              <a:t>‹#›</a:t>
            </a:fld>
            <a:endParaRPr lang="hu-H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gy sarkán kerekítve levágott téglalap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2" name="Derékszögű háromszög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F2F68-F44D-4D0A-9C60-695C95642DD5}" type="datetimeFigureOut">
              <a:rPr lang="hu-HU" smtClean="0"/>
              <a:t>2026. 02. 23.</a:t>
            </a:fld>
            <a:endParaRPr lang="hu-HU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940D735A-CEE7-4E74-BA8E-E84354DCE24D}" type="slidenum">
              <a:rPr lang="hu-HU" smtClean="0"/>
              <a:t>‹#›</a:t>
            </a:fld>
            <a:endParaRPr lang="hu-HU" dirty="0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hu-HU" dirty="0"/>
              <a:t>Kép beszúrásához kattintson az ikonra</a:t>
            </a:r>
            <a:endParaRPr kumimoji="0" lang="en-US" dirty="0"/>
          </a:p>
        </p:txBody>
      </p:sp>
      <p:sp>
        <p:nvSpPr>
          <p:cNvPr id="10" name="Szabadkézi sokszög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Szabadkézi sokszög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zabadkézi sokszög 6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Szabadkézi sokszög 7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Cím helye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0" name="Szöveg helye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hu-HU"/>
              <a:t>Mintaszöveg szerkesztése</a:t>
            </a:r>
          </a:p>
          <a:p>
            <a:pPr lvl="1" eaLnBrk="1" latinLnBrk="0" hangingPunct="1"/>
            <a:r>
              <a:rPr kumimoji="0" lang="hu-HU"/>
              <a:t>Második szint</a:t>
            </a:r>
          </a:p>
          <a:p>
            <a:pPr lvl="2" eaLnBrk="1" latinLnBrk="0" hangingPunct="1"/>
            <a:r>
              <a:rPr kumimoji="0" lang="hu-HU"/>
              <a:t>Harmadik szint</a:t>
            </a:r>
          </a:p>
          <a:p>
            <a:pPr lvl="3" eaLnBrk="1" latinLnBrk="0" hangingPunct="1"/>
            <a:r>
              <a:rPr kumimoji="0" lang="hu-HU"/>
              <a:t>Negyedik szint</a:t>
            </a:r>
          </a:p>
          <a:p>
            <a:pPr lvl="4" eaLnBrk="1" latinLnBrk="0" hangingPunct="1"/>
            <a:r>
              <a:rPr kumimoji="0" lang="hu-HU"/>
              <a:t>Ötödik szint</a:t>
            </a:r>
            <a:endParaRPr kumimoji="0" lang="en-US"/>
          </a:p>
        </p:txBody>
      </p:sp>
      <p:sp>
        <p:nvSpPr>
          <p:cNvPr id="10" name="Dátum helye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5FF2F68-F44D-4D0A-9C60-695C95642DD5}" type="datetimeFigureOut">
              <a:rPr lang="hu-HU" smtClean="0"/>
              <a:t>2026. 02. 23.</a:t>
            </a:fld>
            <a:endParaRPr lang="hu-HU" dirty="0"/>
          </a:p>
        </p:txBody>
      </p:sp>
      <p:sp>
        <p:nvSpPr>
          <p:cNvPr id="22" name="Élőláb helye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hu-HU" dirty="0"/>
          </a:p>
        </p:txBody>
      </p:sp>
      <p:sp>
        <p:nvSpPr>
          <p:cNvPr id="18" name="Dia számának helye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40D735A-CEE7-4E74-BA8E-E84354DCE24D}" type="slidenum">
              <a:rPr lang="hu-HU" smtClean="0"/>
              <a:t>‹#›</a:t>
            </a:fld>
            <a:endParaRPr lang="hu-HU" dirty="0"/>
          </a:p>
        </p:txBody>
      </p:sp>
      <p:grpSp>
        <p:nvGrpSpPr>
          <p:cNvPr id="2" name="Csoportba foglalás 1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Szabadkézi sokszög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sz="1800" dirty="0"/>
            </a:p>
          </p:txBody>
        </p:sp>
        <p:sp>
          <p:nvSpPr>
            <p:cNvPr id="13" name="Szabadkézi sokszög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sz="1800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ép 5">
            <a:extLst>
              <a:ext uri="{FF2B5EF4-FFF2-40B4-BE49-F238E27FC236}">
                <a16:creationId xmlns:a16="http://schemas.microsoft.com/office/drawing/2014/main" id="{E8F4DA20-40C2-40EE-8A94-E5FD04C25D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408" y="2118278"/>
            <a:ext cx="2903649" cy="4223490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-11628" y="48266"/>
            <a:ext cx="11992773" cy="2579712"/>
          </a:xfrm>
        </p:spPr>
        <p:txBody>
          <a:bodyPr>
            <a:normAutofit fontScale="90000"/>
          </a:bodyPr>
          <a:lstStyle/>
          <a:p>
            <a:br>
              <a:rPr lang="hu-HU" dirty="0">
                <a:latin typeface="Algerian" pitchFamily="82" charset="0"/>
              </a:rPr>
            </a:br>
            <a:br>
              <a:rPr lang="hu-HU" dirty="0">
                <a:latin typeface="Algerian" pitchFamily="82" charset="0"/>
              </a:rPr>
            </a:br>
            <a:br>
              <a:rPr lang="hu-HU" dirty="0">
                <a:latin typeface="Algerian" pitchFamily="82" charset="0"/>
              </a:rPr>
            </a:br>
            <a:r>
              <a:rPr lang="hu-HU" sz="7300" dirty="0">
                <a:solidFill>
                  <a:schemeClr val="bg1"/>
                </a:solidFill>
                <a:latin typeface="Algerian" pitchFamily="82" charset="0"/>
              </a:rPr>
              <a:t>Csokonai vitéz </a:t>
            </a:r>
            <a:r>
              <a:rPr lang="hu-HU" sz="7300" dirty="0" err="1">
                <a:solidFill>
                  <a:schemeClr val="bg1"/>
                </a:solidFill>
                <a:latin typeface="Algerian" pitchFamily="82" charset="0"/>
              </a:rPr>
              <a:t>mihály</a:t>
            </a:r>
            <a:br>
              <a:rPr lang="hu-HU" dirty="0">
                <a:solidFill>
                  <a:srgbClr val="A50021"/>
                </a:solidFill>
                <a:latin typeface="Algerian" pitchFamily="82" charset="0"/>
              </a:rPr>
            </a:br>
            <a:endParaRPr lang="hu-HU" dirty="0">
              <a:solidFill>
                <a:srgbClr val="A50021"/>
              </a:solidFill>
              <a:latin typeface="Algerian" pitchFamily="82" charset="0"/>
            </a:endParaRP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F7E4769B-3058-4620-A1C6-F170C1BBD5B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467" b="41605" l="7662" r="90000">
                        <a14:foregroundMark x1="17922" y1="14971" x2="27013" y2="17370"/>
                        <a14:foregroundMark x1="11818" y1="19768" x2="16753" y2="27626"/>
                        <a14:foregroundMark x1="16753" y1="27626" x2="22727" y2="33912"/>
                        <a14:foregroundMark x1="22727" y1="33912" x2="30649" y2="36725"/>
                        <a14:foregroundMark x1="30649" y1="36725" x2="45325" y2="38296"/>
                        <a14:foregroundMark x1="45325" y1="38296" x2="50909" y2="37386"/>
                        <a14:foregroundMark x1="50909" y1="37386" x2="60909" y2="32423"/>
                        <a14:foregroundMark x1="60909" y1="32423" x2="65844" y2="28205"/>
                        <a14:foregroundMark x1="65844" y1="28205" x2="70649" y2="15715"/>
                        <a14:foregroundMark x1="70649" y1="15715" x2="62208" y2="9016"/>
                        <a14:foregroundMark x1="62208" y1="9016" x2="51169" y2="5707"/>
                        <a14:foregroundMark x1="51169" y1="5707" x2="38701" y2="5045"/>
                        <a14:foregroundMark x1="38701" y1="5045" x2="33896" y2="7610"/>
                        <a14:foregroundMark x1="33896" y1="7610" x2="29870" y2="12903"/>
                        <a14:foregroundMark x1="9870" y1="26468" x2="13506" y2="35070"/>
                        <a14:foregroundMark x1="13506" y1="35070" x2="16753" y2="38875"/>
                        <a14:foregroundMark x1="16753" y1="38875" x2="21948" y2="40943"/>
                        <a14:foregroundMark x1="21948" y1="40943" x2="44286" y2="41687"/>
                        <a14:foregroundMark x1="44286" y1="41687" x2="81169" y2="37800"/>
                        <a14:foregroundMark x1="81169" y1="37800" x2="82727" y2="34326"/>
                        <a14:foregroundMark x1="82727" y1="34326" x2="79351" y2="30687"/>
                        <a14:foregroundMark x1="79351" y1="30687" x2="79870" y2="21009"/>
                        <a14:foregroundMark x1="79870" y1="21009" x2="73636" y2="14888"/>
                        <a14:foregroundMark x1="73636" y1="14888" x2="73117" y2="14806"/>
                        <a14:foregroundMark x1="9221" y1="12903" x2="3636" y2="23490"/>
                        <a14:foregroundMark x1="3636" y1="23490" x2="7662" y2="34657"/>
                        <a14:foregroundMark x1="7662" y1="34657" x2="10130" y2="37221"/>
                      </a14:backgroundRemoval>
                    </a14:imgEffect>
                  </a14:imgLayer>
                </a14:imgProps>
              </a:ext>
            </a:extLst>
          </a:blip>
          <a:srcRect t="2554" r="15339" b="55250"/>
          <a:stretch/>
        </p:blipFill>
        <p:spPr>
          <a:xfrm>
            <a:off x="3791744" y="983885"/>
            <a:ext cx="8610226" cy="6738211"/>
          </a:xfrm>
          <a:prstGeom prst="rect">
            <a:avLst/>
          </a:prstGeom>
          <a:effectLst>
            <a:softEdge rad="6350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-96688" y="1059768"/>
            <a:ext cx="11103024" cy="5415880"/>
          </a:xfrm>
        </p:spPr>
        <p:txBody>
          <a:bodyPr>
            <a:normAutofit/>
          </a:bodyPr>
          <a:lstStyle/>
          <a:p>
            <a:pPr fontAlgn="base"/>
            <a:r>
              <a:rPr lang="hu-HU" sz="3600" b="1" dirty="0">
                <a:solidFill>
                  <a:srgbClr val="A50021"/>
                </a:solidFill>
              </a:rPr>
              <a:t>szül. 1773. Debrecenben</a:t>
            </a:r>
          </a:p>
          <a:p>
            <a:pPr fontAlgn="base"/>
            <a:r>
              <a:rPr lang="hu-HU" sz="3600" b="1" dirty="0">
                <a:solidFill>
                  <a:srgbClr val="A50021"/>
                </a:solidFill>
              </a:rPr>
              <a:t>elszegényedett nemesi család</a:t>
            </a:r>
          </a:p>
          <a:p>
            <a:pPr fontAlgn="base"/>
            <a:r>
              <a:rPr lang="hu-HU" sz="3600" b="1" dirty="0">
                <a:solidFill>
                  <a:srgbClr val="A50021"/>
                </a:solidFill>
              </a:rPr>
              <a:t>Debreceni Református Kollégium </a:t>
            </a:r>
          </a:p>
          <a:p>
            <a:pPr fontAlgn="base">
              <a:buFont typeface="Courier New" panose="02070309020205020404" pitchFamily="49" charset="0"/>
              <a:buChar char="o"/>
            </a:pPr>
            <a:r>
              <a:rPr lang="hu-HU" sz="3600" b="1" dirty="0">
                <a:solidFill>
                  <a:srgbClr val="A50021"/>
                </a:solidFill>
              </a:rPr>
              <a:t>– kiemelkedő tehetség </a:t>
            </a:r>
          </a:p>
          <a:p>
            <a:pPr fontAlgn="base">
              <a:buFont typeface="Courier New" panose="02070309020205020404" pitchFamily="49" charset="0"/>
              <a:buChar char="o"/>
            </a:pPr>
            <a:r>
              <a:rPr lang="hu-HU" sz="3600" b="1" dirty="0">
                <a:solidFill>
                  <a:srgbClr val="A50021"/>
                </a:solidFill>
              </a:rPr>
              <a:t>- beceneve „Cimbalom” </a:t>
            </a:r>
          </a:p>
          <a:p>
            <a:pPr fontAlgn="base">
              <a:buFont typeface="Courier New" panose="02070309020205020404" pitchFamily="49" charset="0"/>
              <a:buChar char="o"/>
            </a:pPr>
            <a:r>
              <a:rPr lang="hu-HU" sz="3600" b="1" dirty="0">
                <a:solidFill>
                  <a:srgbClr val="A50021"/>
                </a:solidFill>
              </a:rPr>
              <a:t>- poétai osztály vezetője</a:t>
            </a:r>
          </a:p>
          <a:p>
            <a:pPr fontAlgn="base">
              <a:buFont typeface="Courier New" panose="02070309020205020404" pitchFamily="49" charset="0"/>
              <a:buChar char="o"/>
            </a:pPr>
            <a:r>
              <a:rPr lang="hu-HU" sz="3600" b="1" dirty="0">
                <a:solidFill>
                  <a:srgbClr val="A50021"/>
                </a:solidFill>
              </a:rPr>
              <a:t>- fegyelmezetlenségei miatt kicsapják</a:t>
            </a:r>
          </a:p>
          <a:p>
            <a:endParaRPr lang="hu-HU" dirty="0"/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248A35CB-32F2-4F9B-A939-5A19B947C1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26314" y="382352"/>
            <a:ext cx="4246350" cy="609329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14356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6E41C45-10B2-4C6E-93D4-63E6777B9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A831A89-F499-4184-BDB5-B7920393AB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70F37D43-646A-4638-AFB7-A6CF00F71A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214312"/>
            <a:ext cx="11430000" cy="6429375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2D2203F3-03AC-4F27-B497-A886CBF4C05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6401"/>
          <a:stretch/>
        </p:blipFill>
        <p:spPr>
          <a:xfrm>
            <a:off x="380999" y="214312"/>
            <a:ext cx="11796749" cy="6527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938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3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09EF2422-A8CE-4759-9639-40E276D818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68696" y="1234440"/>
            <a:ext cx="5760640" cy="4389120"/>
          </a:xfrm>
        </p:spPr>
        <p:txBody>
          <a:bodyPr>
            <a:noAutofit/>
          </a:bodyPr>
          <a:lstStyle/>
          <a:p>
            <a:pPr fontAlgn="base"/>
            <a:r>
              <a:rPr lang="hu-HU" sz="3600" b="1" dirty="0">
                <a:solidFill>
                  <a:srgbClr val="A50021"/>
                </a:solidFill>
              </a:rPr>
              <a:t>Sárospatak – jogi tanulmányok</a:t>
            </a:r>
          </a:p>
          <a:p>
            <a:pPr fontAlgn="base"/>
            <a:r>
              <a:rPr lang="hu-HU" sz="3600" b="1" dirty="0">
                <a:solidFill>
                  <a:srgbClr val="A50021"/>
                </a:solidFill>
              </a:rPr>
              <a:t>Kicsapják (szemtanúja Martinovicsék kivégzésének).</a:t>
            </a:r>
          </a:p>
          <a:p>
            <a:pPr fontAlgn="base"/>
            <a:r>
              <a:rPr lang="hu-HU" sz="3600" b="1" dirty="0">
                <a:solidFill>
                  <a:srgbClr val="A50021"/>
                </a:solidFill>
              </a:rPr>
              <a:t>Pozsony – országgyűlés: Diétai Magyar Múzsa (folyóirat) </a:t>
            </a:r>
          </a:p>
          <a:p>
            <a:endParaRPr lang="hu-HU" sz="3600" dirty="0"/>
          </a:p>
        </p:txBody>
      </p:sp>
      <p:pic>
        <p:nvPicPr>
          <p:cNvPr id="1026" name="Picture 2" descr="Fájl:Martinovics kivégzése.jpg – Wikipédia">
            <a:extLst>
              <a:ext uri="{FF2B5EF4-FFF2-40B4-BE49-F238E27FC236}">
                <a16:creationId xmlns:a16="http://schemas.microsoft.com/office/drawing/2014/main" id="{2D5F8EE7-F473-4774-B051-040DF0A36B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0828" y="620688"/>
            <a:ext cx="6804756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Kép 3">
            <a:extLst>
              <a:ext uri="{FF2B5EF4-FFF2-40B4-BE49-F238E27FC236}">
                <a16:creationId xmlns:a16="http://schemas.microsoft.com/office/drawing/2014/main" id="{A931F8A2-05E7-4CCE-8245-76D0C55EC4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4074" y="106879"/>
            <a:ext cx="3813795" cy="6644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619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0879721-351E-4F18-A63C-0D7F02D794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7848" y="934396"/>
            <a:ext cx="9532640" cy="1143000"/>
          </a:xfrm>
        </p:spPr>
        <p:txBody>
          <a:bodyPr/>
          <a:lstStyle/>
          <a:p>
            <a:r>
              <a:rPr lang="hu-HU" dirty="0"/>
              <a:t>Szinte egész élete vándorlás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C8EFD83-3D48-48AF-A7FB-3B2CC0DA6F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336" y="908720"/>
            <a:ext cx="5426968" cy="4924402"/>
          </a:xfrm>
        </p:spPr>
        <p:txBody>
          <a:bodyPr>
            <a:noAutofit/>
          </a:bodyPr>
          <a:lstStyle/>
          <a:p>
            <a:r>
              <a:rPr lang="hu-HU" sz="3600" b="1" dirty="0">
                <a:solidFill>
                  <a:schemeClr val="accent6">
                    <a:lumMod val="75000"/>
                  </a:schemeClr>
                </a:solidFill>
              </a:rPr>
              <a:t>Költészetből akar megélni</a:t>
            </a:r>
          </a:p>
          <a:p>
            <a:r>
              <a:rPr lang="hu-HU" sz="3600" b="1" dirty="0">
                <a:solidFill>
                  <a:schemeClr val="accent6">
                    <a:lumMod val="75000"/>
                  </a:schemeClr>
                </a:solidFill>
              </a:rPr>
              <a:t>Nemesi pártfogókat keres</a:t>
            </a:r>
          </a:p>
          <a:p>
            <a:r>
              <a:rPr lang="hu-HU" sz="3600" b="1" dirty="0">
                <a:solidFill>
                  <a:schemeClr val="accent6">
                    <a:lumMod val="75000"/>
                  </a:schemeClr>
                </a:solidFill>
              </a:rPr>
              <a:t>Alkalmi munkák (alkalmi versek, köszöntők)</a:t>
            </a:r>
          </a:p>
          <a:p>
            <a:r>
              <a:rPr lang="hu-HU" sz="3600" b="1" dirty="0">
                <a:solidFill>
                  <a:schemeClr val="accent6">
                    <a:lumMod val="75000"/>
                  </a:schemeClr>
                </a:solidFill>
              </a:rPr>
              <a:t>Sok legenda („garabonciás”)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19E07C20-67FF-4110-AF33-9D9546C9E6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9830" y="2564904"/>
            <a:ext cx="7251170" cy="4078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684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589D7C5E-7D49-4FF0-8A7A-190B99D49B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0560" y="1124744"/>
            <a:ext cx="6225480" cy="4389120"/>
          </a:xfrm>
        </p:spPr>
        <p:txBody>
          <a:bodyPr>
            <a:normAutofit fontScale="92500" lnSpcReduction="10000"/>
          </a:bodyPr>
          <a:lstStyle/>
          <a:p>
            <a:pPr fontAlgn="base"/>
            <a:r>
              <a:rPr lang="hu-HU" sz="4000" b="1" dirty="0">
                <a:solidFill>
                  <a:srgbClr val="A50021"/>
                </a:solidFill>
              </a:rPr>
              <a:t>Komárom - házitanító </a:t>
            </a:r>
          </a:p>
          <a:p>
            <a:pPr fontAlgn="base"/>
            <a:r>
              <a:rPr lang="hu-HU" sz="4000" b="1" dirty="0">
                <a:solidFill>
                  <a:srgbClr val="A50021"/>
                </a:solidFill>
              </a:rPr>
              <a:t>Vajda Julianna (Lilla) </a:t>
            </a:r>
          </a:p>
          <a:p>
            <a:pPr fontAlgn="base"/>
            <a:r>
              <a:rPr lang="hu-HU" sz="4000" b="1" dirty="0">
                <a:solidFill>
                  <a:srgbClr val="A50021"/>
                </a:solidFill>
              </a:rPr>
              <a:t>viszonzott szerelem</a:t>
            </a:r>
          </a:p>
          <a:p>
            <a:pPr fontAlgn="base"/>
            <a:endParaRPr lang="hu-HU" sz="4000" b="1" dirty="0">
              <a:solidFill>
                <a:srgbClr val="A50021"/>
              </a:solidFill>
            </a:endParaRPr>
          </a:p>
          <a:p>
            <a:pPr fontAlgn="base"/>
            <a:r>
              <a:rPr lang="hu-HU" sz="4000" b="1" dirty="0">
                <a:solidFill>
                  <a:srgbClr val="A50021"/>
                </a:solidFill>
              </a:rPr>
              <a:t>CS. jövedelmező munka után néz</a:t>
            </a:r>
          </a:p>
          <a:p>
            <a:pPr fontAlgn="base"/>
            <a:r>
              <a:rPr lang="hu-HU" sz="4000" b="1" dirty="0">
                <a:solidFill>
                  <a:srgbClr val="A50021"/>
                </a:solidFill>
              </a:rPr>
              <a:t>Juliannát férjhez adják</a:t>
            </a:r>
          </a:p>
          <a:p>
            <a:pPr fontAlgn="base"/>
            <a:endParaRPr lang="hu-HU" dirty="0">
              <a:solidFill>
                <a:srgbClr val="A50021"/>
              </a:solidFill>
            </a:endParaRPr>
          </a:p>
          <a:p>
            <a:endParaRPr lang="hu-HU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8A51E59C-E1BA-4CCC-917C-484C96299C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8341" y="260648"/>
            <a:ext cx="5123099" cy="648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688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1D0AC4D-0AA3-498A-B858-D1CC174B4B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908720"/>
            <a:ext cx="10972800" cy="938368"/>
          </a:xfrm>
        </p:spPr>
        <p:txBody>
          <a:bodyPr>
            <a:normAutofit fontScale="90000"/>
          </a:bodyPr>
          <a:lstStyle/>
          <a:p>
            <a:r>
              <a:rPr lang="hu-HU" dirty="0"/>
              <a:t>Újabb vándorévek (Dunántúl)</a:t>
            </a:r>
            <a:br>
              <a:rPr lang="hu-HU" dirty="0"/>
            </a:b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1554B98-65E3-46AF-B663-2B31EB565F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935480"/>
            <a:ext cx="5846440" cy="4389120"/>
          </a:xfrm>
        </p:spPr>
        <p:txBody>
          <a:bodyPr>
            <a:normAutofit/>
          </a:bodyPr>
          <a:lstStyle/>
          <a:p>
            <a:pPr fontAlgn="base"/>
            <a:r>
              <a:rPr lang="hu-HU" sz="3600" dirty="0">
                <a:solidFill>
                  <a:srgbClr val="A50021"/>
                </a:solidFill>
              </a:rPr>
              <a:t>Egy ideig Csurgón tanár</a:t>
            </a:r>
          </a:p>
          <a:p>
            <a:pPr fontAlgn="base"/>
            <a:r>
              <a:rPr lang="hu-HU" sz="3600" dirty="0">
                <a:solidFill>
                  <a:srgbClr val="A50021"/>
                </a:solidFill>
              </a:rPr>
              <a:t>Hazatér Debrecenbe - házukat tűzvész pusztítja el</a:t>
            </a:r>
          </a:p>
          <a:p>
            <a:pPr fontAlgn="base"/>
            <a:r>
              <a:rPr lang="hu-HU" sz="3600" dirty="0">
                <a:solidFill>
                  <a:srgbClr val="A50021"/>
                </a:solidFill>
              </a:rPr>
              <a:t>1805. tüdőgyulladásban meghal</a:t>
            </a:r>
          </a:p>
          <a:p>
            <a:endParaRPr lang="hu-HU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BD476484-A42A-44E4-90BE-18F60D4151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2104" y="1340768"/>
            <a:ext cx="4609088" cy="5128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1048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B7FEA4F8-EF78-49E1-9631-70AE3BD08A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009908"/>
            <a:ext cx="10972800" cy="4389120"/>
          </a:xfrm>
        </p:spPr>
        <p:txBody>
          <a:bodyPr/>
          <a:lstStyle/>
          <a:p>
            <a:endParaRPr lang="hu-HU" dirty="0"/>
          </a:p>
        </p:txBody>
      </p:sp>
      <p:sp>
        <p:nvSpPr>
          <p:cNvPr id="5" name="Ellipszis 4">
            <a:extLst>
              <a:ext uri="{FF2B5EF4-FFF2-40B4-BE49-F238E27FC236}">
                <a16:creationId xmlns:a16="http://schemas.microsoft.com/office/drawing/2014/main" id="{59578C8C-E7FF-4C70-B3C6-C7EF7802CDD2}"/>
              </a:ext>
            </a:extLst>
          </p:cNvPr>
          <p:cNvSpPr/>
          <p:nvPr/>
        </p:nvSpPr>
        <p:spPr>
          <a:xfrm>
            <a:off x="1991544" y="1729619"/>
            <a:ext cx="2592288" cy="1296144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dirty="0">
                <a:solidFill>
                  <a:schemeClr val="accent6">
                    <a:lumMod val="75000"/>
                  </a:schemeClr>
                </a:solidFill>
              </a:rPr>
              <a:t>EPIKUS</a:t>
            </a:r>
          </a:p>
        </p:txBody>
      </p:sp>
      <p:sp>
        <p:nvSpPr>
          <p:cNvPr id="6" name="Ellipszis 5">
            <a:extLst>
              <a:ext uri="{FF2B5EF4-FFF2-40B4-BE49-F238E27FC236}">
                <a16:creationId xmlns:a16="http://schemas.microsoft.com/office/drawing/2014/main" id="{DEEAA8D4-5BCA-4D58-8839-1C29AE9E075D}"/>
              </a:ext>
            </a:extLst>
          </p:cNvPr>
          <p:cNvSpPr/>
          <p:nvPr/>
        </p:nvSpPr>
        <p:spPr>
          <a:xfrm>
            <a:off x="5591944" y="2692949"/>
            <a:ext cx="2376264" cy="1296144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dirty="0">
                <a:solidFill>
                  <a:schemeClr val="accent6">
                    <a:lumMod val="75000"/>
                  </a:schemeClr>
                </a:solidFill>
              </a:rPr>
              <a:t>LÍRAI</a:t>
            </a:r>
          </a:p>
        </p:txBody>
      </p:sp>
      <p:sp>
        <p:nvSpPr>
          <p:cNvPr id="7" name="Ellipszis 6">
            <a:extLst>
              <a:ext uri="{FF2B5EF4-FFF2-40B4-BE49-F238E27FC236}">
                <a16:creationId xmlns:a16="http://schemas.microsoft.com/office/drawing/2014/main" id="{566246EC-8E8B-4A3F-8376-405E305933FB}"/>
              </a:ext>
            </a:extLst>
          </p:cNvPr>
          <p:cNvSpPr/>
          <p:nvPr/>
        </p:nvSpPr>
        <p:spPr>
          <a:xfrm>
            <a:off x="1797732" y="3656278"/>
            <a:ext cx="3024336" cy="1296144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dirty="0">
                <a:solidFill>
                  <a:schemeClr val="accent6">
                    <a:lumMod val="75000"/>
                  </a:schemeClr>
                </a:solidFill>
              </a:rPr>
              <a:t>DRÁMAI</a:t>
            </a:r>
          </a:p>
        </p:txBody>
      </p:sp>
      <p:sp>
        <p:nvSpPr>
          <p:cNvPr id="8" name="Téglalap 7">
            <a:extLst>
              <a:ext uri="{FF2B5EF4-FFF2-40B4-BE49-F238E27FC236}">
                <a16:creationId xmlns:a16="http://schemas.microsoft.com/office/drawing/2014/main" id="{75015866-BBE7-4BFF-8DAC-1096FE168B5C}"/>
              </a:ext>
            </a:extLst>
          </p:cNvPr>
          <p:cNvSpPr/>
          <p:nvPr/>
        </p:nvSpPr>
        <p:spPr>
          <a:xfrm>
            <a:off x="609600" y="971104"/>
            <a:ext cx="2376264" cy="879376"/>
          </a:xfrm>
          <a:prstGeom prst="rect">
            <a:avLst/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accent6">
                    <a:lumMod val="75000"/>
                  </a:schemeClr>
                </a:solidFill>
              </a:rPr>
              <a:t>KOMIKUS EPOSZ: </a:t>
            </a:r>
            <a:r>
              <a:rPr lang="hu-HU" b="1" dirty="0">
                <a:solidFill>
                  <a:schemeClr val="tx1">
                    <a:lumMod val="50000"/>
                  </a:schemeClr>
                </a:solidFill>
              </a:rPr>
              <a:t>DOROTTYA….</a:t>
            </a:r>
          </a:p>
        </p:txBody>
      </p:sp>
      <p:sp>
        <p:nvSpPr>
          <p:cNvPr id="9" name="Téglalap 8">
            <a:extLst>
              <a:ext uri="{FF2B5EF4-FFF2-40B4-BE49-F238E27FC236}">
                <a16:creationId xmlns:a16="http://schemas.microsoft.com/office/drawing/2014/main" id="{3BC79DA0-4627-4311-A7F5-3414783C1065}"/>
              </a:ext>
            </a:extLst>
          </p:cNvPr>
          <p:cNvSpPr/>
          <p:nvPr/>
        </p:nvSpPr>
        <p:spPr>
          <a:xfrm>
            <a:off x="0" y="4774917"/>
            <a:ext cx="3024336" cy="879376"/>
          </a:xfrm>
          <a:prstGeom prst="rect">
            <a:avLst/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accent6">
                    <a:lumMod val="75000"/>
                  </a:schemeClr>
                </a:solidFill>
              </a:rPr>
              <a:t>KOMÉDIA: </a:t>
            </a:r>
            <a:r>
              <a:rPr lang="hu-HU" b="1" dirty="0">
                <a:solidFill>
                  <a:schemeClr val="tx1">
                    <a:lumMod val="50000"/>
                  </a:schemeClr>
                </a:solidFill>
              </a:rPr>
              <a:t>AZ ÖZVEGY KARNYÓNÉ…</a:t>
            </a:r>
          </a:p>
        </p:txBody>
      </p:sp>
      <p:sp>
        <p:nvSpPr>
          <p:cNvPr id="4" name="Ellipszis 3">
            <a:extLst>
              <a:ext uri="{FF2B5EF4-FFF2-40B4-BE49-F238E27FC236}">
                <a16:creationId xmlns:a16="http://schemas.microsoft.com/office/drawing/2014/main" id="{D7E0F43E-461F-47C0-9D12-85BD603A6F41}"/>
              </a:ext>
            </a:extLst>
          </p:cNvPr>
          <p:cNvSpPr/>
          <p:nvPr/>
        </p:nvSpPr>
        <p:spPr>
          <a:xfrm>
            <a:off x="3633936" y="2692949"/>
            <a:ext cx="2376264" cy="129614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sz="3600" dirty="0">
                <a:solidFill>
                  <a:schemeClr val="accent6">
                    <a:lumMod val="75000"/>
                  </a:schemeClr>
                </a:solidFill>
              </a:rPr>
              <a:t>MŰVEI</a:t>
            </a:r>
          </a:p>
        </p:txBody>
      </p:sp>
      <p:sp>
        <p:nvSpPr>
          <p:cNvPr id="11" name="Téglalap 10">
            <a:extLst>
              <a:ext uri="{FF2B5EF4-FFF2-40B4-BE49-F238E27FC236}">
                <a16:creationId xmlns:a16="http://schemas.microsoft.com/office/drawing/2014/main" id="{99627DE6-BB54-40EF-95A9-076B03CA59F3}"/>
              </a:ext>
            </a:extLst>
          </p:cNvPr>
          <p:cNvSpPr/>
          <p:nvPr/>
        </p:nvSpPr>
        <p:spPr>
          <a:xfrm>
            <a:off x="8027410" y="182722"/>
            <a:ext cx="4045254" cy="6675278"/>
          </a:xfrm>
          <a:prstGeom prst="rect">
            <a:avLst/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b="1" dirty="0">
                <a:solidFill>
                  <a:schemeClr val="accent6">
                    <a:lumMod val="75000"/>
                  </a:schemeClr>
                </a:solidFill>
              </a:rPr>
              <a:t>MINDEN MŰFAJBAN ÉS STÍLUSBAN KÖNNYEDÉN VERSEL</a:t>
            </a:r>
          </a:p>
          <a:p>
            <a:pPr algn="ctr"/>
            <a:endParaRPr lang="hu-HU" sz="2400" b="1" dirty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r>
              <a:rPr lang="hu-HU" sz="2400" b="1" dirty="0">
                <a:solidFill>
                  <a:schemeClr val="tx1">
                    <a:lumMod val="50000"/>
                  </a:schemeClr>
                </a:solidFill>
              </a:rPr>
              <a:t>FŐ TÉMÁK:</a:t>
            </a:r>
          </a:p>
          <a:p>
            <a:pPr marL="285750" indent="-285750" algn="ctr">
              <a:buFontTx/>
              <a:buChar char="-"/>
            </a:pPr>
            <a:r>
              <a:rPr lang="hu-HU" sz="2400" b="1" dirty="0">
                <a:solidFill>
                  <a:schemeClr val="accent6">
                    <a:lumMod val="75000"/>
                  </a:schemeClr>
                </a:solidFill>
              </a:rPr>
              <a:t>A FELVILÁGOSODÁS ESZMÉI</a:t>
            </a:r>
          </a:p>
          <a:p>
            <a:pPr marL="285750" indent="-285750" algn="ctr">
              <a:buFontTx/>
              <a:buChar char="-"/>
            </a:pPr>
            <a:r>
              <a:rPr lang="hu-HU" sz="2400" b="1" dirty="0">
                <a:solidFill>
                  <a:schemeClr val="accent6">
                    <a:lumMod val="75000"/>
                  </a:schemeClr>
                </a:solidFill>
              </a:rPr>
              <a:t>SZERELEM</a:t>
            </a:r>
          </a:p>
          <a:p>
            <a:pPr marL="285750" indent="-285750" algn="ctr">
              <a:buFontTx/>
              <a:buChar char="-"/>
            </a:pPr>
            <a:r>
              <a:rPr lang="hu-HU" sz="2400" b="1" dirty="0">
                <a:solidFill>
                  <a:schemeClr val="accent6">
                    <a:lumMod val="75000"/>
                  </a:schemeClr>
                </a:solidFill>
              </a:rPr>
              <a:t>MAGÁNY</a:t>
            </a:r>
          </a:p>
          <a:p>
            <a:pPr marL="285750" indent="-285750" algn="ctr">
              <a:buFontTx/>
              <a:buChar char="-"/>
            </a:pPr>
            <a:r>
              <a:rPr lang="hu-HU" sz="2400" b="1" dirty="0">
                <a:solidFill>
                  <a:schemeClr val="accent6">
                    <a:lumMod val="75000"/>
                  </a:schemeClr>
                </a:solidFill>
              </a:rPr>
              <a:t>HUMOROS, PIKÁNS TÉMÁK IS</a:t>
            </a:r>
          </a:p>
          <a:p>
            <a:pPr marL="285750" indent="-285750" algn="ctr">
              <a:buFontTx/>
              <a:buChar char="-"/>
            </a:pPr>
            <a:endParaRPr lang="hu-HU" sz="2400" b="1" dirty="0">
              <a:solidFill>
                <a:schemeClr val="accent6">
                  <a:lumMod val="75000"/>
                </a:schemeClr>
              </a:solidFill>
            </a:endParaRPr>
          </a:p>
          <a:p>
            <a:pPr marL="285750" indent="-285750" algn="ctr">
              <a:buFontTx/>
              <a:buChar char="-"/>
            </a:pPr>
            <a:r>
              <a:rPr lang="hu-HU" sz="2400" b="1" dirty="0">
                <a:solidFill>
                  <a:schemeClr val="tx1">
                    <a:lumMod val="50000"/>
                  </a:schemeClr>
                </a:solidFill>
              </a:rPr>
              <a:t>STÍLUSOK</a:t>
            </a:r>
          </a:p>
          <a:p>
            <a:pPr marL="285750" indent="-285750" algn="ctr">
              <a:buFontTx/>
              <a:buChar char="-"/>
            </a:pPr>
            <a:r>
              <a:rPr lang="hu-HU" sz="2400" b="1" dirty="0">
                <a:solidFill>
                  <a:schemeClr val="accent6">
                    <a:lumMod val="75000"/>
                  </a:schemeClr>
                </a:solidFill>
              </a:rPr>
              <a:t>KLASSZICIZMUS</a:t>
            </a:r>
          </a:p>
          <a:p>
            <a:pPr marL="285750" indent="-285750" algn="ctr">
              <a:buFontTx/>
              <a:buChar char="-"/>
            </a:pPr>
            <a:r>
              <a:rPr lang="hu-HU" sz="2400" b="1" dirty="0">
                <a:solidFill>
                  <a:schemeClr val="accent6">
                    <a:lumMod val="75000"/>
                  </a:schemeClr>
                </a:solidFill>
              </a:rPr>
              <a:t>SZENTIMENTALIZMUS</a:t>
            </a:r>
          </a:p>
          <a:p>
            <a:pPr marL="285750" indent="-285750" algn="ctr">
              <a:buFontTx/>
              <a:buChar char="-"/>
            </a:pPr>
            <a:r>
              <a:rPr lang="hu-HU" sz="2400" b="1" dirty="0">
                <a:solidFill>
                  <a:schemeClr val="accent6">
                    <a:lumMod val="75000"/>
                  </a:schemeClr>
                </a:solidFill>
              </a:rPr>
              <a:t>ROKOKÓ</a:t>
            </a:r>
          </a:p>
          <a:p>
            <a:pPr marL="285750" indent="-285750" algn="ctr">
              <a:buFontTx/>
              <a:buChar char="-"/>
            </a:pPr>
            <a:r>
              <a:rPr lang="hu-HU" sz="2400" b="1" dirty="0">
                <a:solidFill>
                  <a:schemeClr val="accent6">
                    <a:lumMod val="75000"/>
                  </a:schemeClr>
                </a:solidFill>
              </a:rPr>
              <a:t>NÉPIESSÉG</a:t>
            </a:r>
            <a:endParaRPr lang="hu-HU" sz="2400" b="1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3891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1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3.1|2.6|16.6|3.5|9.6|11|6.4|4.2|21.2|6.2|33.7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Áramlás">
  <a:themeElements>
    <a:clrScheme name="Egyéni 1. séma">
      <a:dk1>
        <a:srgbClr val="FFE5E5"/>
      </a:dk1>
      <a:lt1>
        <a:srgbClr val="FFBFBF"/>
      </a:lt1>
      <a:dk2>
        <a:srgbClr val="990000"/>
      </a:dk2>
      <a:lt2>
        <a:srgbClr val="808000"/>
      </a:lt2>
      <a:accent1>
        <a:srgbClr val="FF9900"/>
      </a:accent1>
      <a:accent2>
        <a:srgbClr val="800000"/>
      </a:accent2>
      <a:accent3>
        <a:srgbClr val="FCE1B9"/>
      </a:accent3>
      <a:accent4>
        <a:srgbClr val="000000"/>
      </a:accent4>
      <a:accent5>
        <a:srgbClr val="FFCAAA"/>
      </a:accent5>
      <a:accent6>
        <a:srgbClr val="730000"/>
      </a:accent6>
      <a:hlink>
        <a:srgbClr val="996633"/>
      </a:hlink>
      <a:folHlink>
        <a:srgbClr val="663300"/>
      </a:folHlink>
    </a:clrScheme>
    <a:fontScheme name="Áramlás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Áramlás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0</TotalTime>
  <Words>157</Words>
  <Application>Microsoft Office PowerPoint</Application>
  <PresentationFormat>Szélesvásznú</PresentationFormat>
  <Paragraphs>46</Paragraphs>
  <Slides>8</Slides>
  <Notes>1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8</vt:i4>
      </vt:variant>
    </vt:vector>
  </HeadingPairs>
  <TitlesOfParts>
    <vt:vector size="14" baseType="lpstr">
      <vt:lpstr>Algerian</vt:lpstr>
      <vt:lpstr>Calibri</vt:lpstr>
      <vt:lpstr>Constantia</vt:lpstr>
      <vt:lpstr>Courier New</vt:lpstr>
      <vt:lpstr>Wingdings 2</vt:lpstr>
      <vt:lpstr>Áramlás</vt:lpstr>
      <vt:lpstr>   Csokonai vitéz mihály </vt:lpstr>
      <vt:lpstr>PowerPoint-bemutató</vt:lpstr>
      <vt:lpstr>PowerPoint-bemutató</vt:lpstr>
      <vt:lpstr>PowerPoint-bemutató</vt:lpstr>
      <vt:lpstr>Szinte egész élete vándorlás</vt:lpstr>
      <vt:lpstr>PowerPoint-bemutató</vt:lpstr>
      <vt:lpstr>Újabb vándorévek (Dunántúl) 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rokokó</dc:title>
  <dc:creator>sztakacs</dc:creator>
  <cp:lastModifiedBy>Takács Szilvia</cp:lastModifiedBy>
  <cp:revision>54</cp:revision>
  <dcterms:created xsi:type="dcterms:W3CDTF">2010-11-29T09:25:53Z</dcterms:created>
  <dcterms:modified xsi:type="dcterms:W3CDTF">2026-02-23T19:52:00Z</dcterms:modified>
</cp:coreProperties>
</file>