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6" r:id="rId5"/>
    <p:sldId id="267" r:id="rId6"/>
    <p:sldId id="262" r:id="rId7"/>
    <p:sldId id="268" r:id="rId8"/>
    <p:sldId id="264" r:id="rId9"/>
    <p:sldId id="265" r:id="rId10"/>
    <p:sldId id="269" r:id="rId11"/>
    <p:sldId id="270" r:id="rId12"/>
    <p:sldId id="271" r:id="rId13"/>
    <p:sldId id="272" r:id="rId14"/>
    <p:sldId id="274" r:id="rId15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0258A"/>
    <a:srgbClr val="D830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47" d="100"/>
          <a:sy n="47" d="100"/>
        </p:scale>
        <p:origin x="64" y="4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4A1ABC4-EBD1-4657-AE34-443B833F0E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F94B2A12-08E8-43F1-9B75-BDF97E5827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D2A47C4F-3045-47C0-9D67-C3E73A0846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9BEBD-0383-40E9-89D4-A7944BA2EE1A}" type="datetimeFigureOut">
              <a:rPr lang="hu-HU" smtClean="0"/>
              <a:t>2026. 02. 23.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E955D8DD-1C60-4FE2-BC80-DA794338D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21036CDE-B3E8-4596-ADD8-C6121D8C7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4D3A0-8BB2-47FF-9668-2908BA33C7E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687269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63CA0D7-58E1-4D95-A467-0CD47672BF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546D2296-E773-439C-9373-E73D0E1A4A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08D06E5E-494B-4C9D-BB56-D3B6F11834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9BEBD-0383-40E9-89D4-A7944BA2EE1A}" type="datetimeFigureOut">
              <a:rPr lang="hu-HU" smtClean="0"/>
              <a:t>2026. 02. 23.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F3FB01EB-D4BC-41C6-8A61-8F031B9CA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FFDB1F77-3B96-4AA9-A123-06D089E80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4D3A0-8BB2-47FF-9668-2908BA33C7E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078065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5E9ED767-5925-434F-9457-2307020BEE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F8A34A31-7C91-49D9-8868-520235EAB0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B41F6B3F-56B0-4470-B2A8-0465913741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9BEBD-0383-40E9-89D4-A7944BA2EE1A}" type="datetimeFigureOut">
              <a:rPr lang="hu-HU" smtClean="0"/>
              <a:t>2026. 02. 23.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677222B1-5D3A-4191-97F7-A21A092E09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C82955B4-FF64-45D0-9EAC-6B6514D684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4D3A0-8BB2-47FF-9668-2908BA33C7E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454960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1B9E970-1EA2-498E-9D2B-A938B6A1C8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691664A-4285-4E0B-A8BA-79DB8D6203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AC2FB666-7D0E-4202-BCFF-5C153AC28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9BEBD-0383-40E9-89D4-A7944BA2EE1A}" type="datetimeFigureOut">
              <a:rPr lang="hu-HU" smtClean="0"/>
              <a:t>2026. 02. 23.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399546CB-8554-468D-B4C4-0F8C7A223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2C40947A-F33E-46AB-89B7-ACC620F56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4D3A0-8BB2-47FF-9668-2908BA33C7E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05484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AB2A3B6-D6B3-47E2-9FEC-1480C4082E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28ED9799-E2FF-42FE-BB58-8EBE9CAAD8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9D3BCAB5-3C65-4CF0-82CC-74F4A0A093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9BEBD-0383-40E9-89D4-A7944BA2EE1A}" type="datetimeFigureOut">
              <a:rPr lang="hu-HU" smtClean="0"/>
              <a:t>2026. 02. 23.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7FCE3538-B7D0-4010-84AD-3A95C252E6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BB9BE824-0856-4BDB-B48D-1B2249D7E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4D3A0-8BB2-47FF-9668-2908BA33C7E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731542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AF8904-F7F8-4DED-BC56-32D9DAD354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8EEC50E-3FB9-4D39-BDCF-EAEAA5C418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43771E00-2878-4696-A1C1-CD3FE91C9F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FDC3AB4F-E9D3-4765-8DF9-7CEE7B0A3F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9BEBD-0383-40E9-89D4-A7944BA2EE1A}" type="datetimeFigureOut">
              <a:rPr lang="hu-HU" smtClean="0"/>
              <a:t>2026. 02. 23.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404F7DF0-0CCB-4B21-A802-75892CF554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FC77FD31-AA9A-4A5C-A9B6-BE24E16D39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4D3A0-8BB2-47FF-9668-2908BA33C7E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120741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D46C6FE-4DBE-4ADF-B406-3313951871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DB78D9A1-BE9A-4B2C-810A-00E97E8071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55AF1513-1E2A-4409-A853-D671B47CA9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9399D4BB-94CB-4497-82CE-69EBB155C5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33AA558C-3B3F-4EA6-B5CF-28EA914F1C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9F832FC0-B9B3-42D2-AFD4-0B444EE37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9BEBD-0383-40E9-89D4-A7944BA2EE1A}" type="datetimeFigureOut">
              <a:rPr lang="hu-HU" smtClean="0"/>
              <a:t>2026. 02. 23.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445B0DE3-00CA-47F3-A6F4-789177FA87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5BC8F9A3-45B0-4CAA-A5D8-9F73403854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4D3A0-8BB2-47FF-9668-2908BA33C7E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48880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8DBDB65-7777-4126-A462-D14C179FAA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DD1E72A5-399F-4A94-ADD7-2CBB425AE9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9BEBD-0383-40E9-89D4-A7944BA2EE1A}" type="datetimeFigureOut">
              <a:rPr lang="hu-HU" smtClean="0"/>
              <a:t>2026. 02. 23.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95FB3DCC-D94D-4E15-ABE1-231FCFBD1D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3FB0E5F3-8DE4-4DDF-9046-C27AA2590A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4D3A0-8BB2-47FF-9668-2908BA33C7E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12604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50C36566-A468-446A-A356-2D7540E343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9BEBD-0383-40E9-89D4-A7944BA2EE1A}" type="datetimeFigureOut">
              <a:rPr lang="hu-HU" smtClean="0"/>
              <a:t>2026. 02. 23.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F7522115-D807-473E-BFE3-6C6993DA19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D7A51B8F-9D55-4DDE-8E06-1CA8A71AB4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4D3A0-8BB2-47FF-9668-2908BA33C7E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18738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51E2DE4-0E48-4439-B2EC-ED5F9F7E94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CA72DB0-9B07-4C80-B12B-0CDBC86507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BD474F0B-5E2C-404D-AF6D-FE2754A27C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3A126337-449D-4E98-91A7-0026BB4326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9BEBD-0383-40E9-89D4-A7944BA2EE1A}" type="datetimeFigureOut">
              <a:rPr lang="hu-HU" smtClean="0"/>
              <a:t>2026. 02. 23.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2F12FC18-BA50-447C-9644-B2EE36CA96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4A8BBBCF-019C-4874-AE17-9A54B3D7E8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4D3A0-8BB2-47FF-9668-2908BA33C7E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80087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A14329C-1C94-40B0-B8D0-CB4821654D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69EE08F2-0B51-406E-A32D-6B36B32C78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AF6FC224-B54D-44D9-8651-4780D48FD8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6085446F-8F3A-478F-91D5-025786073C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9BEBD-0383-40E9-89D4-A7944BA2EE1A}" type="datetimeFigureOut">
              <a:rPr lang="hu-HU" smtClean="0"/>
              <a:t>2026. 02. 23.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1213BE6A-6E2A-4376-99DB-18A74611AB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7DC005D8-41B4-47EC-84EE-33FFFB916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4D3A0-8BB2-47FF-9668-2908BA33C7E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488106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A5DAE040-B0A8-4835-AB0C-5EDBF30EC4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30C7538A-A775-4125-8A4C-96EDBB813C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D88EC436-CFB3-4766-8B77-309769F055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D9BEBD-0383-40E9-89D4-A7944BA2EE1A}" type="datetimeFigureOut">
              <a:rPr lang="hu-HU" smtClean="0"/>
              <a:t>2026. 02. 23.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7D2A8876-3889-48A9-9F68-4C2CBC4DE5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6ECE06EB-F1D9-4670-AA47-ADB3E21154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64D3A0-8BB2-47FF-9668-2908BA33C7E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829884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2F9BC08-1A10-436D-B70C-165FC66538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899447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hu-HU" b="1" dirty="0">
                <a:solidFill>
                  <a:schemeClr val="bg1"/>
                </a:solidFill>
                <a:latin typeface="Arial Black" panose="020B0A04020102020204" pitchFamily="34" charset="0"/>
              </a:rPr>
              <a:t>A FELVILÁGOSODÁS KORÁNAK MŰVÉSZETI STÍLUSAI</a:t>
            </a:r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617D0667-C429-4239-90EB-4417AD25D9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3615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8737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6444FC66-48D5-4C02-92FC-62B7D65FC5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24624" y="1920875"/>
            <a:ext cx="4714875" cy="4351338"/>
          </a:xfrm>
        </p:spPr>
        <p:txBody>
          <a:bodyPr/>
          <a:lstStyle/>
          <a:p>
            <a:pPr marL="0" indent="0">
              <a:buNone/>
            </a:pPr>
            <a:r>
              <a:rPr lang="hu-HU" b="1" dirty="0">
                <a:solidFill>
                  <a:schemeClr val="bg1"/>
                </a:solidFill>
              </a:rPr>
              <a:t>Mint a delin </a:t>
            </a:r>
            <a:r>
              <a:rPr lang="hu-HU" b="1" dirty="0" err="1">
                <a:solidFill>
                  <a:schemeClr val="bg1"/>
                </a:solidFill>
              </a:rPr>
              <a:t>fejérlő</a:t>
            </a:r>
            <a:br>
              <a:rPr lang="hu-HU" b="1" dirty="0">
                <a:solidFill>
                  <a:schemeClr val="bg1"/>
                </a:solidFill>
              </a:rPr>
            </a:br>
            <a:r>
              <a:rPr lang="hu-HU" b="1" dirty="0">
                <a:solidFill>
                  <a:schemeClr val="bg1"/>
                </a:solidFill>
              </a:rPr>
              <a:t>Rózsába </a:t>
            </a:r>
            <a:r>
              <a:rPr lang="hu-HU" b="1" dirty="0" err="1">
                <a:solidFill>
                  <a:schemeClr val="bg1"/>
                </a:solidFill>
              </a:rPr>
              <a:t>bútt</a:t>
            </a:r>
            <a:r>
              <a:rPr lang="hu-HU" b="1" dirty="0">
                <a:solidFill>
                  <a:schemeClr val="bg1"/>
                </a:solidFill>
              </a:rPr>
              <a:t> bogárka;</a:t>
            </a:r>
            <a:br>
              <a:rPr lang="hu-HU" b="1" dirty="0">
                <a:solidFill>
                  <a:schemeClr val="bg1"/>
                </a:solidFill>
              </a:rPr>
            </a:br>
            <a:r>
              <a:rPr lang="hu-HU" b="1" dirty="0">
                <a:solidFill>
                  <a:schemeClr val="bg1"/>
                </a:solidFill>
              </a:rPr>
              <a:t>Mint a </a:t>
            </a:r>
            <a:r>
              <a:rPr lang="hu-HU" b="1" dirty="0" err="1">
                <a:solidFill>
                  <a:schemeClr val="bg1"/>
                </a:solidFill>
              </a:rPr>
              <a:t>korinti</a:t>
            </a:r>
            <a:r>
              <a:rPr lang="hu-HU" b="1" dirty="0">
                <a:solidFill>
                  <a:schemeClr val="bg1"/>
                </a:solidFill>
              </a:rPr>
              <a:t> </a:t>
            </a:r>
            <a:r>
              <a:rPr lang="hu-HU" b="1" dirty="0" err="1">
                <a:solidFill>
                  <a:schemeClr val="bg1"/>
                </a:solidFill>
              </a:rPr>
              <a:t>szőllő</a:t>
            </a:r>
            <a:br>
              <a:rPr lang="hu-HU" b="1" dirty="0">
                <a:solidFill>
                  <a:schemeClr val="bg1"/>
                </a:solidFill>
              </a:rPr>
            </a:br>
            <a:r>
              <a:rPr lang="hu-HU" b="1" dirty="0">
                <a:solidFill>
                  <a:schemeClr val="bg1"/>
                </a:solidFill>
              </a:rPr>
              <a:t>A </a:t>
            </a:r>
            <a:r>
              <a:rPr lang="hu-HU" b="1" dirty="0" err="1">
                <a:solidFill>
                  <a:schemeClr val="bg1"/>
                </a:solidFill>
              </a:rPr>
              <a:t>cúkoros</a:t>
            </a:r>
            <a:r>
              <a:rPr lang="hu-HU" b="1" dirty="0">
                <a:solidFill>
                  <a:schemeClr val="bg1"/>
                </a:solidFill>
              </a:rPr>
              <a:t> kalácson:</a:t>
            </a:r>
            <a:br>
              <a:rPr lang="hu-HU" b="1" dirty="0">
                <a:solidFill>
                  <a:schemeClr val="bg1"/>
                </a:solidFill>
              </a:rPr>
            </a:br>
            <a:r>
              <a:rPr lang="hu-HU" b="1" dirty="0">
                <a:solidFill>
                  <a:schemeClr val="bg1"/>
                </a:solidFill>
              </a:rPr>
              <a:t>Úgy </a:t>
            </a:r>
            <a:r>
              <a:rPr lang="hu-HU" b="1" dirty="0" err="1">
                <a:solidFill>
                  <a:schemeClr val="bg1"/>
                </a:solidFill>
              </a:rPr>
              <a:t>bársonyollik</a:t>
            </a:r>
            <a:r>
              <a:rPr lang="hu-HU" b="1" dirty="0">
                <a:solidFill>
                  <a:schemeClr val="bg1"/>
                </a:solidFill>
              </a:rPr>
              <a:t>, oly szép,</a:t>
            </a:r>
            <a:br>
              <a:rPr lang="hu-HU" b="1" dirty="0">
                <a:solidFill>
                  <a:schemeClr val="bg1"/>
                </a:solidFill>
              </a:rPr>
            </a:br>
            <a:r>
              <a:rPr lang="hu-HU" b="1" dirty="0">
                <a:solidFill>
                  <a:schemeClr val="bg1"/>
                </a:solidFill>
              </a:rPr>
              <a:t>Oly édes egy kerekded</a:t>
            </a:r>
            <a:br>
              <a:rPr lang="hu-HU" b="1" dirty="0">
                <a:solidFill>
                  <a:schemeClr val="bg1"/>
                </a:solidFill>
              </a:rPr>
            </a:br>
            <a:r>
              <a:rPr lang="hu-HU" b="1" dirty="0">
                <a:solidFill>
                  <a:schemeClr val="bg1"/>
                </a:solidFill>
              </a:rPr>
              <a:t>Szeplőcske Lilla </a:t>
            </a:r>
            <a:r>
              <a:rPr lang="hu-HU" b="1" dirty="0" err="1">
                <a:solidFill>
                  <a:schemeClr val="bg1"/>
                </a:solidFill>
              </a:rPr>
              <a:t>mellyén</a:t>
            </a:r>
            <a:r>
              <a:rPr lang="hu-HU" b="1" dirty="0">
                <a:solidFill>
                  <a:schemeClr val="bg1"/>
                </a:solidFill>
              </a:rPr>
              <a:t>.</a:t>
            </a:r>
          </a:p>
          <a:p>
            <a:pPr marL="0" indent="0">
              <a:buNone/>
            </a:pPr>
            <a:endParaRPr lang="hu-HU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hu-HU" dirty="0">
                <a:solidFill>
                  <a:schemeClr val="bg1"/>
                </a:solidFill>
              </a:rPr>
              <a:t>Csokonai</a:t>
            </a:r>
          </a:p>
        </p:txBody>
      </p:sp>
      <p:sp>
        <p:nvSpPr>
          <p:cNvPr id="4" name="Cím 1">
            <a:extLst>
              <a:ext uri="{FF2B5EF4-FFF2-40B4-BE49-F238E27FC236}">
                <a16:creationId xmlns:a16="http://schemas.microsoft.com/office/drawing/2014/main" id="{44A88A03-49D9-49C6-BB9A-1DB5C74D1E6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24375" y="365125"/>
            <a:ext cx="682942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b="1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ROKOKÓ</a:t>
            </a:r>
            <a:endParaRPr lang="hu-HU"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9A352AA3-FC08-40CD-979E-116E5EE8D8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23"/>
            <a:ext cx="3476624" cy="6909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4654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54296608-5B6D-49A4-B6A1-DB3CA5A224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492249"/>
            <a:ext cx="5257800" cy="480377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hu-HU" b="1" dirty="0">
                <a:solidFill>
                  <a:schemeClr val="bg1"/>
                </a:solidFill>
              </a:rPr>
              <a:t>= ÉRZELMESSÉG</a:t>
            </a:r>
          </a:p>
          <a:p>
            <a:pPr marL="0" indent="0">
              <a:buNone/>
            </a:pPr>
            <a:endParaRPr lang="hu-HU" b="1" dirty="0">
              <a:solidFill>
                <a:schemeClr val="bg1"/>
              </a:solidFill>
            </a:endParaRPr>
          </a:p>
          <a:p>
            <a:r>
              <a:rPr lang="hu-HU" b="1" dirty="0">
                <a:solidFill>
                  <a:schemeClr val="bg1"/>
                </a:solidFill>
              </a:rPr>
              <a:t>a boldogtalanságot fejezi ki</a:t>
            </a:r>
          </a:p>
          <a:p>
            <a:r>
              <a:rPr lang="hu-HU" b="1" dirty="0">
                <a:solidFill>
                  <a:schemeClr val="bg1"/>
                </a:solidFill>
              </a:rPr>
              <a:t>az egyén és a világ összeütközését</a:t>
            </a:r>
          </a:p>
          <a:p>
            <a:r>
              <a:rPr lang="hu-HU" b="1" dirty="0">
                <a:solidFill>
                  <a:schemeClr val="bg1"/>
                </a:solidFill>
              </a:rPr>
              <a:t>a magányt</a:t>
            </a:r>
          </a:p>
          <a:p>
            <a:r>
              <a:rPr lang="hu-HU" b="1" dirty="0">
                <a:solidFill>
                  <a:schemeClr val="bg1"/>
                </a:solidFill>
              </a:rPr>
              <a:t>beteljesületlen vágyakat</a:t>
            </a:r>
          </a:p>
          <a:p>
            <a:endParaRPr lang="hu-HU" b="1" dirty="0">
              <a:solidFill>
                <a:schemeClr val="bg1"/>
              </a:solidFill>
            </a:endParaRPr>
          </a:p>
          <a:p>
            <a:r>
              <a:rPr lang="hu-HU" b="1" dirty="0">
                <a:solidFill>
                  <a:schemeClr val="bg1"/>
                </a:solidFill>
              </a:rPr>
              <a:t>a belső világra reflektál (vallomásos)</a:t>
            </a:r>
          </a:p>
          <a:p>
            <a:pPr marL="0" indent="0">
              <a:buNone/>
            </a:pPr>
            <a:endParaRPr lang="hu-HU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hu-HU" b="1" dirty="0">
              <a:solidFill>
                <a:schemeClr val="bg1"/>
              </a:solidFill>
            </a:endParaRPr>
          </a:p>
        </p:txBody>
      </p:sp>
      <p:sp>
        <p:nvSpPr>
          <p:cNvPr id="4" name="Cím 1">
            <a:extLst>
              <a:ext uri="{FF2B5EF4-FFF2-40B4-BE49-F238E27FC236}">
                <a16:creationId xmlns:a16="http://schemas.microsoft.com/office/drawing/2014/main" id="{94147EA3-677E-475E-899E-86AEECBA61F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b="1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SZENTIMENTALIZMUS</a:t>
            </a:r>
            <a:endParaRPr lang="hu-HU" dirty="0"/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9A30C1F6-D727-4DA3-89CA-5C82FE17A99B}"/>
              </a:ext>
            </a:extLst>
          </p:cNvPr>
          <p:cNvSpPr/>
          <p:nvPr/>
        </p:nvSpPr>
        <p:spPr>
          <a:xfrm>
            <a:off x="438150" y="2200275"/>
            <a:ext cx="4810125" cy="386715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sz="2400" dirty="0"/>
              <a:t>Nincsen, aki lelkem </a:t>
            </a:r>
            <a:r>
              <a:rPr lang="hu-HU" sz="2400" dirty="0" err="1"/>
              <a:t>vígasztalja</a:t>
            </a:r>
            <a:r>
              <a:rPr lang="hu-HU" sz="2400" dirty="0"/>
              <a:t>,</a:t>
            </a:r>
          </a:p>
          <a:p>
            <a:pPr algn="ctr"/>
            <a:r>
              <a:rPr lang="hu-HU" sz="2400" dirty="0"/>
              <a:t>Oly barátim nincsenek;</a:t>
            </a:r>
          </a:p>
          <a:p>
            <a:pPr algn="ctr"/>
            <a:r>
              <a:rPr lang="hu-HU" sz="2400" dirty="0"/>
              <a:t>Vállat rándít, aki sorsom hallja;</a:t>
            </a:r>
          </a:p>
          <a:p>
            <a:pPr algn="ctr"/>
            <a:r>
              <a:rPr lang="hu-HU" sz="2400" dirty="0"/>
              <a:t>Már elhagytak mindenek.</a:t>
            </a:r>
          </a:p>
          <a:p>
            <a:pPr algn="ctr"/>
            <a:r>
              <a:rPr lang="hu-HU" sz="2400" dirty="0"/>
              <a:t>Nincsen szív az emberekbe:</a:t>
            </a:r>
          </a:p>
          <a:p>
            <a:pPr algn="ctr"/>
            <a:r>
              <a:rPr lang="hu-HU" sz="2400" dirty="0"/>
              <a:t>Hadd öntsem ki hát vaskebletekbe</a:t>
            </a:r>
          </a:p>
          <a:p>
            <a:pPr algn="ctr"/>
            <a:r>
              <a:rPr lang="hu-HU" sz="2400" dirty="0"/>
              <a:t>Szívem bús </a:t>
            </a:r>
            <a:r>
              <a:rPr lang="hu-HU" sz="2400" dirty="0" err="1"/>
              <a:t>panasszait</a:t>
            </a:r>
            <a:r>
              <a:rPr lang="hu-HU" sz="2400" dirty="0"/>
              <a:t>.</a:t>
            </a:r>
          </a:p>
          <a:p>
            <a:pPr algn="ctr"/>
            <a:r>
              <a:rPr lang="hu-HU" sz="2400" dirty="0"/>
              <a:t>Szívem bús </a:t>
            </a:r>
            <a:r>
              <a:rPr lang="hu-HU" sz="2400" dirty="0" err="1"/>
              <a:t>panasszait</a:t>
            </a:r>
            <a:r>
              <a:rPr lang="hu-HU" sz="2400" dirty="0"/>
              <a:t>.</a:t>
            </a:r>
          </a:p>
          <a:p>
            <a:pPr algn="ctr"/>
            <a:r>
              <a:rPr lang="hu-HU" sz="2400" dirty="0"/>
              <a:t>(Csokonai)</a:t>
            </a:r>
          </a:p>
        </p:txBody>
      </p:sp>
    </p:spTree>
    <p:extLst>
      <p:ext uri="{BB962C8B-B14F-4D97-AF65-F5344CB8AC3E}">
        <p14:creationId xmlns:p14="http://schemas.microsoft.com/office/powerpoint/2010/main" val="3129003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DC3F87AB-8915-40A0-9979-56245C3848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916907"/>
            <a:ext cx="5848350" cy="22600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3200" b="1" dirty="0">
                <a:solidFill>
                  <a:schemeClr val="bg1"/>
                </a:solidFill>
              </a:rPr>
              <a:t>Goethe:</a:t>
            </a:r>
          </a:p>
          <a:p>
            <a:pPr marL="0" indent="0">
              <a:buNone/>
            </a:pPr>
            <a:r>
              <a:rPr lang="hu-HU" sz="3200" b="1" dirty="0">
                <a:solidFill>
                  <a:schemeClr val="bg1"/>
                </a:solidFill>
              </a:rPr>
              <a:t>Az ifjú </a:t>
            </a:r>
            <a:r>
              <a:rPr lang="hu-HU" sz="3200" b="1" dirty="0" err="1">
                <a:solidFill>
                  <a:schemeClr val="bg1"/>
                </a:solidFill>
              </a:rPr>
              <a:t>Werther</a:t>
            </a:r>
            <a:r>
              <a:rPr lang="hu-HU" sz="3200" b="1" dirty="0">
                <a:solidFill>
                  <a:schemeClr val="bg1"/>
                </a:solidFill>
              </a:rPr>
              <a:t> szenvedései</a:t>
            </a:r>
          </a:p>
        </p:txBody>
      </p:sp>
      <p:sp>
        <p:nvSpPr>
          <p:cNvPr id="4" name="Cím 1">
            <a:extLst>
              <a:ext uri="{FF2B5EF4-FFF2-40B4-BE49-F238E27FC236}">
                <a16:creationId xmlns:a16="http://schemas.microsoft.com/office/drawing/2014/main" id="{9D22E13B-B611-456B-A30D-F2C56072367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b="1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SZENTIMENTALIZMUS</a:t>
            </a:r>
            <a:endParaRPr lang="hu-HU"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272625B6-1730-4A7B-8956-4F129F20A9B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524"/>
          <a:stretch/>
        </p:blipFill>
        <p:spPr>
          <a:xfrm>
            <a:off x="7477776" y="365125"/>
            <a:ext cx="3876024" cy="5902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3961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AAE2FE1-6DBD-4897-9E04-538C370C42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9374" y="365125"/>
            <a:ext cx="8734425" cy="1325563"/>
          </a:xfrm>
        </p:spPr>
        <p:txBody>
          <a:bodyPr/>
          <a:lstStyle/>
          <a:p>
            <a:r>
              <a:rPr lang="hu-HU" b="1" dirty="0">
                <a:solidFill>
                  <a:schemeClr val="bg1">
                    <a:lumMod val="95000"/>
                  </a:schemeClr>
                </a:solidFill>
                <a:highlight>
                  <a:srgbClr val="000000"/>
                </a:highlight>
                <a:latin typeface="Arial Black" panose="020B0A04020102020204" pitchFamily="34" charset="0"/>
              </a:rPr>
              <a:t>Jellemző műfajok</a:t>
            </a:r>
          </a:p>
        </p:txBody>
      </p:sp>
      <p:sp>
        <p:nvSpPr>
          <p:cNvPr id="4" name="Tartalom helye 2">
            <a:extLst>
              <a:ext uri="{FF2B5EF4-FFF2-40B4-BE49-F238E27FC236}">
                <a16:creationId xmlns:a16="http://schemas.microsoft.com/office/drawing/2014/main" id="{E536538E-9F8F-439C-8196-3BEF5987B4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21045" y="1922723"/>
            <a:ext cx="3838859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4000" b="1" dirty="0">
                <a:solidFill>
                  <a:srgbClr val="002060"/>
                </a:solidFill>
                <a:highlight>
                  <a:srgbClr val="C0C0C0"/>
                </a:highlight>
              </a:rPr>
              <a:t>SZENTIM.</a:t>
            </a:r>
          </a:p>
          <a:p>
            <a:r>
              <a:rPr lang="hu-HU" sz="4000" b="1" dirty="0">
                <a:solidFill>
                  <a:schemeClr val="bg1"/>
                </a:solidFill>
              </a:rPr>
              <a:t>levélregény</a:t>
            </a:r>
          </a:p>
          <a:p>
            <a:r>
              <a:rPr lang="hu-HU" sz="4000" b="1" dirty="0">
                <a:solidFill>
                  <a:schemeClr val="bg1"/>
                </a:solidFill>
              </a:rPr>
              <a:t>naplóregény</a:t>
            </a:r>
          </a:p>
          <a:p>
            <a:r>
              <a:rPr lang="hu-HU" sz="4000" b="1" dirty="0">
                <a:solidFill>
                  <a:schemeClr val="bg1"/>
                </a:solidFill>
              </a:rPr>
              <a:t>elégia</a:t>
            </a:r>
          </a:p>
        </p:txBody>
      </p:sp>
      <p:sp>
        <p:nvSpPr>
          <p:cNvPr id="5" name="Tartalom helye 2">
            <a:extLst>
              <a:ext uri="{FF2B5EF4-FFF2-40B4-BE49-F238E27FC236}">
                <a16:creationId xmlns:a16="http://schemas.microsoft.com/office/drawing/2014/main" id="{9B92729B-8A03-45A9-9FB9-280C77D99F63}"/>
              </a:ext>
            </a:extLst>
          </p:cNvPr>
          <p:cNvSpPr txBox="1">
            <a:spLocks/>
          </p:cNvSpPr>
          <p:nvPr/>
        </p:nvSpPr>
        <p:spPr>
          <a:xfrm>
            <a:off x="4729162" y="1922723"/>
            <a:ext cx="273367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u-HU" sz="4000" b="1" dirty="0">
                <a:solidFill>
                  <a:srgbClr val="002060"/>
                </a:solidFill>
                <a:highlight>
                  <a:srgbClr val="C0C0C0"/>
                </a:highlight>
              </a:rPr>
              <a:t>ROKOKÓ</a:t>
            </a:r>
          </a:p>
          <a:p>
            <a:r>
              <a:rPr lang="hu-HU" sz="4000" b="1" dirty="0">
                <a:solidFill>
                  <a:schemeClr val="bg1"/>
                </a:solidFill>
              </a:rPr>
              <a:t>dal</a:t>
            </a:r>
          </a:p>
        </p:txBody>
      </p:sp>
      <p:sp>
        <p:nvSpPr>
          <p:cNvPr id="6" name="Tartalom helye 2">
            <a:extLst>
              <a:ext uri="{FF2B5EF4-FFF2-40B4-BE49-F238E27FC236}">
                <a16:creationId xmlns:a16="http://schemas.microsoft.com/office/drawing/2014/main" id="{2BDE0C72-1BDC-4D8E-AD41-2590BA44BA44}"/>
              </a:ext>
            </a:extLst>
          </p:cNvPr>
          <p:cNvSpPr txBox="1">
            <a:spLocks/>
          </p:cNvSpPr>
          <p:nvPr/>
        </p:nvSpPr>
        <p:spPr>
          <a:xfrm>
            <a:off x="776286" y="1922723"/>
            <a:ext cx="368617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u-HU" sz="4000" b="1" dirty="0">
                <a:solidFill>
                  <a:srgbClr val="002060"/>
                </a:solidFill>
                <a:highlight>
                  <a:srgbClr val="C0C0C0"/>
                </a:highlight>
              </a:rPr>
              <a:t>KLASSZ.</a:t>
            </a:r>
          </a:p>
          <a:p>
            <a:r>
              <a:rPr lang="hu-HU" sz="4000" b="1" dirty="0">
                <a:solidFill>
                  <a:schemeClr val="bg1"/>
                </a:solidFill>
              </a:rPr>
              <a:t>komédia</a:t>
            </a:r>
          </a:p>
          <a:p>
            <a:r>
              <a:rPr lang="hu-HU" sz="4000" b="1" dirty="0">
                <a:solidFill>
                  <a:schemeClr val="bg1"/>
                </a:solidFill>
              </a:rPr>
              <a:t>nevelési regény</a:t>
            </a:r>
          </a:p>
          <a:p>
            <a:r>
              <a:rPr lang="hu-HU" sz="4000" b="1" dirty="0">
                <a:solidFill>
                  <a:schemeClr val="bg1"/>
                </a:solidFill>
              </a:rPr>
              <a:t>tanító költemények</a:t>
            </a:r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id="{CF7A9EDE-B04C-4DA0-871D-CD8D76E31A22}"/>
              </a:ext>
            </a:extLst>
          </p:cNvPr>
          <p:cNvSpPr/>
          <p:nvPr/>
        </p:nvSpPr>
        <p:spPr>
          <a:xfrm>
            <a:off x="509585" y="2579427"/>
            <a:ext cx="3952876" cy="3694634"/>
          </a:xfrm>
          <a:prstGeom prst="rect">
            <a:avLst/>
          </a:prstGeom>
          <a:solidFill>
            <a:srgbClr val="C0258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8" name="Téglalap 7">
            <a:extLst>
              <a:ext uri="{FF2B5EF4-FFF2-40B4-BE49-F238E27FC236}">
                <a16:creationId xmlns:a16="http://schemas.microsoft.com/office/drawing/2014/main" id="{5F0761A9-3B1B-4521-960D-EB163E429BE6}"/>
              </a:ext>
            </a:extLst>
          </p:cNvPr>
          <p:cNvSpPr/>
          <p:nvPr/>
        </p:nvSpPr>
        <p:spPr>
          <a:xfrm>
            <a:off x="4619625" y="2579427"/>
            <a:ext cx="2565779" cy="3694634"/>
          </a:xfrm>
          <a:prstGeom prst="rect">
            <a:avLst/>
          </a:prstGeom>
          <a:solidFill>
            <a:srgbClr val="C0258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9" name="Téglalap 8">
            <a:extLst>
              <a:ext uri="{FF2B5EF4-FFF2-40B4-BE49-F238E27FC236}">
                <a16:creationId xmlns:a16="http://schemas.microsoft.com/office/drawing/2014/main" id="{EB33A01C-45C4-4BFF-B99D-B8C79FE1DE44}"/>
              </a:ext>
            </a:extLst>
          </p:cNvPr>
          <p:cNvSpPr/>
          <p:nvPr/>
        </p:nvSpPr>
        <p:spPr>
          <a:xfrm>
            <a:off x="7620001" y="2501604"/>
            <a:ext cx="3733798" cy="3694634"/>
          </a:xfrm>
          <a:prstGeom prst="rect">
            <a:avLst/>
          </a:prstGeom>
          <a:solidFill>
            <a:srgbClr val="C0258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28139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1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Ellipszis 17">
            <a:extLst>
              <a:ext uri="{FF2B5EF4-FFF2-40B4-BE49-F238E27FC236}">
                <a16:creationId xmlns:a16="http://schemas.microsoft.com/office/drawing/2014/main" id="{0B98BDE4-E414-46B4-A7FE-C4A6789FF61A}"/>
              </a:ext>
            </a:extLst>
          </p:cNvPr>
          <p:cNvSpPr/>
          <p:nvPr/>
        </p:nvSpPr>
        <p:spPr>
          <a:xfrm>
            <a:off x="6038850" y="5353581"/>
            <a:ext cx="2943225" cy="90359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b="1" dirty="0">
                <a:solidFill>
                  <a:schemeClr val="tx1"/>
                </a:solidFill>
              </a:rPr>
              <a:t>könnyed, kis témák</a:t>
            </a:r>
          </a:p>
        </p:txBody>
      </p:sp>
      <p:sp>
        <p:nvSpPr>
          <p:cNvPr id="12" name="Ellipszis 11">
            <a:extLst>
              <a:ext uri="{FF2B5EF4-FFF2-40B4-BE49-F238E27FC236}">
                <a16:creationId xmlns:a16="http://schemas.microsoft.com/office/drawing/2014/main" id="{8A574B7A-54F1-44E1-9A7E-0C66DDEA772F}"/>
              </a:ext>
            </a:extLst>
          </p:cNvPr>
          <p:cNvSpPr/>
          <p:nvPr/>
        </p:nvSpPr>
        <p:spPr>
          <a:xfrm>
            <a:off x="4520799" y="239574"/>
            <a:ext cx="2943225" cy="997155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b="1" dirty="0">
                <a:solidFill>
                  <a:schemeClr val="tx1"/>
                </a:solidFill>
              </a:rPr>
              <a:t>túláradó érzelmek</a:t>
            </a:r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D5D2F53D-C8B6-4B6E-AF6A-61B86326E1DB}"/>
              </a:ext>
            </a:extLst>
          </p:cNvPr>
          <p:cNvSpPr txBox="1"/>
          <p:nvPr/>
        </p:nvSpPr>
        <p:spPr>
          <a:xfrm>
            <a:off x="85725" y="2987880"/>
            <a:ext cx="43779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400" b="1" dirty="0">
                <a:solidFill>
                  <a:schemeClr val="bg1"/>
                </a:solidFill>
                <a:highlight>
                  <a:srgbClr val="000000"/>
                </a:highlight>
              </a:rPr>
              <a:t>KLASSZICIZMUS</a:t>
            </a:r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1B181AF2-1387-4473-8811-CB61B71CCF9B}"/>
              </a:ext>
            </a:extLst>
          </p:cNvPr>
          <p:cNvSpPr txBox="1"/>
          <p:nvPr/>
        </p:nvSpPr>
        <p:spPr>
          <a:xfrm>
            <a:off x="6791325" y="600829"/>
            <a:ext cx="531247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400" b="1" dirty="0">
                <a:solidFill>
                  <a:schemeClr val="bg1"/>
                </a:solidFill>
                <a:highlight>
                  <a:srgbClr val="000000"/>
                </a:highlight>
              </a:rPr>
              <a:t>SZENTIMENTALIZMUS</a:t>
            </a:r>
          </a:p>
        </p:txBody>
      </p: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8E82603B-8594-4493-AA4E-FDF06C513910}"/>
              </a:ext>
            </a:extLst>
          </p:cNvPr>
          <p:cNvSpPr txBox="1"/>
          <p:nvPr/>
        </p:nvSpPr>
        <p:spPr>
          <a:xfrm>
            <a:off x="8992578" y="5360818"/>
            <a:ext cx="2275496" cy="7702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400" b="1" dirty="0">
                <a:solidFill>
                  <a:schemeClr val="bg1"/>
                </a:solidFill>
                <a:highlight>
                  <a:srgbClr val="000000"/>
                </a:highlight>
              </a:rPr>
              <a:t>ROKOKÓ</a:t>
            </a:r>
          </a:p>
        </p:txBody>
      </p:sp>
      <p:sp>
        <p:nvSpPr>
          <p:cNvPr id="2" name="Nyíl: balra-jobbra mutató 1">
            <a:extLst>
              <a:ext uri="{FF2B5EF4-FFF2-40B4-BE49-F238E27FC236}">
                <a16:creationId xmlns:a16="http://schemas.microsoft.com/office/drawing/2014/main" id="{65D6E647-4EA6-40E6-BAD8-0FFBC0A915C1}"/>
              </a:ext>
            </a:extLst>
          </p:cNvPr>
          <p:cNvSpPr/>
          <p:nvPr/>
        </p:nvSpPr>
        <p:spPr>
          <a:xfrm rot="18659021">
            <a:off x="3253629" y="1216798"/>
            <a:ext cx="1527745" cy="480269"/>
          </a:xfrm>
          <a:prstGeom prst="leftRightArrow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" name="Ellipszis 2">
            <a:extLst>
              <a:ext uri="{FF2B5EF4-FFF2-40B4-BE49-F238E27FC236}">
                <a16:creationId xmlns:a16="http://schemas.microsoft.com/office/drawing/2014/main" id="{5838F75A-651F-4BF4-90D9-97CCE792988D}"/>
              </a:ext>
            </a:extLst>
          </p:cNvPr>
          <p:cNvSpPr/>
          <p:nvPr/>
        </p:nvSpPr>
        <p:spPr>
          <a:xfrm>
            <a:off x="1019177" y="2031180"/>
            <a:ext cx="3501622" cy="997155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b="1" dirty="0">
                <a:solidFill>
                  <a:schemeClr val="tx1"/>
                </a:solidFill>
              </a:rPr>
              <a:t>mértéktartás józan ész</a:t>
            </a:r>
          </a:p>
        </p:txBody>
      </p:sp>
      <p:sp>
        <p:nvSpPr>
          <p:cNvPr id="13" name="Ellipszis 12">
            <a:extLst>
              <a:ext uri="{FF2B5EF4-FFF2-40B4-BE49-F238E27FC236}">
                <a16:creationId xmlns:a16="http://schemas.microsoft.com/office/drawing/2014/main" id="{576DF80F-054E-4504-B9FA-BC0F3F16328D}"/>
              </a:ext>
            </a:extLst>
          </p:cNvPr>
          <p:cNvSpPr/>
          <p:nvPr/>
        </p:nvSpPr>
        <p:spPr>
          <a:xfrm>
            <a:off x="7953375" y="1287477"/>
            <a:ext cx="3924300" cy="90359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b="1" dirty="0">
                <a:solidFill>
                  <a:schemeClr val="tx1"/>
                </a:solidFill>
              </a:rPr>
              <a:t>boldogtalanság</a:t>
            </a:r>
          </a:p>
        </p:txBody>
      </p:sp>
      <p:sp>
        <p:nvSpPr>
          <p:cNvPr id="14" name="Ellipszis 13">
            <a:extLst>
              <a:ext uri="{FF2B5EF4-FFF2-40B4-BE49-F238E27FC236}">
                <a16:creationId xmlns:a16="http://schemas.microsoft.com/office/drawing/2014/main" id="{BF01ED1C-899E-4068-B5DC-3FD7F5AE74D2}"/>
              </a:ext>
            </a:extLst>
          </p:cNvPr>
          <p:cNvSpPr/>
          <p:nvPr/>
        </p:nvSpPr>
        <p:spPr>
          <a:xfrm>
            <a:off x="8324849" y="4573602"/>
            <a:ext cx="2943225" cy="666447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b="1" dirty="0">
                <a:solidFill>
                  <a:schemeClr val="tx1"/>
                </a:solidFill>
              </a:rPr>
              <a:t>boldogság</a:t>
            </a:r>
          </a:p>
        </p:txBody>
      </p:sp>
      <p:sp>
        <p:nvSpPr>
          <p:cNvPr id="15" name="Nyíl: balra-jobbra mutató 14">
            <a:extLst>
              <a:ext uri="{FF2B5EF4-FFF2-40B4-BE49-F238E27FC236}">
                <a16:creationId xmlns:a16="http://schemas.microsoft.com/office/drawing/2014/main" id="{0E32A0D7-EE64-4C35-9DD8-30B084CD966F}"/>
              </a:ext>
            </a:extLst>
          </p:cNvPr>
          <p:cNvSpPr/>
          <p:nvPr/>
        </p:nvSpPr>
        <p:spPr>
          <a:xfrm rot="16200000">
            <a:off x="9293263" y="3163259"/>
            <a:ext cx="2207531" cy="438152"/>
          </a:xfrm>
          <a:prstGeom prst="leftRight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6" name="Ellipszis 15">
            <a:extLst>
              <a:ext uri="{FF2B5EF4-FFF2-40B4-BE49-F238E27FC236}">
                <a16:creationId xmlns:a16="http://schemas.microsoft.com/office/drawing/2014/main" id="{E69DE703-C5EE-4083-863F-E2153AB2C26D}"/>
              </a:ext>
            </a:extLst>
          </p:cNvPr>
          <p:cNvSpPr/>
          <p:nvPr/>
        </p:nvSpPr>
        <p:spPr>
          <a:xfrm>
            <a:off x="1756470" y="3753004"/>
            <a:ext cx="3119828" cy="1138602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b="1" dirty="0">
                <a:solidFill>
                  <a:schemeClr val="tx1"/>
                </a:solidFill>
              </a:rPr>
              <a:t>komoly, nagy témák</a:t>
            </a:r>
          </a:p>
        </p:txBody>
      </p:sp>
      <p:sp>
        <p:nvSpPr>
          <p:cNvPr id="19" name="Nyíl: balra-jobbra mutató 18">
            <a:extLst>
              <a:ext uri="{FF2B5EF4-FFF2-40B4-BE49-F238E27FC236}">
                <a16:creationId xmlns:a16="http://schemas.microsoft.com/office/drawing/2014/main" id="{D4613170-4C4D-401D-9483-E312463E8EBA}"/>
              </a:ext>
            </a:extLst>
          </p:cNvPr>
          <p:cNvSpPr/>
          <p:nvPr/>
        </p:nvSpPr>
        <p:spPr>
          <a:xfrm rot="1799776">
            <a:off x="4252897" y="5098096"/>
            <a:ext cx="1856894" cy="442321"/>
          </a:xfrm>
          <a:prstGeom prst="left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467099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2" grpId="0" animBg="1"/>
      <p:bldP spid="2" grpId="0" animBg="1"/>
      <p:bldP spid="3" grpId="0" animBg="1"/>
      <p:bldP spid="13" grpId="0" animBg="1"/>
      <p:bldP spid="14" grpId="0" animBg="1"/>
      <p:bldP spid="15" grpId="0" animBg="1"/>
      <p:bldP spid="16" grpId="0" animBg="1"/>
      <p:bldP spid="1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ép 5">
            <a:extLst>
              <a:ext uri="{FF2B5EF4-FFF2-40B4-BE49-F238E27FC236}">
                <a16:creationId xmlns:a16="http://schemas.microsoft.com/office/drawing/2014/main" id="{260B50F9-17DB-4006-9162-508CCDE44F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0736"/>
          <a:stretch/>
        </p:blipFill>
        <p:spPr>
          <a:xfrm>
            <a:off x="5996114" y="2701160"/>
            <a:ext cx="6104906" cy="404352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4" name="Kép 3">
            <a:extLst>
              <a:ext uri="{FF2B5EF4-FFF2-40B4-BE49-F238E27FC236}">
                <a16:creationId xmlns:a16="http://schemas.microsoft.com/office/drawing/2014/main" id="{3D95341D-A8E6-4522-B71B-712AF9DAB3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4928693" y="120704"/>
            <a:ext cx="3178275" cy="330829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28" name="Picture 4" descr="A klasszicizmus művészete – Kulturális Enciklopédia">
            <a:extLst>
              <a:ext uri="{FF2B5EF4-FFF2-40B4-BE49-F238E27FC236}">
                <a16:creationId xmlns:a16="http://schemas.microsoft.com/office/drawing/2014/main" id="{EA8C3654-A749-4C81-8CFC-8E78D4DA2E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350" y="212751"/>
            <a:ext cx="5152267" cy="612769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sp>
        <p:nvSpPr>
          <p:cNvPr id="7" name="Szövegdoboz 6">
            <a:extLst>
              <a:ext uri="{FF2B5EF4-FFF2-40B4-BE49-F238E27FC236}">
                <a16:creationId xmlns:a16="http://schemas.microsoft.com/office/drawing/2014/main" id="{D5D2F53D-C8B6-4B6E-AF6A-61B86326E1DB}"/>
              </a:ext>
            </a:extLst>
          </p:cNvPr>
          <p:cNvSpPr txBox="1"/>
          <p:nvPr/>
        </p:nvSpPr>
        <p:spPr>
          <a:xfrm rot="19512267">
            <a:off x="112036" y="1149555"/>
            <a:ext cx="29323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200" b="1" dirty="0">
                <a:solidFill>
                  <a:schemeClr val="bg1"/>
                </a:solidFill>
              </a:rPr>
              <a:t>KLASSZICIZMUS</a:t>
            </a:r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1B181AF2-1387-4473-8811-CB61B71CCF9B}"/>
              </a:ext>
            </a:extLst>
          </p:cNvPr>
          <p:cNvSpPr txBox="1"/>
          <p:nvPr/>
        </p:nvSpPr>
        <p:spPr>
          <a:xfrm>
            <a:off x="8160527" y="533770"/>
            <a:ext cx="40314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200" b="1" dirty="0">
                <a:solidFill>
                  <a:schemeClr val="bg1"/>
                </a:solidFill>
              </a:rPr>
              <a:t>SZENTIMENTALIZMUS</a:t>
            </a:r>
          </a:p>
        </p:txBody>
      </p: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8E82603B-8594-4493-AA4E-FDF06C513910}"/>
              </a:ext>
            </a:extLst>
          </p:cNvPr>
          <p:cNvSpPr txBox="1"/>
          <p:nvPr/>
        </p:nvSpPr>
        <p:spPr>
          <a:xfrm>
            <a:off x="9952542" y="5563899"/>
            <a:ext cx="17259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200" b="1" dirty="0">
                <a:solidFill>
                  <a:schemeClr val="bg1"/>
                </a:solidFill>
              </a:rPr>
              <a:t>ROKOKÓ</a:t>
            </a:r>
          </a:p>
        </p:txBody>
      </p:sp>
    </p:spTree>
    <p:extLst>
      <p:ext uri="{BB962C8B-B14F-4D97-AF65-F5344CB8AC3E}">
        <p14:creationId xmlns:p14="http://schemas.microsoft.com/office/powerpoint/2010/main" val="22788497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5F5C163-C470-4C4B-AFE3-786692665F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KLASSZICIZMUS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7134EEA-4F6D-431A-908C-9C80A625B3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924425" cy="4351338"/>
          </a:xfrm>
        </p:spPr>
        <p:txBody>
          <a:bodyPr>
            <a:noAutofit/>
          </a:bodyPr>
          <a:lstStyle/>
          <a:p>
            <a:r>
              <a:rPr lang="hu-HU" sz="3200" b="1" dirty="0"/>
              <a:t>AZ URALKODÓ KORSTÍLUS</a:t>
            </a:r>
          </a:p>
          <a:p>
            <a:r>
              <a:rPr lang="hu-HU" sz="3200" b="1" dirty="0"/>
              <a:t>a „klasszikus” </a:t>
            </a:r>
            <a:r>
              <a:rPr lang="hu-HU" sz="3200" b="1" dirty="0">
                <a:solidFill>
                  <a:srgbClr val="FFFF00"/>
                </a:solidFill>
              </a:rPr>
              <a:t>antik</a:t>
            </a:r>
            <a:r>
              <a:rPr lang="hu-HU" sz="3200" b="1" dirty="0"/>
              <a:t> művészet mintái alapján</a:t>
            </a:r>
          </a:p>
          <a:p>
            <a:r>
              <a:rPr lang="hu-HU" sz="3200" b="1" dirty="0">
                <a:solidFill>
                  <a:schemeClr val="bg1"/>
                </a:solidFill>
              </a:rPr>
              <a:t>követendő normák, előírások</a:t>
            </a:r>
          </a:p>
          <a:p>
            <a:r>
              <a:rPr lang="hu-HU" sz="3200" b="1" dirty="0">
                <a:solidFill>
                  <a:schemeClr val="bg1"/>
                </a:solidFill>
              </a:rPr>
              <a:t> receptesztétika</a:t>
            </a:r>
          </a:p>
          <a:p>
            <a:r>
              <a:rPr lang="hu-HU" sz="3200" b="1" dirty="0">
                <a:solidFill>
                  <a:schemeClr val="bg1"/>
                </a:solidFill>
              </a:rPr>
              <a:t>művészi szabadság minimális</a:t>
            </a:r>
            <a:endParaRPr lang="hu-HU" sz="3200" dirty="0">
              <a:solidFill>
                <a:schemeClr val="bg1"/>
              </a:solidFill>
            </a:endParaRP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7F4D7B4E-0070-474A-84A4-1D7772EBEC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61" b="98047" l="6674" r="89758">
                        <a14:foregroundMark x1="60759" y1="10547" x2="69390" y2="10156"/>
                        <a14:foregroundMark x1="69390" y1="10156" x2="70311" y2="10156"/>
                        <a14:foregroundMark x1="14960" y1="85840" x2="45109" y2="94238"/>
                        <a14:foregroundMark x1="45109" y1="94238" x2="63521" y2="96387"/>
                        <a14:foregroundMark x1="63521" y1="96387" x2="72382" y2="95703"/>
                        <a14:foregroundMark x1="72382" y1="95703" x2="80783" y2="92871"/>
                        <a14:foregroundMark x1="85040" y1="87793" x2="66053" y2="95508"/>
                        <a14:foregroundMark x1="66053" y1="95508" x2="27963" y2="98047"/>
                        <a14:foregroundMark x1="87457" y1="36426" x2="86766" y2="43750"/>
                        <a14:foregroundMark x1="86766" y1="43750" x2="86536" y2="44434"/>
                        <a14:foregroundMark x1="86651" y1="34766" x2="86651" y2="34766"/>
                        <a14:foregroundMark x1="6674" y1="85254" x2="6904" y2="8886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10313" y="0"/>
            <a:ext cx="5819924" cy="6858000"/>
          </a:xfrm>
          <a:prstGeom prst="rect">
            <a:avLst/>
          </a:prstGeom>
        </p:spPr>
      </p:pic>
      <p:pic>
        <p:nvPicPr>
          <p:cNvPr id="4" name="Kép 3">
            <a:extLst>
              <a:ext uri="{FF2B5EF4-FFF2-40B4-BE49-F238E27FC236}">
                <a16:creationId xmlns:a16="http://schemas.microsoft.com/office/drawing/2014/main" id="{BF7887B3-DC92-4140-9D7B-4C32C81FB9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056" b="98611" l="10000" r="95000">
                        <a14:foregroundMark x1="29286" y1="6667" x2="37857" y2="13611"/>
                        <a14:foregroundMark x1="37857" y1="13611" x2="37857" y2="13611"/>
                        <a14:foregroundMark x1="27857" y1="3611" x2="35714" y2="3889"/>
                        <a14:foregroundMark x1="57857" y1="6944" x2="57857" y2="6944"/>
                        <a14:foregroundMark x1="12143" y1="33889" x2="12143" y2="33889"/>
                        <a14:foregroundMark x1="17143" y1="40556" x2="20000" y2="45000"/>
                        <a14:foregroundMark x1="95000" y1="49722" x2="80000" y2="76667"/>
                        <a14:foregroundMark x1="15714" y1="60833" x2="22857" y2="92222"/>
                        <a14:foregroundMark x1="22857" y1="92222" x2="77143" y2="96667"/>
                        <a14:foregroundMark x1="86429" y1="94444" x2="87143" y2="9861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24475" y="195943"/>
            <a:ext cx="2590800" cy="6662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501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CC9F9C5-F3D2-4E8D-B99D-9F7B29BDAC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8349" y="388937"/>
            <a:ext cx="8258175" cy="1325563"/>
          </a:xfrm>
        </p:spPr>
        <p:txBody>
          <a:bodyPr/>
          <a:lstStyle/>
          <a:p>
            <a:r>
              <a:rPr lang="hu-HU" b="1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KLASSZICIZMUS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A043081-5A3F-4F23-88CF-623898506E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91374" y="388937"/>
            <a:ext cx="5124450" cy="6067424"/>
          </a:xfrm>
        </p:spPr>
        <p:txBody>
          <a:bodyPr>
            <a:normAutofit/>
          </a:bodyPr>
          <a:lstStyle/>
          <a:p>
            <a:pPr fontAlgn="base"/>
            <a:r>
              <a:rPr lang="hu-HU" sz="4000" b="1" dirty="0">
                <a:solidFill>
                  <a:schemeClr val="bg1"/>
                </a:solidFill>
              </a:rPr>
              <a:t>hűvös mértéktartás</a:t>
            </a:r>
          </a:p>
          <a:p>
            <a:pPr fontAlgn="base"/>
            <a:r>
              <a:rPr lang="hu-HU" sz="4000" b="1" dirty="0">
                <a:solidFill>
                  <a:schemeClr val="bg1"/>
                </a:solidFill>
              </a:rPr>
              <a:t>szenvedélymentesség</a:t>
            </a:r>
          </a:p>
          <a:p>
            <a:pPr fontAlgn="base"/>
            <a:r>
              <a:rPr lang="hu-HU" sz="4000" b="1" dirty="0">
                <a:solidFill>
                  <a:schemeClr val="bg1"/>
                </a:solidFill>
              </a:rPr>
              <a:t>tartózkodás az érzelmektől</a:t>
            </a:r>
            <a:endParaRPr lang="hu-HU" sz="4000" dirty="0">
              <a:solidFill>
                <a:schemeClr val="bg1"/>
              </a:solidFill>
            </a:endParaRPr>
          </a:p>
          <a:p>
            <a:pPr fontAlgn="base"/>
            <a:r>
              <a:rPr lang="hu-HU" sz="4000" b="1" dirty="0">
                <a:solidFill>
                  <a:schemeClr val="bg1"/>
                </a:solidFill>
              </a:rPr>
              <a:t>zárt, szigorú formák</a:t>
            </a:r>
          </a:p>
          <a:p>
            <a:pPr fontAlgn="base"/>
            <a:r>
              <a:rPr lang="hu-HU" sz="4000" b="1" dirty="0">
                <a:solidFill>
                  <a:schemeClr val="bg1"/>
                </a:solidFill>
              </a:rPr>
              <a:t>sablonok, szabályok</a:t>
            </a:r>
          </a:p>
          <a:p>
            <a:pPr marL="0" indent="0">
              <a:buNone/>
            </a:pPr>
            <a:endParaRPr lang="hu-HU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07B617FB-50B8-4C11-AB74-1AFAB51D3E8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921" b="92079" l="2400" r="93200">
                        <a14:foregroundMark x1="23200" y1="7921" x2="28000" y2="7921"/>
                        <a14:foregroundMark x1="9600" y1="23267" x2="10000" y2="47030"/>
                        <a14:foregroundMark x1="10000" y1="47030" x2="14000" y2="61881"/>
                        <a14:foregroundMark x1="14000" y1="61881" x2="14800" y2="69802"/>
                        <a14:foregroundMark x1="14800" y1="69802" x2="16000" y2="73267"/>
                        <a14:foregroundMark x1="2800" y1="32178" x2="8800" y2="36139"/>
                        <a14:foregroundMark x1="90800" y1="50000" x2="92400" y2="59901"/>
                        <a14:foregroundMark x1="92400" y1="59901" x2="91600" y2="84158"/>
                        <a14:foregroundMark x1="91600" y1="84158" x2="88400" y2="90594"/>
                        <a14:foregroundMark x1="88400" y1="90594" x2="58400" y2="93564"/>
                        <a14:foregroundMark x1="58400" y1="93564" x2="34800" y2="89109"/>
                        <a14:foregroundMark x1="34800" y1="89109" x2="27600" y2="90594"/>
                        <a14:foregroundMark x1="27600" y1="90594" x2="20400" y2="87624"/>
                        <a14:foregroundMark x1="20400" y1="87624" x2="16000" y2="82673"/>
                        <a14:foregroundMark x1="16000" y1="82673" x2="15200" y2="80198"/>
                        <a14:foregroundMark x1="16400" y1="84653" x2="16000" y2="92574"/>
                        <a14:foregroundMark x1="94800" y1="59901" x2="94400" y2="84158"/>
                        <a14:foregroundMark x1="94400" y1="84158" x2="93200" y2="92079"/>
                        <a14:foregroundMark x1="93200" y1="92079" x2="93200" y2="92079"/>
                      </a14:backgroundRemoval>
                    </a14:imgEffect>
                  </a14:imgLayer>
                </a14:imgProps>
              </a:ext>
            </a:extLst>
          </a:blip>
          <a:srcRect l="7184"/>
          <a:stretch/>
        </p:blipFill>
        <p:spPr>
          <a:xfrm>
            <a:off x="0" y="388937"/>
            <a:ext cx="7752218" cy="6748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679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2FFBDB21-1681-41E0-9992-9C01FD4A1D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63F13084-182E-45BB-8C68-8E8D9D3ED0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62177" y="28893"/>
            <a:ext cx="9129823" cy="6829107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B2FE42B0-7E67-4B71-B8D5-B7C28F0778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2265" y="301329"/>
            <a:ext cx="10515600" cy="1325563"/>
          </a:xfrm>
        </p:spPr>
        <p:txBody>
          <a:bodyPr/>
          <a:lstStyle/>
          <a:p>
            <a:r>
              <a:rPr lang="hu-HU" b="1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KLASSZICIZMUS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1452448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53408" y="1232466"/>
            <a:ext cx="6419056" cy="3347484"/>
          </a:xfrm>
        </p:spPr>
        <p:txBody>
          <a:bodyPr>
            <a:normAutofit/>
          </a:bodyPr>
          <a:lstStyle/>
          <a:p>
            <a:r>
              <a:rPr lang="hu-HU" sz="3200" b="1" dirty="0">
                <a:solidFill>
                  <a:schemeClr val="bg1"/>
                </a:solidFill>
              </a:rPr>
              <a:t>Kisművészetekben jellemző:</a:t>
            </a:r>
          </a:p>
          <a:p>
            <a:r>
              <a:rPr lang="hu-HU" sz="3200" b="1" dirty="0">
                <a:solidFill>
                  <a:schemeClr val="bg1"/>
                </a:solidFill>
              </a:rPr>
              <a:t>ruha, porcelán, bútor, dísztárgy</a:t>
            </a:r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68917" y="2353950"/>
            <a:ext cx="2824830" cy="4057481"/>
          </a:xfrm>
          <a:prstGeom prst="rect">
            <a:avLst/>
          </a:prstGeom>
        </p:spPr>
      </p:pic>
      <p:sp>
        <p:nvSpPr>
          <p:cNvPr id="5" name="Cím 1">
            <a:extLst>
              <a:ext uri="{FF2B5EF4-FFF2-40B4-BE49-F238E27FC236}">
                <a16:creationId xmlns:a16="http://schemas.microsoft.com/office/drawing/2014/main" id="{4260E803-F77E-41C0-8964-24BE97358F42}"/>
              </a:ext>
            </a:extLst>
          </p:cNvPr>
          <p:cNvSpPr txBox="1">
            <a:spLocks/>
          </p:cNvSpPr>
          <p:nvPr/>
        </p:nvSpPr>
        <p:spPr>
          <a:xfrm>
            <a:off x="1231604" y="22690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b="1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ROKOKÓ</a:t>
            </a:r>
            <a:endParaRPr lang="hu-HU" dirty="0"/>
          </a:p>
        </p:txBody>
      </p:sp>
      <p:sp>
        <p:nvSpPr>
          <p:cNvPr id="6" name="Cím 5">
            <a:extLst>
              <a:ext uri="{FF2B5EF4-FFF2-40B4-BE49-F238E27FC236}">
                <a16:creationId xmlns:a16="http://schemas.microsoft.com/office/drawing/2014/main" id="{62244722-D95B-41B6-9A03-7A15C0DF5A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02674F60-72CD-499A-96BA-BCCB9BB11F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3275" y="116676"/>
            <a:ext cx="2522574" cy="4164628"/>
          </a:xfrm>
          <a:prstGeom prst="rect">
            <a:avLst/>
          </a:prstGeom>
        </p:spPr>
      </p:pic>
      <p:pic>
        <p:nvPicPr>
          <p:cNvPr id="9" name="Kép 8">
            <a:extLst>
              <a:ext uri="{FF2B5EF4-FFF2-40B4-BE49-F238E27FC236}">
                <a16:creationId xmlns:a16="http://schemas.microsoft.com/office/drawing/2014/main" id="{6A58F253-80DE-416C-AC0F-F4D63A2221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7420" y="2429782"/>
            <a:ext cx="3453975" cy="4371437"/>
          </a:xfrm>
          <a:prstGeom prst="rect">
            <a:avLst/>
          </a:prstGeom>
        </p:spPr>
      </p:pic>
      <p:pic>
        <p:nvPicPr>
          <p:cNvPr id="10" name="Kép 9">
            <a:extLst>
              <a:ext uri="{FF2B5EF4-FFF2-40B4-BE49-F238E27FC236}">
                <a16:creationId xmlns:a16="http://schemas.microsoft.com/office/drawing/2014/main" id="{7A8E2260-6526-42F1-9FC9-9FB7C26ADB4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21920" y="3692951"/>
            <a:ext cx="3973612" cy="304837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84776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18E00ED-13D6-430C-80AB-17FC992E5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1604" y="226902"/>
            <a:ext cx="10515600" cy="1325563"/>
          </a:xfrm>
        </p:spPr>
        <p:txBody>
          <a:bodyPr/>
          <a:lstStyle/>
          <a:p>
            <a:r>
              <a:rPr lang="hu-HU" b="1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KLASSZICIZMUS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AB7B39C-4869-48E9-8AA1-1F0C78C39F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0021" y="1219846"/>
            <a:ext cx="5956005" cy="4351338"/>
          </a:xfrm>
        </p:spPr>
        <p:txBody>
          <a:bodyPr/>
          <a:lstStyle/>
          <a:p>
            <a:pPr fontAlgn="base"/>
            <a:r>
              <a:rPr lang="hu-HU" sz="4000" b="1" dirty="0"/>
              <a:t>célja a tanítás, nevelés</a:t>
            </a:r>
          </a:p>
          <a:p>
            <a:pPr fontAlgn="base"/>
            <a:r>
              <a:rPr lang="hu-HU" sz="4000" b="1" dirty="0"/>
              <a:t>erkölcsi célzat</a:t>
            </a:r>
          </a:p>
          <a:p>
            <a:pPr fontAlgn="base"/>
            <a:r>
              <a:rPr lang="hu-HU" sz="4000" b="1" dirty="0"/>
              <a:t>felvilágosodás eszméi</a:t>
            </a:r>
          </a:p>
          <a:p>
            <a:pPr fontAlgn="base"/>
            <a:r>
              <a:rPr lang="hu-HU" sz="4000" b="1" dirty="0"/>
              <a:t>klasszikus formák</a:t>
            </a:r>
          </a:p>
          <a:p>
            <a:pPr fontAlgn="base"/>
            <a:r>
              <a:rPr lang="hu-HU" sz="4000" b="1" dirty="0"/>
              <a:t>mitológiai utalások</a:t>
            </a:r>
            <a:endParaRPr lang="hu-HU" sz="4000" dirty="0"/>
          </a:p>
          <a:p>
            <a:pPr marL="0" indent="0">
              <a:buNone/>
            </a:pPr>
            <a:endParaRPr lang="hu-HU" dirty="0"/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248361D7-A397-4B74-9356-46CDD6567C04}"/>
              </a:ext>
            </a:extLst>
          </p:cNvPr>
          <p:cNvSpPr/>
          <p:nvPr/>
        </p:nvSpPr>
        <p:spPr>
          <a:xfrm>
            <a:off x="1252869" y="4772024"/>
            <a:ext cx="9686261" cy="196901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hu-HU" sz="2800" i="1" dirty="0"/>
              <a:t>Szólj, s ki vagy, elmondom. - - Ne tovább! ismerlek egészen.</a:t>
            </a:r>
            <a:br>
              <a:rPr lang="hu-HU" sz="2800" i="1" dirty="0"/>
            </a:br>
            <a:r>
              <a:rPr lang="hu-HU" sz="2800" i="1" dirty="0"/>
              <a:t>     </a:t>
            </a:r>
            <a:r>
              <a:rPr lang="hu-HU" sz="2800" i="1" dirty="0" err="1"/>
              <a:t>Nékem</a:t>
            </a:r>
            <a:r>
              <a:rPr lang="hu-HU" sz="2800" i="1" dirty="0"/>
              <a:t> üres fecsegőt fest az üres fecsegés.</a:t>
            </a:r>
            <a:br>
              <a:rPr lang="hu-HU" sz="2800" i="1" dirty="0"/>
            </a:br>
            <a:r>
              <a:rPr lang="hu-HU" sz="2800" i="1" dirty="0"/>
              <a:t>Íz, szín, tűz vagyon a borban, ha hegyaljai termés:</a:t>
            </a:r>
            <a:br>
              <a:rPr lang="hu-HU" sz="2800" i="1" dirty="0"/>
            </a:br>
            <a:r>
              <a:rPr lang="hu-HU" sz="2800" i="1" dirty="0"/>
              <a:t>     Íz, csín, tűz vagyon a versben, ha mesteri </a:t>
            </a:r>
            <a:r>
              <a:rPr lang="hu-HU" sz="2800" i="1" dirty="0" err="1"/>
              <a:t>mív</a:t>
            </a:r>
            <a:r>
              <a:rPr lang="hu-HU" sz="2800" i="1" dirty="0"/>
              <a:t>.     </a:t>
            </a:r>
            <a:r>
              <a:rPr lang="hu-HU" sz="2800" dirty="0"/>
              <a:t> (Kazinczy)</a:t>
            </a:r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9DCCA9C4-E71C-45A7-ADD4-8E0AC36CB33B}"/>
              </a:ext>
            </a:extLst>
          </p:cNvPr>
          <p:cNvSpPr/>
          <p:nvPr/>
        </p:nvSpPr>
        <p:spPr>
          <a:xfrm>
            <a:off x="6570920" y="1027906"/>
            <a:ext cx="5348178" cy="266159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sz="2800" i="1" dirty="0"/>
              <a:t>Engem lombok hűvös </a:t>
            </a:r>
            <a:r>
              <a:rPr lang="hu-HU" sz="2800" i="1" dirty="0" err="1"/>
              <a:t>éjelére</a:t>
            </a:r>
            <a:br>
              <a:rPr lang="hu-HU" sz="2800" i="1" dirty="0"/>
            </a:br>
            <a:r>
              <a:rPr lang="hu-HU" sz="2800" i="1" dirty="0" err="1"/>
              <a:t>Bromios</a:t>
            </a:r>
            <a:r>
              <a:rPr lang="hu-HU" sz="2800" i="1" dirty="0"/>
              <a:t> int, és habzó pohár,</a:t>
            </a:r>
            <a:br>
              <a:rPr lang="hu-HU" sz="2800" i="1" dirty="0"/>
            </a:br>
            <a:r>
              <a:rPr lang="hu-HU" sz="2800" i="1" dirty="0"/>
              <a:t>Rád </a:t>
            </a:r>
            <a:r>
              <a:rPr lang="hu-HU" sz="2800" i="1" dirty="0" err="1"/>
              <a:t>olympi</a:t>
            </a:r>
            <a:r>
              <a:rPr lang="hu-HU" sz="2800" i="1" dirty="0"/>
              <a:t> lyánynak keble vár,</a:t>
            </a:r>
            <a:br>
              <a:rPr lang="hu-HU" sz="2800" i="1" dirty="0"/>
            </a:br>
            <a:r>
              <a:rPr lang="hu-HU" sz="2800" i="1" dirty="0"/>
              <a:t>Hol </a:t>
            </a:r>
            <a:r>
              <a:rPr lang="hu-HU" sz="2800" i="1" dirty="0" err="1"/>
              <a:t>mosolygva</a:t>
            </a:r>
            <a:r>
              <a:rPr lang="hu-HU" sz="2800" i="1" dirty="0"/>
              <a:t> </a:t>
            </a:r>
            <a:r>
              <a:rPr lang="hu-HU" sz="2800" i="1" dirty="0" err="1"/>
              <a:t>űl</a:t>
            </a:r>
            <a:r>
              <a:rPr lang="hu-HU" sz="2800" i="1" dirty="0"/>
              <a:t> trónusán </a:t>
            </a:r>
            <a:r>
              <a:rPr lang="hu-HU" sz="2800" i="1" dirty="0" err="1"/>
              <a:t>Cythére</a:t>
            </a:r>
            <a:r>
              <a:rPr lang="hu-HU" sz="2800" i="1" dirty="0"/>
              <a:t>. </a:t>
            </a:r>
            <a:r>
              <a:rPr lang="hu-HU" sz="2800" dirty="0"/>
              <a:t>(Kölcsey)</a:t>
            </a:r>
          </a:p>
        </p:txBody>
      </p:sp>
    </p:spTree>
    <p:extLst>
      <p:ext uri="{BB962C8B-B14F-4D97-AF65-F5344CB8AC3E}">
        <p14:creationId xmlns:p14="http://schemas.microsoft.com/office/powerpoint/2010/main" val="1111997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>
            <a:extLst>
              <a:ext uri="{FF2B5EF4-FFF2-40B4-BE49-F238E27FC236}">
                <a16:creationId xmlns:a16="http://schemas.microsoft.com/office/drawing/2014/main" id="{9A4AF2C6-DF19-4E84-A075-E97785771476}"/>
              </a:ext>
            </a:extLst>
          </p:cNvPr>
          <p:cNvSpPr txBox="1">
            <a:spLocks/>
          </p:cNvSpPr>
          <p:nvPr/>
        </p:nvSpPr>
        <p:spPr>
          <a:xfrm>
            <a:off x="370367" y="17345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b="1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ROKOKÓ</a:t>
            </a:r>
            <a:endParaRPr lang="hu-HU" dirty="0"/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8367F965-141E-44CE-A5D7-3A2E39C8DBD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021" r="26257"/>
          <a:stretch/>
        </p:blipFill>
        <p:spPr>
          <a:xfrm>
            <a:off x="5893677" y="216158"/>
            <a:ext cx="5411972" cy="6511092"/>
          </a:xfrm>
          <a:prstGeom prst="rect">
            <a:avLst/>
          </a:prstGeom>
        </p:spPr>
      </p:pic>
      <p:pic>
        <p:nvPicPr>
          <p:cNvPr id="10" name="Kép 9">
            <a:extLst>
              <a:ext uri="{FF2B5EF4-FFF2-40B4-BE49-F238E27FC236}">
                <a16:creationId xmlns:a16="http://schemas.microsoft.com/office/drawing/2014/main" id="{7E21CC78-53BB-4638-A9E1-7F44A3AC265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7023"/>
          <a:stretch/>
        </p:blipFill>
        <p:spPr>
          <a:xfrm>
            <a:off x="4074457" y="0"/>
            <a:ext cx="8117543" cy="6858000"/>
          </a:xfrm>
          <a:prstGeom prst="rect">
            <a:avLst/>
          </a:prstGeom>
        </p:spPr>
      </p:pic>
      <p:pic>
        <p:nvPicPr>
          <p:cNvPr id="9" name="Kép 8">
            <a:extLst>
              <a:ext uri="{FF2B5EF4-FFF2-40B4-BE49-F238E27FC236}">
                <a16:creationId xmlns:a16="http://schemas.microsoft.com/office/drawing/2014/main" id="{264BEDEB-CB24-43E0-BD95-BD95FD02B9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89889" y="-42705"/>
            <a:ext cx="8002111" cy="6730583"/>
          </a:xfrm>
          <a:prstGeom prst="rect">
            <a:avLst/>
          </a:prstGeom>
        </p:spPr>
      </p:pic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44796" y="1435506"/>
            <a:ext cx="4189835" cy="438912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hu-HU" sz="4000" b="1" dirty="0"/>
              <a:t>KÖNNYED TÉMÁK:</a:t>
            </a:r>
          </a:p>
          <a:p>
            <a:r>
              <a:rPr lang="hu-HU" sz="4000" dirty="0">
                <a:solidFill>
                  <a:schemeClr val="bg1"/>
                </a:solidFill>
              </a:rPr>
              <a:t>udvarlás</a:t>
            </a:r>
          </a:p>
          <a:p>
            <a:r>
              <a:rPr lang="hu-HU" sz="4000" dirty="0">
                <a:solidFill>
                  <a:schemeClr val="bg1"/>
                </a:solidFill>
              </a:rPr>
              <a:t>idilli szerelem</a:t>
            </a:r>
          </a:p>
          <a:p>
            <a:r>
              <a:rPr lang="hu-HU" sz="4000" dirty="0">
                <a:solidFill>
                  <a:schemeClr val="bg1"/>
                </a:solidFill>
              </a:rPr>
              <a:t>tavaszi táj, természeti háttér</a:t>
            </a:r>
          </a:p>
          <a:p>
            <a:r>
              <a:rPr lang="hu-HU" sz="4000" dirty="0">
                <a:solidFill>
                  <a:schemeClr val="bg1"/>
                </a:solidFill>
              </a:rPr>
              <a:t>élvezetek (ivás, játék, tánc, zene szórakozás)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12122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93404" y="1245503"/>
            <a:ext cx="4618856" cy="5532120"/>
          </a:xfrm>
        </p:spPr>
        <p:txBody>
          <a:bodyPr>
            <a:normAutofit/>
          </a:bodyPr>
          <a:lstStyle/>
          <a:p>
            <a:pPr marL="342900" lvl="2" indent="-342900"/>
            <a:r>
              <a:rPr lang="hu-HU" sz="4000" dirty="0">
                <a:solidFill>
                  <a:schemeClr val="bg1"/>
                </a:solidFill>
              </a:rPr>
              <a:t>játékosság </a:t>
            </a:r>
          </a:p>
          <a:p>
            <a:pPr marL="342900" lvl="2" indent="-342900"/>
            <a:r>
              <a:rPr lang="hu-HU" sz="4000" dirty="0">
                <a:solidFill>
                  <a:schemeClr val="bg1"/>
                </a:solidFill>
              </a:rPr>
              <a:t>finom, kecses formák </a:t>
            </a:r>
          </a:p>
          <a:p>
            <a:pPr marL="342900" lvl="2" indent="-342900"/>
            <a:r>
              <a:rPr lang="hu-HU" sz="4000" dirty="0">
                <a:solidFill>
                  <a:schemeClr val="bg1"/>
                </a:solidFill>
              </a:rPr>
              <a:t>a boldogságot, elégedettséget fejezi ki</a:t>
            </a:r>
          </a:p>
          <a:p>
            <a:pPr marL="342900" lvl="2" indent="-342900"/>
            <a:r>
              <a:rPr lang="hu-HU" sz="4000" dirty="0">
                <a:solidFill>
                  <a:schemeClr val="bg1"/>
                </a:solidFill>
              </a:rPr>
              <a:t>túldíszített, gyakran a giccs határát súrolja</a:t>
            </a:r>
          </a:p>
          <a:p>
            <a:pPr>
              <a:buNone/>
            </a:pPr>
            <a:endParaRPr lang="hu-HU" dirty="0">
              <a:solidFill>
                <a:schemeClr val="bg1"/>
              </a:solidFill>
            </a:endParaRPr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6482" y="147370"/>
            <a:ext cx="5845518" cy="6710630"/>
          </a:xfrm>
          <a:prstGeom prst="rect">
            <a:avLst/>
          </a:prstGeom>
        </p:spPr>
      </p:pic>
      <p:sp>
        <p:nvSpPr>
          <p:cNvPr id="6" name="Cím 1">
            <a:extLst>
              <a:ext uri="{FF2B5EF4-FFF2-40B4-BE49-F238E27FC236}">
                <a16:creationId xmlns:a16="http://schemas.microsoft.com/office/drawing/2014/main" id="{9AAC7D82-2E46-4C9F-BE28-0B3CD8998B5D}"/>
              </a:ext>
            </a:extLst>
          </p:cNvPr>
          <p:cNvSpPr txBox="1">
            <a:spLocks/>
          </p:cNvSpPr>
          <p:nvPr/>
        </p:nvSpPr>
        <p:spPr>
          <a:xfrm>
            <a:off x="1231604" y="22690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b="1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ROKOKÓ</a:t>
            </a:r>
            <a:endParaRPr lang="hu-HU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FC1604F1-C912-4E8A-8AF3-905FAD9004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71308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9|4.4|0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3|0.2|0.3|0.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0.3|0.3|12.7"/>
</p:tagLst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351</Words>
  <Application>Microsoft Office PowerPoint</Application>
  <PresentationFormat>Szélesvásznú</PresentationFormat>
  <Paragraphs>84</Paragraphs>
  <Slides>14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14</vt:i4>
      </vt:variant>
    </vt:vector>
  </HeadingPairs>
  <TitlesOfParts>
    <vt:vector size="20" baseType="lpstr">
      <vt:lpstr>Aharoni</vt:lpstr>
      <vt:lpstr>Arial</vt:lpstr>
      <vt:lpstr>Arial Black</vt:lpstr>
      <vt:lpstr>Calibri</vt:lpstr>
      <vt:lpstr>Calibri Light</vt:lpstr>
      <vt:lpstr>Office-téma</vt:lpstr>
      <vt:lpstr>A FELVILÁGOSODÁS KORÁNAK MŰVÉSZETI STÍLUSAI</vt:lpstr>
      <vt:lpstr>PowerPoint-bemutató</vt:lpstr>
      <vt:lpstr>KLASSZICIZMUS</vt:lpstr>
      <vt:lpstr>KLASSZICIZMUS</vt:lpstr>
      <vt:lpstr>KLASSZICIZMUS</vt:lpstr>
      <vt:lpstr>PowerPoint-bemutató</vt:lpstr>
      <vt:lpstr>KLASSZICIZMUS</vt:lpstr>
      <vt:lpstr>PowerPoint-bemutató</vt:lpstr>
      <vt:lpstr>PowerPoint-bemutató</vt:lpstr>
      <vt:lpstr>ROKOKÓ</vt:lpstr>
      <vt:lpstr>SZENTIMENTALIZMUS</vt:lpstr>
      <vt:lpstr>SZENTIMENTALIZMUS</vt:lpstr>
      <vt:lpstr>Jellemző műfajok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FELVILÁGOSODÁS KORÁNAK MŰVÉSZETI STÍLUSAI</dc:title>
  <dc:creator>Takács Szilvia</dc:creator>
  <cp:lastModifiedBy>Takács Szilvia</cp:lastModifiedBy>
  <cp:revision>17</cp:revision>
  <dcterms:created xsi:type="dcterms:W3CDTF">2026-02-22T21:23:58Z</dcterms:created>
  <dcterms:modified xsi:type="dcterms:W3CDTF">2026-02-23T19:45:00Z</dcterms:modified>
</cp:coreProperties>
</file>