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</p:sldIdLst>
  <p:sldSz cx="12192000" cy="6858000"/>
  <p:notesSz cx="6858000" cy="9144000"/>
  <p:defaultTextStyle>
    <a:defPPr rtl="0">
      <a:defRPr lang="h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napToGrid="0">
      <p:cViewPr varScale="1">
        <p:scale>
          <a:sx n="47" d="100"/>
          <a:sy n="47" d="100"/>
        </p:scale>
        <p:origin x="64" y="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B0C11D-7193-49DC-BAB4-B9ADBC60B603}" type="datetime1">
              <a:rPr lang="hu-HU" smtClean="0"/>
              <a:t>2024. 12. 16.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95AB33-FDED-42FB-BC2C-CF65D390CCCC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80408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DE055-ACCC-4E55-9133-4673B4999E0E}" type="datetime1">
              <a:rPr lang="hu-HU" smtClean="0"/>
              <a:pPr/>
              <a:t>2024. 12. 16.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BEC92D-C8E2-4A8F-BF2D-75109D630128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804819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3BEC92D-C8E2-4A8F-BF2D-75109D630128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87541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églalap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C44199-2F1A-4198-B828-A0170C5EB95C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  <p:cxnSp>
        <p:nvCxnSpPr>
          <p:cNvPr id="9" name="Egyenes összekötő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0FCC7-D280-41F7-92FB-5D11FF3C2E14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églalap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1B358B-FF2F-4278-9AD9-74FFEBE7BFFC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marL="0"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F5D2AF-80FE-4F59-82EB-FCC6ECD62364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113E31D-E2AB-40D1-8B51-AFA5AFEF393A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églalap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4580B9-7359-4A92-BD29-E73C6BFBAA49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  <p:cxnSp>
        <p:nvCxnSpPr>
          <p:cNvPr id="9" name="Egyenes összekötő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B745BF-688B-4D41-B317-D4C0FF068540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12BC5F-A92D-4983-9B84-919D69A4A63B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B21EC6-14D7-4A5A-8A48-56923C4AA594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églalap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2B2A6D-5EA0-485B-ADF6-3F12800B2FDE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églalap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rtlCol="0"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9D0C33D5-CE23-4F09-B2BE-554414C09247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églalap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13AC76-12DA-4A2F-A044-F28190CD6E76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églalap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-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CB4D8526-2190-48AC-B8D7-248FA9CEA512}" type="datetime1">
              <a:rPr lang="hu-HU" noProof="0" smtClean="0"/>
              <a:t>2024. 12. 16.</a:t>
            </a:fld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rtl="0"/>
            <a:fld id="{4FAB73BC-B049-4115-A692-8D63A059BFB8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cxnSp>
        <p:nvCxnSpPr>
          <p:cNvPr id="10" name="Egyenes összekötő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z egyik kép homályos">
            <a:extLst>
              <a:ext uri="{FF2B5EF4-FFF2-40B4-BE49-F238E27FC236}">
                <a16:creationId xmlns:a16="http://schemas.microsoft.com/office/drawing/2014/main" id="{ECC95573-2971-40CA-8931-174ACDF3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378"/>
          <a:stretch/>
        </p:blipFill>
        <p:spPr>
          <a:xfrm>
            <a:off x="-32" y="10"/>
            <a:ext cx="12192031" cy="4915066"/>
          </a:xfrm>
          <a:prstGeom prst="rect">
            <a:avLst/>
          </a:prstGeom>
        </p:spPr>
      </p:pic>
      <p:sp>
        <p:nvSpPr>
          <p:cNvPr id="22" name="Téglalap 21">
            <a:extLst>
              <a:ext uri="{FF2B5EF4-FFF2-40B4-BE49-F238E27FC236}">
                <a16:creationId xmlns:a16="http://schemas.microsoft.com/office/drawing/2014/main" id="{B76D919A-FC3E-4B4E-BAF0-ED6CFB8DC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5197" y="5120640"/>
            <a:ext cx="10058400" cy="822960"/>
          </a:xfrm>
        </p:spPr>
        <p:txBody>
          <a:bodyPr rtlCol="0">
            <a:normAutofit/>
          </a:bodyPr>
          <a:lstStyle/>
          <a:p>
            <a:r>
              <a:rPr lang="hu-HU" sz="4800" dirty="0">
                <a:solidFill>
                  <a:srgbClr val="FFFFFF"/>
                </a:solidFill>
              </a:rPr>
              <a:t>Madách jövőképe (12-14. szín)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5212" y="5943600"/>
            <a:ext cx="10058400" cy="543513"/>
          </a:xfrm>
        </p:spPr>
        <p:txBody>
          <a:bodyPr rtlCol="0">
            <a:normAutofit/>
          </a:bodyPr>
          <a:lstStyle/>
          <a:p>
            <a:pPr rtl="0"/>
            <a:r>
              <a:rPr lang="hu-HU" sz="1500" dirty="0" err="1">
                <a:solidFill>
                  <a:srgbClr val="FFFFFF"/>
                </a:solidFill>
              </a:rPr>
              <a:t>Sit</a:t>
            </a:r>
            <a:r>
              <a:rPr lang="hu-HU" sz="1500" dirty="0">
                <a:solidFill>
                  <a:srgbClr val="FFFFFF"/>
                </a:solidFill>
              </a:rPr>
              <a:t> </a:t>
            </a:r>
            <a:r>
              <a:rPr lang="hu-HU" sz="1500" dirty="0" err="1">
                <a:solidFill>
                  <a:srgbClr val="FFFFFF"/>
                </a:solidFill>
              </a:rPr>
              <a:t>Dolor</a:t>
            </a:r>
            <a:r>
              <a:rPr lang="hu-HU" sz="1500" dirty="0">
                <a:solidFill>
                  <a:srgbClr val="FFFFFF"/>
                </a:solidFill>
              </a:rPr>
              <a:t> </a:t>
            </a:r>
            <a:r>
              <a:rPr lang="hu-HU" sz="1500" dirty="0" err="1">
                <a:solidFill>
                  <a:srgbClr val="FFFFFF"/>
                </a:solidFill>
              </a:rPr>
              <a:t>Amet</a:t>
            </a:r>
            <a:endParaRPr lang="hu-HU" sz="1500" dirty="0">
              <a:solidFill>
                <a:srgbClr val="FFFFFF"/>
              </a:solidFill>
            </a:endParaRPr>
          </a:p>
        </p:txBody>
      </p:sp>
      <p:sp>
        <p:nvSpPr>
          <p:cNvPr id="24" name="Téglalap 23">
            <a:extLst>
              <a:ext uri="{FF2B5EF4-FFF2-40B4-BE49-F238E27FC236}">
                <a16:creationId xmlns:a16="http://schemas.microsoft.com/office/drawing/2014/main" id="{8F66ACBD-1C82-4782-AA7C-05504DD7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441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3" y="414350"/>
            <a:ext cx="5681892" cy="96412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KLÍMAKATASZTRÓFA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9" y="2204544"/>
            <a:ext cx="5234152" cy="3891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800" i="1" dirty="0"/>
              <a:t>Négy ezredév után a nap kihűl,</a:t>
            </a:r>
            <a:endParaRPr lang="hu-HU" sz="2800" dirty="0"/>
          </a:p>
          <a:p>
            <a:pPr hangingPunct="0"/>
            <a:r>
              <a:rPr lang="hu-HU" sz="2800" i="1" dirty="0"/>
              <a:t>Növényeket nem szül többé a föld;</a:t>
            </a:r>
            <a:endParaRPr lang="hu-HU" sz="2800" dirty="0"/>
          </a:p>
          <a:p>
            <a:pPr hangingPunct="0"/>
            <a:r>
              <a:rPr lang="hu-HU" sz="2800" i="1" dirty="0"/>
              <a:t>Ez a négy ezredév hát a mienk,</a:t>
            </a:r>
            <a:endParaRPr lang="hu-HU" sz="2800" dirty="0"/>
          </a:p>
          <a:p>
            <a:r>
              <a:rPr lang="hu-HU" sz="2800" i="1" dirty="0"/>
              <a:t>Hogy a napot pótolni megtanuljuk.</a:t>
            </a:r>
            <a:endParaRPr lang="hu-HU" sz="2800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6215819" y="2350778"/>
            <a:ext cx="5681892" cy="3745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Globális lehűlés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az emberiség felkészül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itt: elpusztítja a „haszontalan” élőlényeket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+ alkalmazkodóképes embertípust teremt?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81407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3" y="414350"/>
            <a:ext cx="5681892" cy="96412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ŰRUTAZÁS </a:t>
            </a:r>
            <a:r>
              <a:rPr lang="hu-HU" sz="3600" b="1" dirty="0">
                <a:solidFill>
                  <a:schemeClr val="bg1"/>
                </a:solidFill>
              </a:rPr>
              <a:t>(1860/1957)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68317" y="1899744"/>
            <a:ext cx="5533697" cy="3891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3200" dirty="0"/>
              <a:t>Hideg borzongat, Lucifer!</a:t>
            </a:r>
          </a:p>
          <a:p>
            <a:pPr hangingPunct="0"/>
            <a:endParaRPr lang="hu-HU" sz="3200" dirty="0"/>
          </a:p>
          <a:p>
            <a:pPr hangingPunct="0"/>
            <a:r>
              <a:rPr lang="hu-HU" sz="3200" dirty="0" err="1"/>
              <a:t>Óh</a:t>
            </a:r>
            <a:r>
              <a:rPr lang="hu-HU" sz="3200" dirty="0"/>
              <a:t>, hogyha látnád árva lelkedet</a:t>
            </a:r>
          </a:p>
          <a:p>
            <a:pPr hangingPunct="0"/>
            <a:r>
              <a:rPr lang="hu-HU" sz="3200" dirty="0"/>
              <a:t>A végtelen űrben keringeni!</a:t>
            </a:r>
          </a:p>
          <a:p>
            <a:pPr hangingPunct="0"/>
            <a:endParaRPr lang="hu-HU" sz="3200" dirty="0"/>
          </a:p>
          <a:p>
            <a:r>
              <a:rPr lang="hu-HU" sz="3200" dirty="0"/>
              <a:t>A súly nem </a:t>
            </a:r>
            <a:r>
              <a:rPr lang="hu-HU" sz="3200" dirty="0" err="1"/>
              <a:t>létez</a:t>
            </a:r>
            <a:r>
              <a:rPr lang="hu-HU" sz="3200" dirty="0"/>
              <a:t>, a lét nem mozog.</a:t>
            </a:r>
            <a:endParaRPr lang="hu-HU" sz="3200" b="1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0367D14-4F8C-4A01-BB31-68615972D3CC}"/>
              </a:ext>
            </a:extLst>
          </p:cNvPr>
          <p:cNvSpPr/>
          <p:nvPr/>
        </p:nvSpPr>
        <p:spPr>
          <a:xfrm>
            <a:off x="6096000" y="3004644"/>
            <a:ext cx="5681892" cy="1681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Éva (az élet, a melegség és szerelem) nem szerepel 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6096000" y="1378479"/>
            <a:ext cx="5681892" cy="1364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Egészen konkrét tények az űrről (hideg, súlytalanság)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E5A6804D-E453-433B-9191-B68CF8F4CD92}"/>
              </a:ext>
            </a:extLst>
          </p:cNvPr>
          <p:cNvSpPr/>
          <p:nvPr/>
        </p:nvSpPr>
        <p:spPr>
          <a:xfrm>
            <a:off x="8092966" y="115923"/>
            <a:ext cx="3527271" cy="93188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ŰR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94AFC885-7097-49DA-92EE-6FE1ED5EB573}"/>
              </a:ext>
            </a:extLst>
          </p:cNvPr>
          <p:cNvSpPr/>
          <p:nvPr/>
        </p:nvSpPr>
        <p:spPr>
          <a:xfrm>
            <a:off x="7546428" y="5076497"/>
            <a:ext cx="4487917" cy="157655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Oh, Lucifer! Vezess földemre vissza,</a:t>
            </a:r>
            <a:br>
              <a:rPr lang="hu-HU" b="1" dirty="0">
                <a:solidFill>
                  <a:schemeClr val="tx1"/>
                </a:solidFill>
              </a:rPr>
            </a:br>
            <a:r>
              <a:rPr lang="hu-HU" b="1" dirty="0">
                <a:solidFill>
                  <a:schemeClr val="tx1"/>
                </a:solidFill>
              </a:rPr>
              <a:t>Hol oly sokat csatáztam hasztalan,</a:t>
            </a:r>
            <a:br>
              <a:rPr lang="hu-HU" b="1" dirty="0">
                <a:solidFill>
                  <a:schemeClr val="tx1"/>
                </a:solidFill>
              </a:rPr>
            </a:br>
            <a:r>
              <a:rPr lang="hu-HU" b="1" dirty="0">
                <a:solidFill>
                  <a:schemeClr val="tx1"/>
                </a:solidFill>
              </a:rPr>
              <a:t>Csatázzam újra, és boldog leszek.</a:t>
            </a:r>
          </a:p>
        </p:txBody>
      </p:sp>
    </p:spTree>
    <p:extLst>
      <p:ext uri="{BB962C8B-B14F-4D97-AF65-F5344CB8AC3E}">
        <p14:creationId xmlns:p14="http://schemas.microsoft.com/office/powerpoint/2010/main" val="39328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55" y="414350"/>
            <a:ext cx="6400800" cy="964128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KLÍMAKATASZTRÓFA – KÉSZ!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8" y="2204544"/>
            <a:ext cx="5423339" cy="3891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800" dirty="0"/>
              <a:t>ÁDÁM</a:t>
            </a:r>
          </a:p>
          <a:p>
            <a:pPr hangingPunct="0"/>
            <a:r>
              <a:rPr lang="hu-HU" sz="2800" dirty="0"/>
              <a:t>Mit járjuk e végetlen hóvilágot,</a:t>
            </a:r>
          </a:p>
          <a:p>
            <a:pPr hangingPunct="0"/>
            <a:r>
              <a:rPr lang="hu-HU" sz="2800" dirty="0"/>
              <a:t>(…) Oda vezess, hol pálmafák virulnak.</a:t>
            </a:r>
          </a:p>
          <a:p>
            <a:pPr hangingPunct="0"/>
            <a:endParaRPr lang="hu-HU" sz="2800" dirty="0"/>
          </a:p>
          <a:p>
            <a:pPr hangingPunct="0"/>
            <a:r>
              <a:rPr lang="hu-HU" sz="2800" dirty="0"/>
              <a:t>LUCIFER</a:t>
            </a:r>
          </a:p>
          <a:p>
            <a:pPr hangingPunct="0"/>
            <a:r>
              <a:rPr lang="hu-HU" sz="2800" dirty="0"/>
              <a:t>Ottan vagyunk. E vérgolyó napod.</a:t>
            </a:r>
          </a:p>
          <a:p>
            <a:r>
              <a:rPr lang="hu-HU" sz="2800" dirty="0"/>
              <a:t>Lábunk alatt a föld </a:t>
            </a:r>
            <a:r>
              <a:rPr lang="hu-HU" sz="2800" dirty="0" err="1"/>
              <a:t>egyenlitője</a:t>
            </a:r>
            <a:r>
              <a:rPr lang="hu-HU" sz="2800" dirty="0"/>
              <a:t>. -</a:t>
            </a:r>
            <a:endParaRPr lang="hu-HU" sz="2800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5938345" y="2592517"/>
            <a:ext cx="5681892" cy="3629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Madáchnál a katasztrófa természeti folyamat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(</a:t>
            </a:r>
            <a:r>
              <a:rPr lang="hu-HU" sz="3200" dirty="0">
                <a:solidFill>
                  <a:schemeClr val="tx1"/>
                </a:solidFill>
              </a:rPr>
              <a:t>ma: emberi tevékenység következménye!</a:t>
            </a:r>
            <a:r>
              <a:rPr lang="hu-HU" sz="32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Nem a visszaállításról beszélünk, hanem hogy hogyan fogunk élni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E5A6804D-E453-433B-9191-B68CF8F4CD92}"/>
              </a:ext>
            </a:extLst>
          </p:cNvPr>
          <p:cNvSpPr/>
          <p:nvPr/>
        </p:nvSpPr>
        <p:spPr>
          <a:xfrm>
            <a:off x="8092966" y="115923"/>
            <a:ext cx="3527271" cy="93188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HÓMEZŐ</a:t>
            </a:r>
          </a:p>
        </p:txBody>
      </p:sp>
    </p:spTree>
    <p:extLst>
      <p:ext uri="{BB962C8B-B14F-4D97-AF65-F5344CB8AC3E}">
        <p14:creationId xmlns:p14="http://schemas.microsoft.com/office/powerpoint/2010/main" val="14576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55" y="414350"/>
            <a:ext cx="6400800" cy="96412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A TÖRTÉNELEM VÉGE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9" y="1378478"/>
            <a:ext cx="6857138" cy="4717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2800" dirty="0"/>
              <a:t>ÁDÁM Sokan </a:t>
            </a:r>
            <a:r>
              <a:rPr lang="hu-HU" sz="2800" dirty="0" err="1"/>
              <a:t>tengődtök</a:t>
            </a:r>
            <a:r>
              <a:rPr lang="hu-HU" sz="2800" dirty="0"/>
              <a:t>-é még e vidéken?</a:t>
            </a:r>
          </a:p>
          <a:p>
            <a:endParaRPr lang="hu-HU" sz="2800" dirty="0"/>
          </a:p>
          <a:p>
            <a:r>
              <a:rPr lang="hu-HU" sz="2800" dirty="0"/>
              <a:t>ESZKIMÓ Sokan </a:t>
            </a:r>
            <a:r>
              <a:rPr lang="hu-HU" sz="2800" dirty="0" err="1"/>
              <a:t>bizon</a:t>
            </a:r>
            <a:r>
              <a:rPr lang="hu-HU" sz="2800" dirty="0"/>
              <a:t>, többen, mint ujjamon</a:t>
            </a:r>
          </a:p>
          <a:p>
            <a:pPr hangingPunct="0"/>
            <a:r>
              <a:rPr lang="hu-HU" sz="2800" dirty="0"/>
              <a:t>Számíthatok. - Szomszédimat, igaz,</a:t>
            </a:r>
          </a:p>
          <a:p>
            <a:pPr hangingPunct="0"/>
            <a:r>
              <a:rPr lang="hu-HU" sz="2800" dirty="0" err="1"/>
              <a:t>Agyonverém</a:t>
            </a:r>
            <a:r>
              <a:rPr lang="hu-HU" sz="2800" dirty="0"/>
              <a:t> már mind, de hasztalan,</a:t>
            </a:r>
          </a:p>
          <a:p>
            <a:pPr hangingPunct="0"/>
            <a:r>
              <a:rPr lang="hu-HU" sz="2800" dirty="0" err="1"/>
              <a:t>Mindég</a:t>
            </a:r>
            <a:r>
              <a:rPr lang="hu-HU" sz="2800" dirty="0"/>
              <a:t> kerülnek újak; </a:t>
            </a:r>
          </a:p>
          <a:p>
            <a:pPr hangingPunct="0"/>
            <a:r>
              <a:rPr lang="hu-HU" sz="2800" dirty="0"/>
              <a:t>Ha isten vagy, tegyed, </a:t>
            </a:r>
            <a:r>
              <a:rPr lang="hu-HU" sz="2800" dirty="0" err="1"/>
              <a:t>könyörgök</a:t>
            </a:r>
            <a:r>
              <a:rPr lang="hu-HU" sz="2800" dirty="0"/>
              <a:t>, </a:t>
            </a:r>
          </a:p>
          <a:p>
            <a:r>
              <a:rPr lang="hu-HU" sz="2800" dirty="0"/>
              <a:t>hogy </a:t>
            </a:r>
            <a:r>
              <a:rPr lang="hu-HU" sz="2800" dirty="0" err="1"/>
              <a:t>kevesb</a:t>
            </a:r>
            <a:r>
              <a:rPr lang="hu-HU" sz="2800" dirty="0"/>
              <a:t> ember legyen, s több fóka.</a:t>
            </a:r>
            <a:endParaRPr lang="hu-HU" sz="2800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6863255" y="2136305"/>
            <a:ext cx="5034456" cy="2925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Túlnépesedés és kihalás egyszerre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Az ember elállatiasodik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Vegetatív lét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a történelem megszűnt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Csak túlélés van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E5A6804D-E453-433B-9191-B68CF8F4CD92}"/>
              </a:ext>
            </a:extLst>
          </p:cNvPr>
          <p:cNvSpPr/>
          <p:nvPr/>
        </p:nvSpPr>
        <p:spPr>
          <a:xfrm>
            <a:off x="8092966" y="115923"/>
            <a:ext cx="3527271" cy="93188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dirty="0"/>
              <a:t>HÓMEZŐ</a:t>
            </a:r>
          </a:p>
        </p:txBody>
      </p:sp>
    </p:spTree>
    <p:extLst>
      <p:ext uri="{BB962C8B-B14F-4D97-AF65-F5344CB8AC3E}">
        <p14:creationId xmlns:p14="http://schemas.microsoft.com/office/powerpoint/2010/main" val="26123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>
            <a:extLst>
              <a:ext uri="{FF2B5EF4-FFF2-40B4-BE49-F238E27FC236}">
                <a16:creationId xmlns:a16="http://schemas.microsoft.com/office/drawing/2014/main" id="{B94067CA-6BDD-404C-84B8-7AA3C066D8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l="12312" t="19521" r="16845" b="20833"/>
          <a:stretch/>
        </p:blipFill>
        <p:spPr>
          <a:xfrm>
            <a:off x="4039736" y="1633357"/>
            <a:ext cx="7833815" cy="486297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D2DE733-8845-4DC1-AF24-D6CE6DE8AA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148" r="3316"/>
          <a:stretch/>
        </p:blipFill>
        <p:spPr>
          <a:xfrm>
            <a:off x="151164" y="361666"/>
            <a:ext cx="4802973" cy="57377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A62186C6-F4A5-4FA9-8F52-20E382DB257B}"/>
              </a:ext>
            </a:extLst>
          </p:cNvPr>
          <p:cNvSpPr txBox="1"/>
          <p:nvPr/>
        </p:nvSpPr>
        <p:spPr>
          <a:xfrm>
            <a:off x="4708475" y="649765"/>
            <a:ext cx="6496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dirty="0">
                <a:solidFill>
                  <a:schemeClr val="bg1"/>
                </a:solidFill>
              </a:rPr>
              <a:t>Madách egy látnok?</a:t>
            </a:r>
          </a:p>
        </p:txBody>
      </p:sp>
    </p:spTree>
    <p:extLst>
      <p:ext uri="{BB962C8B-B14F-4D97-AF65-F5344CB8AC3E}">
        <p14:creationId xmlns:p14="http://schemas.microsoft.com/office/powerpoint/2010/main" val="2972374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E47B6D-9DCE-44D8-AF15-AD3D72FE9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3378" y="113394"/>
            <a:ext cx="3556701" cy="875512"/>
          </a:xfrm>
          <a:solidFill>
            <a:srgbClr val="7030A0"/>
          </a:solidFill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FALANSZTER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B7F3DF-E630-4125-96E6-E479BD276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58" y="988905"/>
            <a:ext cx="11592911" cy="3887427"/>
          </a:xfrm>
        </p:spPr>
        <p:txBody>
          <a:bodyPr>
            <a:noAutofit/>
          </a:bodyPr>
          <a:lstStyle/>
          <a:p>
            <a:r>
              <a:rPr lang="hu-HU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UTÓPIA</a:t>
            </a:r>
            <a:r>
              <a:rPr lang="hu-HU" sz="3200" b="1" dirty="0">
                <a:solidFill>
                  <a:schemeClr val="bg1"/>
                </a:solidFill>
              </a:rPr>
              <a:t>: ELKÉPZELT JÖVŐ (POZITÍV) </a:t>
            </a:r>
            <a:r>
              <a:rPr lang="hu-HU" sz="3200" b="1" dirty="0">
                <a:solidFill>
                  <a:srgbClr val="FFFF00"/>
                </a:solidFill>
              </a:rPr>
              <a:t>Pl. Platón: Az állam</a:t>
            </a:r>
          </a:p>
          <a:p>
            <a:endParaRPr lang="hu-HU" sz="3200" b="1" dirty="0">
              <a:solidFill>
                <a:schemeClr val="bg1"/>
              </a:solidFill>
            </a:endParaRPr>
          </a:p>
          <a:p>
            <a:r>
              <a:rPr lang="hu-HU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ANTIUTÓPIA, DISZTÓPIA</a:t>
            </a:r>
            <a:r>
              <a:rPr lang="hu-HU" sz="3200" b="1" dirty="0">
                <a:solidFill>
                  <a:schemeClr val="bg1"/>
                </a:solidFill>
              </a:rPr>
              <a:t>: vízió egy negatív jövőbeli világról és társadalomról </a:t>
            </a:r>
            <a:r>
              <a:rPr lang="hu-HU" sz="3200" b="1" dirty="0">
                <a:solidFill>
                  <a:srgbClr val="FFFF00"/>
                </a:solidFill>
              </a:rPr>
              <a:t>(Orwell: 1984)</a:t>
            </a:r>
          </a:p>
          <a:p>
            <a:pPr marL="0" indent="0">
              <a:buNone/>
            </a:pPr>
            <a:endParaRPr lang="hu-HU" sz="3200" b="1" dirty="0">
              <a:solidFill>
                <a:schemeClr val="bg1"/>
              </a:solidFill>
            </a:endParaRPr>
          </a:p>
          <a:p>
            <a:r>
              <a:rPr lang="hu-HU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FALANSZTER:</a:t>
            </a:r>
            <a:r>
              <a:rPr lang="hu-HU" sz="3200" b="1" dirty="0">
                <a:solidFill>
                  <a:schemeClr val="bg1"/>
                </a:solidFill>
              </a:rPr>
              <a:t>   Fourier – XIX. </a:t>
            </a:r>
            <a:r>
              <a:rPr lang="hu-HU" sz="3200" b="1" dirty="0" err="1">
                <a:solidFill>
                  <a:schemeClr val="bg1"/>
                </a:solidFill>
              </a:rPr>
              <a:t>szd</a:t>
            </a:r>
            <a:r>
              <a:rPr lang="hu-HU" sz="3200" b="1" dirty="0">
                <a:solidFill>
                  <a:schemeClr val="bg1"/>
                </a:solidFill>
              </a:rPr>
              <a:t>-i filozófus: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chemeClr val="bg1"/>
                </a:solidFill>
              </a:rPr>
              <a:t>az emberek a jövőben 1-2 ezres közösségekben élnek,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chemeClr val="bg1"/>
                </a:solidFill>
              </a:rPr>
              <a:t>munkamegosztás lesz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3200" b="1" dirty="0">
                <a:solidFill>
                  <a:schemeClr val="bg1"/>
                </a:solidFill>
              </a:rPr>
              <a:t>egyenlően részesülnek a javakból (utópikus szocializmus)</a:t>
            </a:r>
          </a:p>
        </p:txBody>
      </p:sp>
    </p:spTree>
    <p:extLst>
      <p:ext uri="{BB962C8B-B14F-4D97-AF65-F5344CB8AC3E}">
        <p14:creationId xmlns:p14="http://schemas.microsoft.com/office/powerpoint/2010/main" val="266355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3" y="414350"/>
            <a:ext cx="5681892" cy="964128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GLOBALIZÁCIÓ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9" y="2204544"/>
            <a:ext cx="5002924" cy="2448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400" i="1" dirty="0"/>
              <a:t>E régi eszmék többé nincsenek.</a:t>
            </a:r>
            <a:endParaRPr lang="hu-HU" sz="2400" dirty="0"/>
          </a:p>
          <a:p>
            <a:pPr hangingPunct="0"/>
            <a:r>
              <a:rPr lang="hu-HU" sz="2400" i="1" dirty="0"/>
              <a:t>Nem kisszerű volt-é a hon fogalma?</a:t>
            </a:r>
            <a:endParaRPr lang="hu-HU" sz="2400" dirty="0"/>
          </a:p>
          <a:p>
            <a:pPr hangingPunct="0"/>
            <a:r>
              <a:rPr lang="hu-HU" sz="2400" i="1" dirty="0" err="1"/>
              <a:t>Előitélet</a:t>
            </a:r>
            <a:r>
              <a:rPr lang="hu-HU" sz="2400" i="1" dirty="0"/>
              <a:t> szülte egykor azt,</a:t>
            </a:r>
            <a:endParaRPr lang="hu-HU" sz="2400" dirty="0"/>
          </a:p>
          <a:p>
            <a:pPr hangingPunct="0"/>
            <a:r>
              <a:rPr lang="hu-HU" sz="2400" i="1" dirty="0" err="1"/>
              <a:t>Szűkkeblüség</a:t>
            </a:r>
            <a:r>
              <a:rPr lang="hu-HU" sz="2400" i="1" dirty="0"/>
              <a:t>, </a:t>
            </a:r>
            <a:r>
              <a:rPr lang="hu-HU" sz="2400" i="1" dirty="0" err="1"/>
              <a:t>versenygés</a:t>
            </a:r>
            <a:r>
              <a:rPr lang="hu-HU" sz="2400" i="1" dirty="0"/>
              <a:t> védte meg.</a:t>
            </a:r>
            <a:endParaRPr lang="hu-HU" sz="2400" dirty="0"/>
          </a:p>
          <a:p>
            <a:r>
              <a:rPr lang="hu-HU" sz="2400" b="1" i="1" dirty="0"/>
              <a:t>Most már egész föld a széles haza.</a:t>
            </a:r>
            <a:endParaRPr lang="hu-HU" sz="2400" b="1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0367D14-4F8C-4A01-BB31-68615972D3CC}"/>
              </a:ext>
            </a:extLst>
          </p:cNvPr>
          <p:cNvSpPr/>
          <p:nvPr/>
        </p:nvSpPr>
        <p:spPr>
          <a:xfrm>
            <a:off x="6096000" y="3429000"/>
            <a:ext cx="5528441" cy="2582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Madách kora: nemzetállamok kialakulása</a:t>
            </a:r>
          </a:p>
          <a:p>
            <a:pPr algn="ctr"/>
            <a:endParaRPr lang="hu-HU" sz="3200" dirty="0"/>
          </a:p>
          <a:p>
            <a:pPr algn="ctr"/>
            <a:r>
              <a:rPr lang="hu-HU" sz="3200" dirty="0"/>
              <a:t>60 ÉV MÚLVA: </a:t>
            </a:r>
            <a:r>
              <a:rPr lang="hu-HU" sz="3200" dirty="0" err="1"/>
              <a:t>Szovjetúnió</a:t>
            </a:r>
            <a:endParaRPr lang="hu-HU" sz="3200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4861034" y="1146653"/>
            <a:ext cx="5681892" cy="1681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/>
              <a:t>nincs nemzet, identitás, </a:t>
            </a:r>
          </a:p>
          <a:p>
            <a:pPr algn="ctr"/>
            <a:r>
              <a:rPr lang="hu-HU" sz="3200" dirty="0"/>
              <a:t>nincs hazafogalom</a:t>
            </a:r>
          </a:p>
        </p:txBody>
      </p:sp>
    </p:spTree>
    <p:extLst>
      <p:ext uri="{BB962C8B-B14F-4D97-AF65-F5344CB8AC3E}">
        <p14:creationId xmlns:p14="http://schemas.microsoft.com/office/powerpoint/2010/main" val="96498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94" y="388289"/>
            <a:ext cx="5681892" cy="964128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A CSALÁD VÁLSÁGA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146094" y="1483272"/>
            <a:ext cx="5002924" cy="3891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400" i="1" dirty="0"/>
              <a:t>ÁDÁM ó, emberek,</a:t>
            </a:r>
            <a:endParaRPr lang="hu-HU" sz="2400" dirty="0"/>
          </a:p>
          <a:p>
            <a:pPr hangingPunct="0"/>
            <a:r>
              <a:rPr lang="hu-HU" sz="2400" i="1" dirty="0"/>
              <a:t>ha van </a:t>
            </a:r>
            <a:r>
              <a:rPr lang="hu-HU" sz="2400" i="1" dirty="0" err="1"/>
              <a:t>előttetek</a:t>
            </a:r>
            <a:r>
              <a:rPr lang="hu-HU" sz="2400" i="1" dirty="0"/>
              <a:t> szent, </a:t>
            </a:r>
            <a:endParaRPr lang="hu-HU" sz="2400" dirty="0"/>
          </a:p>
          <a:p>
            <a:pPr hangingPunct="0"/>
            <a:r>
              <a:rPr lang="hu-HU" sz="2400" i="1" dirty="0"/>
              <a:t>hagyjátok ez anyának gyermekét!</a:t>
            </a:r>
          </a:p>
          <a:p>
            <a:pPr hangingPunct="0"/>
            <a:endParaRPr lang="hu-HU" sz="2400" dirty="0"/>
          </a:p>
          <a:p>
            <a:pPr hangingPunct="0"/>
            <a:r>
              <a:rPr lang="hu-HU" sz="2400" i="1" dirty="0"/>
              <a:t>TUDÓS Merész játékot </a:t>
            </a:r>
            <a:r>
              <a:rPr lang="hu-HU" sz="2400" i="1" dirty="0" err="1"/>
              <a:t>űzesz</a:t>
            </a:r>
            <a:r>
              <a:rPr lang="hu-HU" sz="2400" i="1" dirty="0"/>
              <a:t>, idegen.</a:t>
            </a:r>
            <a:endParaRPr lang="hu-HU" sz="2400" dirty="0"/>
          </a:p>
          <a:p>
            <a:pPr hangingPunct="0"/>
            <a:r>
              <a:rPr lang="hu-HU" sz="2400" i="1" dirty="0"/>
              <a:t>Ha a család </a:t>
            </a:r>
            <a:r>
              <a:rPr lang="hu-HU" sz="2400" i="1" dirty="0" err="1"/>
              <a:t>előitéletét</a:t>
            </a:r>
            <a:endParaRPr lang="hu-HU" sz="2400" dirty="0"/>
          </a:p>
          <a:p>
            <a:pPr hangingPunct="0"/>
            <a:r>
              <a:rPr lang="hu-HU" sz="2400" i="1" dirty="0"/>
              <a:t>Éledni hagyjuk, rögtön összedűl</a:t>
            </a:r>
            <a:endParaRPr lang="hu-HU" sz="2400" dirty="0"/>
          </a:p>
          <a:p>
            <a:r>
              <a:rPr lang="hu-HU" sz="2400" i="1" dirty="0"/>
              <a:t>Minden vívmánya a szent tudománynak</a:t>
            </a:r>
            <a:r>
              <a:rPr lang="hu-HU" i="1" dirty="0"/>
              <a:t>.</a:t>
            </a:r>
            <a:endParaRPr lang="hu-HU" sz="2400" b="1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0367D14-4F8C-4A01-BB31-68615972D3CC}"/>
              </a:ext>
            </a:extLst>
          </p:cNvPr>
          <p:cNvSpPr/>
          <p:nvPr/>
        </p:nvSpPr>
        <p:spPr>
          <a:xfrm>
            <a:off x="4540469" y="3668110"/>
            <a:ext cx="7237423" cy="23438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Madách korában szilárdnak hitt érték, bár</a:t>
            </a:r>
          </a:p>
          <a:p>
            <a:pPr algn="ctr"/>
            <a:r>
              <a:rPr lang="hu-HU" sz="3200" dirty="0"/>
              <a:t>CSAK az </a:t>
            </a:r>
            <a:r>
              <a:rPr lang="hu-HU" sz="3200" dirty="0" err="1"/>
              <a:t>ATHÉNi</a:t>
            </a:r>
            <a:r>
              <a:rPr lang="hu-HU" sz="3200" dirty="0"/>
              <a:t> SZÍNBEN VAN TELJES CSALÁD</a:t>
            </a:r>
          </a:p>
          <a:p>
            <a:pPr algn="ctr"/>
            <a:r>
              <a:rPr lang="hu-HU" sz="3200" dirty="0">
                <a:solidFill>
                  <a:schemeClr val="tx1"/>
                </a:solidFill>
              </a:rPr>
              <a:t>CSALÁD=HAZA (nincs haza, nincs család?)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5538952" y="1226173"/>
            <a:ext cx="5970926" cy="22028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a gyermeket az állam neveli (Platón)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meghatározzák a jövőjét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az állam dönthet a párokról</a:t>
            </a:r>
          </a:p>
        </p:txBody>
      </p:sp>
    </p:spTree>
    <p:extLst>
      <p:ext uri="{BB962C8B-B14F-4D97-AF65-F5344CB8AC3E}">
        <p14:creationId xmlns:p14="http://schemas.microsoft.com/office/powerpoint/2010/main" val="319233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2" y="414350"/>
            <a:ext cx="6365065" cy="964128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BIODIVERZITÁS CSÖKKENÉSE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8" y="2204544"/>
            <a:ext cx="5307725" cy="3891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800" b="1" dirty="0" err="1"/>
              <a:t>Im</a:t>
            </a:r>
            <a:r>
              <a:rPr lang="hu-HU" sz="2800" b="1" dirty="0"/>
              <a:t>, itt van az utolsó rózsa, mely</a:t>
            </a:r>
            <a:endParaRPr lang="hu-HU" sz="2800" dirty="0"/>
          </a:p>
          <a:p>
            <a:pPr hangingPunct="0"/>
            <a:r>
              <a:rPr lang="hu-HU" sz="2800" b="1" dirty="0"/>
              <a:t>Nyílt a világon. Hasztalan virág,</a:t>
            </a:r>
            <a:endParaRPr lang="hu-HU" sz="2800" dirty="0"/>
          </a:p>
          <a:p>
            <a:pPr hangingPunct="0"/>
            <a:r>
              <a:rPr lang="hu-HU" sz="2800" b="1" dirty="0"/>
              <a:t>Más százezer testvérrel </a:t>
            </a:r>
            <a:r>
              <a:rPr lang="hu-HU" sz="2800" b="1" dirty="0" err="1"/>
              <a:t>foglalá</a:t>
            </a:r>
            <a:r>
              <a:rPr lang="hu-HU" sz="2800" b="1" dirty="0"/>
              <a:t> el</a:t>
            </a:r>
            <a:endParaRPr lang="hu-HU" sz="2800" dirty="0"/>
          </a:p>
          <a:p>
            <a:r>
              <a:rPr lang="hu-HU" sz="2800" b="1" dirty="0"/>
              <a:t>A legbujább tért a lengő kalásztól.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5975131" y="2476903"/>
            <a:ext cx="5681892" cy="2925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csak haszonnövény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birka és disznó (génmanipulált!),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a szépség eltűnik, a „hasznos” marad</a:t>
            </a:r>
          </a:p>
        </p:txBody>
      </p:sp>
    </p:spTree>
    <p:extLst>
      <p:ext uri="{BB962C8B-B14F-4D97-AF65-F5344CB8AC3E}">
        <p14:creationId xmlns:p14="http://schemas.microsoft.com/office/powerpoint/2010/main" val="330248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3" y="414350"/>
            <a:ext cx="5681892" cy="96412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UNIFORMIZÁLT EMBER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8" y="1352418"/>
            <a:ext cx="5929091" cy="47344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2400" b="1" dirty="0"/>
              <a:t>AGGASTYÁN</a:t>
            </a:r>
            <a:br>
              <a:rPr lang="hu-HU" sz="2400" b="1" dirty="0"/>
            </a:br>
            <a:r>
              <a:rPr lang="hu-HU" sz="2400" b="1" dirty="0" err="1"/>
              <a:t>Rendetlenül</a:t>
            </a:r>
            <a:r>
              <a:rPr lang="hu-HU" sz="2400" b="1" dirty="0"/>
              <a:t> </a:t>
            </a:r>
            <a:r>
              <a:rPr lang="hu-HU" sz="2400" b="1" dirty="0" err="1"/>
              <a:t>hagyád</a:t>
            </a:r>
            <a:r>
              <a:rPr lang="hu-HU" sz="2400" b="1" dirty="0"/>
              <a:t> el műhelyed.</a:t>
            </a:r>
          </a:p>
          <a:p>
            <a:endParaRPr lang="hu-HU" sz="2400" b="1" dirty="0"/>
          </a:p>
          <a:p>
            <a:r>
              <a:rPr lang="hu-HU" sz="2400" b="1" dirty="0"/>
              <a:t>MICHELANGELO</a:t>
            </a:r>
            <a:br>
              <a:rPr lang="hu-HU" sz="2400" b="1" dirty="0"/>
            </a:br>
            <a:r>
              <a:rPr lang="hu-HU" sz="2400" b="1" dirty="0"/>
              <a:t>Igen, mert mindig széklábat csináltam,</a:t>
            </a:r>
            <a:br>
              <a:rPr lang="hu-HU" sz="2400" b="1" dirty="0"/>
            </a:br>
            <a:r>
              <a:rPr lang="hu-HU" sz="2400" b="1" dirty="0"/>
              <a:t>És azt is a leghitványabb alakra.</a:t>
            </a:r>
            <a:br>
              <a:rPr lang="hu-HU" sz="2400" b="1" dirty="0"/>
            </a:br>
            <a:r>
              <a:rPr lang="hu-HU" sz="2400" b="1" dirty="0"/>
              <a:t>Soká </a:t>
            </a:r>
            <a:r>
              <a:rPr lang="hu-HU" sz="2400" b="1" dirty="0" err="1"/>
              <a:t>könyörgtem</a:t>
            </a:r>
            <a:r>
              <a:rPr lang="hu-HU" sz="2400" b="1" dirty="0"/>
              <a:t>, hagyják </a:t>
            </a:r>
            <a:r>
              <a:rPr lang="hu-HU" sz="2400" b="1" dirty="0" err="1"/>
              <a:t>módosítnom</a:t>
            </a:r>
            <a:r>
              <a:rPr lang="hu-HU" sz="2400" b="1" dirty="0"/>
              <a:t>,</a:t>
            </a:r>
            <a:br>
              <a:rPr lang="hu-HU" sz="2400" b="1" dirty="0"/>
            </a:br>
            <a:r>
              <a:rPr lang="hu-HU" sz="2400" b="1" dirty="0"/>
              <a:t>Engedjék, hogy véssek rá holmi díszt.</a:t>
            </a:r>
            <a:br>
              <a:rPr lang="hu-HU" sz="2400" b="1" dirty="0"/>
            </a:br>
            <a:r>
              <a:rPr lang="hu-HU" sz="2400" b="1" dirty="0"/>
              <a:t>Nem </a:t>
            </a:r>
            <a:r>
              <a:rPr lang="hu-HU" sz="2400" b="1" dirty="0" err="1"/>
              <a:t>engedék</a:t>
            </a:r>
            <a:r>
              <a:rPr lang="hu-HU" sz="2400" b="1" dirty="0"/>
              <a:t>.</a:t>
            </a:r>
          </a:p>
          <a:p>
            <a:endParaRPr lang="hu-HU" sz="2400" b="1" dirty="0"/>
          </a:p>
          <a:p>
            <a:r>
              <a:rPr lang="pl-PL" sz="2400" b="1" dirty="0"/>
              <a:t>ÁDÁM</a:t>
            </a:r>
          </a:p>
          <a:p>
            <a:r>
              <a:rPr lang="pl-PL" sz="2400" b="1" dirty="0" err="1"/>
              <a:t>egyformára</a:t>
            </a:r>
            <a:r>
              <a:rPr lang="pl-PL" sz="2400" b="1" dirty="0"/>
              <a:t>, </a:t>
            </a:r>
            <a:r>
              <a:rPr lang="pl-PL" sz="2400" b="1" dirty="0" err="1"/>
              <a:t>mily</a:t>
            </a:r>
            <a:r>
              <a:rPr lang="pl-PL" sz="2400" b="1" dirty="0"/>
              <a:t> </a:t>
            </a:r>
            <a:r>
              <a:rPr lang="pl-PL" sz="2400" b="1" dirty="0" err="1"/>
              <a:t>törpére</a:t>
            </a:r>
            <a:r>
              <a:rPr lang="pl-PL" sz="2400" b="1" dirty="0"/>
              <a:t> </a:t>
            </a:r>
            <a:r>
              <a:rPr lang="pl-PL" sz="2400" b="1" dirty="0" err="1"/>
              <a:t>szűrte</a:t>
            </a:r>
            <a:br>
              <a:rPr lang="pl-PL" sz="2400" b="1" dirty="0"/>
            </a:br>
            <a:r>
              <a:rPr lang="pl-PL" sz="2400" b="1" dirty="0"/>
              <a:t>Az </a:t>
            </a:r>
            <a:r>
              <a:rPr lang="pl-PL" sz="2400" b="1" dirty="0" err="1"/>
              <a:t>állam</a:t>
            </a:r>
            <a:r>
              <a:rPr lang="pl-PL" sz="2400" b="1" dirty="0"/>
              <a:t>.</a:t>
            </a:r>
            <a:r>
              <a:rPr lang="pl-PL" b="1" dirty="0"/>
              <a:t> </a:t>
            </a:r>
            <a:endParaRPr lang="hu-HU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5644055" y="1594034"/>
            <a:ext cx="6133837" cy="2925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egyenlőség helyett egyformaság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nincs kiválóság, nagyság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ha kiemelkedik valamiben, megbüntetik</a:t>
            </a:r>
          </a:p>
        </p:txBody>
      </p:sp>
    </p:spTree>
    <p:extLst>
      <p:ext uri="{BB962C8B-B14F-4D97-AF65-F5344CB8AC3E}">
        <p14:creationId xmlns:p14="http://schemas.microsoft.com/office/powerpoint/2010/main" val="212313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3" y="414350"/>
            <a:ext cx="5681892" cy="96412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TÚLFOGYASZTÁS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8" y="2204544"/>
            <a:ext cx="5533697" cy="3891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800" i="1" dirty="0"/>
              <a:t>Midőn az ember földén megjelent,</a:t>
            </a:r>
            <a:endParaRPr lang="hu-HU" sz="2800" dirty="0"/>
          </a:p>
          <a:p>
            <a:pPr hangingPunct="0"/>
            <a:r>
              <a:rPr lang="hu-HU" sz="2800" i="1" dirty="0"/>
              <a:t>Jól </a:t>
            </a:r>
            <a:r>
              <a:rPr lang="hu-HU" sz="2800" i="1" dirty="0" err="1"/>
              <a:t>béruházott</a:t>
            </a:r>
            <a:r>
              <a:rPr lang="hu-HU" sz="2800" i="1" dirty="0"/>
              <a:t> éléskamra volt az:</a:t>
            </a:r>
            <a:endParaRPr lang="hu-HU" sz="2800" dirty="0"/>
          </a:p>
          <a:p>
            <a:pPr hangingPunct="0"/>
            <a:r>
              <a:rPr lang="hu-HU" sz="2800" i="1" dirty="0"/>
              <a:t>Csak a kezét kellett kinyújtani,</a:t>
            </a:r>
            <a:endParaRPr lang="hu-HU" sz="2800" dirty="0"/>
          </a:p>
          <a:p>
            <a:pPr hangingPunct="0"/>
            <a:r>
              <a:rPr lang="hu-HU" sz="2800" i="1" dirty="0"/>
              <a:t>Hogy készen szedje mindazt, ami kell.</a:t>
            </a:r>
            <a:endParaRPr lang="hu-HU" sz="2800" dirty="0"/>
          </a:p>
          <a:p>
            <a:r>
              <a:rPr lang="hu-HU" sz="2800" i="1" dirty="0"/>
              <a:t>Költött tehát meggondolatlanul.</a:t>
            </a:r>
            <a:endParaRPr lang="hu-HU" sz="2800" b="1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0367D14-4F8C-4A01-BB31-68615972D3CC}"/>
              </a:ext>
            </a:extLst>
          </p:cNvPr>
          <p:cNvSpPr/>
          <p:nvPr/>
        </p:nvSpPr>
        <p:spPr>
          <a:xfrm>
            <a:off x="6096000" y="4330262"/>
            <a:ext cx="5681892" cy="1681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>
                <a:solidFill>
                  <a:schemeClr val="tx1"/>
                </a:solidFill>
              </a:rPr>
              <a:t>Ez eszme nálunk a megélhetés.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6096000" y="1224549"/>
            <a:ext cx="5681892" cy="2925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A FÖLD KIZSÁKMÁNYOLÁSA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tx1"/>
                </a:solidFill>
              </a:rPr>
              <a:t>(Madách: 1,3 </a:t>
            </a:r>
            <a:r>
              <a:rPr lang="hu-HU" sz="3200" dirty="0" err="1">
                <a:solidFill>
                  <a:schemeClr val="tx1"/>
                </a:solidFill>
              </a:rPr>
              <a:t>mrd</a:t>
            </a:r>
            <a:r>
              <a:rPr lang="hu-HU" sz="3200" dirty="0">
                <a:solidFill>
                  <a:schemeClr val="tx1"/>
                </a:solidFill>
              </a:rPr>
              <a:t>, ma 8 </a:t>
            </a:r>
            <a:r>
              <a:rPr lang="hu-HU" sz="3200" dirty="0" err="1">
                <a:solidFill>
                  <a:schemeClr val="tx1"/>
                </a:solidFill>
              </a:rPr>
              <a:t>mrd</a:t>
            </a:r>
            <a:r>
              <a:rPr lang="hu-HU" sz="3200" dirty="0">
                <a:solidFill>
                  <a:schemeClr val="tx1"/>
                </a:solidFill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vaskészletek elfogynak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utolsó vasdarab a vitrinben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helyette </a:t>
            </a:r>
            <a:r>
              <a:rPr lang="hu-HU" sz="3200" dirty="0" err="1"/>
              <a:t>aluminium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85181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3" y="414350"/>
            <a:ext cx="5681892" cy="96412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CANCEL CULTURE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94289" y="2204544"/>
            <a:ext cx="5349766" cy="3891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400" dirty="0"/>
              <a:t>Itt </a:t>
            </a:r>
            <a:r>
              <a:rPr lang="hu-HU" sz="2400" dirty="0" err="1"/>
              <a:t>őrizünk</a:t>
            </a:r>
            <a:r>
              <a:rPr lang="hu-HU" sz="2400" dirty="0"/>
              <a:t> még ritkaság gyanánt</a:t>
            </a:r>
          </a:p>
          <a:p>
            <a:pPr hangingPunct="0"/>
            <a:r>
              <a:rPr lang="hu-HU" sz="2400" dirty="0"/>
              <a:t>Két </a:t>
            </a:r>
            <a:r>
              <a:rPr lang="hu-HU" sz="2400" dirty="0" err="1"/>
              <a:t>müvet</a:t>
            </a:r>
            <a:r>
              <a:rPr lang="hu-HU" sz="2400" dirty="0"/>
              <a:t>. Az első költemény;</a:t>
            </a:r>
          </a:p>
          <a:p>
            <a:pPr hangingPunct="0"/>
            <a:r>
              <a:rPr lang="hu-HU" sz="2400" dirty="0" err="1"/>
              <a:t>Iróját</a:t>
            </a:r>
            <a:r>
              <a:rPr lang="hu-HU" sz="2400" dirty="0"/>
              <a:t> </a:t>
            </a:r>
            <a:r>
              <a:rPr lang="hu-HU" sz="2400" dirty="0" err="1"/>
              <a:t>Homérnak</a:t>
            </a:r>
            <a:r>
              <a:rPr lang="hu-HU" sz="2400" dirty="0"/>
              <a:t> hívták.</a:t>
            </a:r>
          </a:p>
          <a:p>
            <a:pPr hangingPunct="0"/>
            <a:r>
              <a:rPr lang="hu-HU" sz="2400" dirty="0"/>
              <a:t>A méreg, </a:t>
            </a:r>
            <a:r>
              <a:rPr lang="hu-HU" sz="2400" dirty="0" err="1"/>
              <a:t>mellyet</a:t>
            </a:r>
            <a:r>
              <a:rPr lang="hu-HU" sz="2400" dirty="0"/>
              <a:t> rejt, nagyon veszélyes,</a:t>
            </a:r>
          </a:p>
          <a:p>
            <a:pPr hangingPunct="0"/>
            <a:r>
              <a:rPr lang="hu-HU" sz="2400" dirty="0"/>
              <a:t>Azért nem is szabad olvasni másnak,</a:t>
            </a:r>
          </a:p>
          <a:p>
            <a:pPr hangingPunct="0"/>
            <a:r>
              <a:rPr lang="hu-HU" sz="2400" dirty="0"/>
              <a:t>Csak aki hatvan évet meghaladt,</a:t>
            </a:r>
          </a:p>
          <a:p>
            <a:r>
              <a:rPr lang="hu-HU" sz="2400" dirty="0"/>
              <a:t>S a tudománynak </a:t>
            </a:r>
            <a:r>
              <a:rPr lang="hu-HU" sz="2400" dirty="0" err="1"/>
              <a:t>szentelé</a:t>
            </a:r>
            <a:r>
              <a:rPr lang="hu-HU" sz="2400" dirty="0"/>
              <a:t> magát.</a:t>
            </a:r>
            <a:endParaRPr lang="hu-HU" sz="2400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5880538" y="1709648"/>
            <a:ext cx="5681892" cy="2925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Kultúratörlés / eltörléskultúra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PC (</a:t>
            </a:r>
            <a:r>
              <a:rPr lang="hu-HU" sz="3200" dirty="0" err="1"/>
              <a:t>political</a:t>
            </a:r>
            <a:r>
              <a:rPr lang="hu-HU" sz="3200" dirty="0"/>
              <a:t> </a:t>
            </a:r>
            <a:r>
              <a:rPr lang="hu-HU" sz="3200" dirty="0" err="1"/>
              <a:t>correctness</a:t>
            </a:r>
            <a:r>
              <a:rPr lang="hu-HU" sz="3200" dirty="0"/>
              <a:t>) jegyében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tx1"/>
                </a:solidFill>
              </a:rPr>
              <a:t>(Ma: Shakespeare, Kolumbusz stb.)</a:t>
            </a:r>
          </a:p>
        </p:txBody>
      </p:sp>
    </p:spTree>
    <p:extLst>
      <p:ext uri="{BB962C8B-B14F-4D97-AF65-F5344CB8AC3E}">
        <p14:creationId xmlns:p14="http://schemas.microsoft.com/office/powerpoint/2010/main" val="133039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8199642-DC31-484C-B7D5-06087B64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363" y="414350"/>
            <a:ext cx="5681892" cy="96412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MESTERSÉGES ÉLET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6FC2F64-0191-4C06-8407-544A72396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655" y="66050"/>
            <a:ext cx="3834716" cy="1286367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9E118C3-A20F-488E-AF5A-5FF171197DD3}"/>
              </a:ext>
            </a:extLst>
          </p:cNvPr>
          <p:cNvSpPr/>
          <p:nvPr/>
        </p:nvSpPr>
        <p:spPr>
          <a:xfrm>
            <a:off x="280761" y="1457399"/>
            <a:ext cx="5415846" cy="47175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hangingPunct="0"/>
            <a:r>
              <a:rPr lang="hu-HU" sz="2800" dirty="0"/>
              <a:t>Az ember ezt, ha egykor ellesi,</a:t>
            </a:r>
          </a:p>
          <a:p>
            <a:r>
              <a:rPr lang="hu-HU" sz="2800" dirty="0"/>
              <a:t>Vegykonyhájában szintén megteszi. (1.szín) </a:t>
            </a:r>
          </a:p>
          <a:p>
            <a:endParaRPr lang="hu-HU" sz="2800" dirty="0"/>
          </a:p>
          <a:p>
            <a:r>
              <a:rPr lang="hu-HU" sz="2800" dirty="0"/>
              <a:t>TUDÓS</a:t>
            </a:r>
            <a:br>
              <a:rPr lang="hu-HU" sz="2800" dirty="0"/>
            </a:br>
            <a:r>
              <a:rPr lang="hu-HU" sz="2800" dirty="0"/>
              <a:t>Mit gúnyolódtok, nem látjátok-é,</a:t>
            </a:r>
            <a:br>
              <a:rPr lang="hu-HU" sz="2800" dirty="0"/>
            </a:br>
            <a:r>
              <a:rPr lang="hu-HU" sz="2800" dirty="0"/>
              <a:t>Egy szikra kell csak, és életre jő? –</a:t>
            </a:r>
          </a:p>
          <a:p>
            <a:endParaRPr lang="hu-HU" sz="2800" dirty="0"/>
          </a:p>
          <a:p>
            <a:r>
              <a:rPr lang="hu-HU" sz="2800" dirty="0"/>
              <a:t>ÁDÁM</a:t>
            </a:r>
            <a:br>
              <a:rPr lang="hu-HU" sz="2800" dirty="0"/>
            </a:br>
            <a:r>
              <a:rPr lang="hu-HU" sz="2800" dirty="0"/>
              <a:t>De azt a szikrát, azt honnan veszed?</a:t>
            </a:r>
          </a:p>
          <a:p>
            <a:r>
              <a:rPr lang="hu-HU" sz="2800" dirty="0"/>
              <a:t>  </a:t>
            </a:r>
            <a:endParaRPr lang="hu-HU" sz="2800" b="1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74AC43A-4DDF-4BC9-A36B-EA30DD75160A}"/>
              </a:ext>
            </a:extLst>
          </p:cNvPr>
          <p:cNvSpPr/>
          <p:nvPr/>
        </p:nvSpPr>
        <p:spPr>
          <a:xfrm>
            <a:off x="6017172" y="1615054"/>
            <a:ext cx="5681892" cy="2925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Ma minden lehetőség adott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/>
              <a:t>Etikus?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tx1"/>
                </a:solidFill>
              </a:rPr>
              <a:t>(</a:t>
            </a:r>
            <a:r>
              <a:rPr lang="hu-HU" sz="3200" dirty="0" err="1">
                <a:solidFill>
                  <a:schemeClr val="tx1"/>
                </a:solidFill>
              </a:rPr>
              <a:t>v.ö</a:t>
            </a:r>
            <a:r>
              <a:rPr lang="hu-HU" sz="3200" dirty="0">
                <a:solidFill>
                  <a:schemeClr val="tx1"/>
                </a:solidFill>
              </a:rPr>
              <a:t>. AI)</a:t>
            </a:r>
          </a:p>
        </p:txBody>
      </p:sp>
    </p:spTree>
    <p:extLst>
      <p:ext uri="{BB962C8B-B14F-4D97-AF65-F5344CB8AC3E}">
        <p14:creationId xmlns:p14="http://schemas.microsoft.com/office/powerpoint/2010/main" val="290399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Visszatekintés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5445_TF22581678.potx" id="{C23CCC22-ABEA-4BD2-8897-0086B73FBF53}" vid="{8574B0B0-7B1A-4644-B64F-E986C987B5F7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6451C01-71EB-4236-9458-377C31D5C0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26911E-AE6C-4963-864C-FEDEB2DC7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5550B3-F1C0-4D73-82FC-DDABEC8F0952}">
  <ds:schemaRefs>
    <ds:schemaRef ds:uri="http://schemas.openxmlformats.org/package/2006/metadata/core-properties"/>
    <ds:schemaRef ds:uri="http://purl.org/dc/terms/"/>
    <ds:schemaRef ds:uri="16c05727-aa75-4e4a-9b5f-8a80a1165891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Retrospektív arculat</Template>
  <TotalTime>0</TotalTime>
  <Words>752</Words>
  <Application>Microsoft Office PowerPoint</Application>
  <PresentationFormat>Szélesvásznú</PresentationFormat>
  <Paragraphs>139</Paragraphs>
  <Slides>14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Visszatekintés</vt:lpstr>
      <vt:lpstr>Madách jövőképe (12-14. szín)</vt:lpstr>
      <vt:lpstr>FALANSZTER</vt:lpstr>
      <vt:lpstr>GLOBALIZÁCIÓ</vt:lpstr>
      <vt:lpstr>A CSALÁD VÁLSÁGA</vt:lpstr>
      <vt:lpstr>BIODIVERZITÁS CSÖKKENÉSE</vt:lpstr>
      <vt:lpstr>UNIFORMIZÁLT EMBER</vt:lpstr>
      <vt:lpstr>TÚLFOGYASZTÁS</vt:lpstr>
      <vt:lpstr>CANCEL CULTURE</vt:lpstr>
      <vt:lpstr>MESTERSÉGES ÉLET</vt:lpstr>
      <vt:lpstr>KLÍMAKATASZTRÓFA</vt:lpstr>
      <vt:lpstr>ŰRUTAZÁS (1860/1957)</vt:lpstr>
      <vt:lpstr>KLÍMAKATASZTRÓFA – KÉSZ!</vt:lpstr>
      <vt:lpstr>A TÖRTÉNELEM VÉGE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2024-12-16T18:35:45Z</dcterms:created>
  <dcterms:modified xsi:type="dcterms:W3CDTF">2024-12-16T20:45:39Z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