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12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35980FB-5038-44A9-AFDC-59475802C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2725" y="125942"/>
            <a:ext cx="5391151" cy="2421464"/>
          </a:xfrm>
        </p:spPr>
        <p:txBody>
          <a:bodyPr>
            <a:normAutofit fontScale="90000"/>
          </a:bodyPr>
          <a:lstStyle/>
          <a:p>
            <a:r>
              <a:rPr lang="hu-HU" dirty="0"/>
              <a:t>Madách</a:t>
            </a:r>
            <a:br>
              <a:rPr lang="hu-HU" dirty="0"/>
            </a:br>
            <a:r>
              <a:rPr lang="hu-HU" dirty="0"/>
              <a:t> </a:t>
            </a:r>
            <a:br>
              <a:rPr lang="hu-HU" dirty="0"/>
            </a:br>
            <a:r>
              <a:rPr lang="hu-HU" dirty="0"/>
              <a:t>Az ember tragédiája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754F88B3-6043-44ED-9BCB-CAF6846CC6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8025" y="3738032"/>
            <a:ext cx="4903788" cy="2034118"/>
          </a:xfrm>
        </p:spPr>
        <p:txBody>
          <a:bodyPr>
            <a:noAutofit/>
          </a:bodyPr>
          <a:lstStyle/>
          <a:p>
            <a:r>
              <a:rPr lang="hu-HU" sz="2800" b="1" dirty="0">
                <a:solidFill>
                  <a:srgbClr val="FFFF00"/>
                </a:solidFill>
              </a:rPr>
              <a:t>Történelmi színek </a:t>
            </a:r>
          </a:p>
          <a:p>
            <a:r>
              <a:rPr lang="hu-HU" sz="2800" b="1" dirty="0"/>
              <a:t>– A múlt és a „jelen”</a:t>
            </a:r>
          </a:p>
          <a:p>
            <a:r>
              <a:rPr lang="hu-HU" sz="2800" b="1" dirty="0"/>
              <a:t>4-11. szín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0045475-E298-4AF3-AC78-C9899773BC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60" r="7222"/>
          <a:stretch/>
        </p:blipFill>
        <p:spPr>
          <a:xfrm>
            <a:off x="238124" y="0"/>
            <a:ext cx="6562725" cy="685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976869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Kép 20">
            <a:extLst>
              <a:ext uri="{FF2B5EF4-FFF2-40B4-BE49-F238E27FC236}">
                <a16:creationId xmlns:a16="http://schemas.microsoft.com/office/drawing/2014/main" id="{3BCCA392-6D0C-42DB-A8D7-28C076CFAD2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95700" y="427921"/>
            <a:ext cx="8006449" cy="450008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5503253-8C4F-4889-88FF-33BE28715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7850" y="0"/>
            <a:ext cx="2724150" cy="7620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hu-HU" b="1" dirty="0" err="1">
                <a:solidFill>
                  <a:schemeClr val="bg1"/>
                </a:solidFill>
                <a:latin typeface="Anagram" pitchFamily="2" charset="0"/>
              </a:rPr>
              <a:t>egyiptom</a:t>
            </a:r>
            <a:endParaRPr lang="hu-HU" b="1" dirty="0">
              <a:solidFill>
                <a:schemeClr val="bg1"/>
              </a:solidFill>
              <a:latin typeface="Anagram" pitchFamily="2" charset="0"/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D51A5D28-D813-4600-9B22-B57DCC3C3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09" y="323848"/>
            <a:ext cx="4101395" cy="1343025"/>
          </a:xfrm>
          <a:prstGeom prst="rect">
            <a:avLst/>
          </a:prstGeom>
        </p:spPr>
      </p:pic>
      <p:sp>
        <p:nvSpPr>
          <p:cNvPr id="8" name="Téglalap 7">
            <a:extLst>
              <a:ext uri="{FF2B5EF4-FFF2-40B4-BE49-F238E27FC236}">
                <a16:creationId xmlns:a16="http://schemas.microsoft.com/office/drawing/2014/main" id="{B773E0C0-EB0E-49AB-9533-79328717A254}"/>
              </a:ext>
            </a:extLst>
          </p:cNvPr>
          <p:cNvSpPr/>
          <p:nvPr/>
        </p:nvSpPr>
        <p:spPr>
          <a:xfrm>
            <a:off x="628649" y="1624365"/>
            <a:ext cx="4429125" cy="7429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NAGYSÁG, ÖRÖKLÉT – DE BOLDOGTALAN</a:t>
            </a:r>
          </a:p>
        </p:txBody>
      </p:sp>
      <p:sp>
        <p:nvSpPr>
          <p:cNvPr id="9" name="Nyíl: lefelé mutató 8">
            <a:extLst>
              <a:ext uri="{FF2B5EF4-FFF2-40B4-BE49-F238E27FC236}">
                <a16:creationId xmlns:a16="http://schemas.microsoft.com/office/drawing/2014/main" id="{E09B7CDD-FA69-4888-B023-2CBF2C3CB04E}"/>
              </a:ext>
            </a:extLst>
          </p:cNvPr>
          <p:cNvSpPr/>
          <p:nvPr/>
        </p:nvSpPr>
        <p:spPr>
          <a:xfrm>
            <a:off x="3695700" y="2209800"/>
            <a:ext cx="866775" cy="8953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C965E18E-D6BA-4B8F-AC48-E08CA306E586}"/>
              </a:ext>
            </a:extLst>
          </p:cNvPr>
          <p:cNvSpPr/>
          <p:nvPr/>
        </p:nvSpPr>
        <p:spPr>
          <a:xfrm>
            <a:off x="2843212" y="3105150"/>
            <a:ext cx="2571750" cy="7429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ÉVA LESZ A BOLDOGSÁG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038F04E7-DAD9-4A9D-A957-2E176DDF9B3F}"/>
              </a:ext>
            </a:extLst>
          </p:cNvPr>
          <p:cNvSpPr/>
          <p:nvPr/>
        </p:nvSpPr>
        <p:spPr>
          <a:xfrm>
            <a:off x="8782050" y="1238250"/>
            <a:ext cx="3321823" cy="74295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MILLIÓK EGY MIATT 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96B779F6-EDC8-4490-B47E-2595FDA6FE0D}"/>
              </a:ext>
            </a:extLst>
          </p:cNvPr>
          <p:cNvSpPr/>
          <p:nvPr/>
        </p:nvSpPr>
        <p:spPr>
          <a:xfrm>
            <a:off x="419101" y="3819526"/>
            <a:ext cx="4995862" cy="7429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A FÁRAÓT ÉRZÉKENNYÉ TESZI A SZENVEDÉSRE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A15EF0F7-E016-4DA5-886B-8B23C5232AE4}"/>
              </a:ext>
            </a:extLst>
          </p:cNvPr>
          <p:cNvSpPr/>
          <p:nvPr/>
        </p:nvSpPr>
        <p:spPr>
          <a:xfrm>
            <a:off x="7343776" y="3781426"/>
            <a:ext cx="3614737" cy="7429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RABSZOLGÁK FELSZABADÍTÁSA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AEC3D22E-CCCD-4D2B-A3A9-E03D06922FAA}"/>
              </a:ext>
            </a:extLst>
          </p:cNvPr>
          <p:cNvSpPr/>
          <p:nvPr/>
        </p:nvSpPr>
        <p:spPr>
          <a:xfrm>
            <a:off x="8782049" y="1962150"/>
            <a:ext cx="3321823" cy="74295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000" b="1" dirty="0">
                <a:solidFill>
                  <a:schemeClr val="tx1"/>
                </a:solidFill>
              </a:rPr>
              <a:t>RABSZOLGATARTÓ TÁRSADALOM</a:t>
            </a:r>
          </a:p>
        </p:txBody>
      </p:sp>
      <p:sp>
        <p:nvSpPr>
          <p:cNvPr id="15" name="Nyíl: jobbra mutató 14">
            <a:extLst>
              <a:ext uri="{FF2B5EF4-FFF2-40B4-BE49-F238E27FC236}">
                <a16:creationId xmlns:a16="http://schemas.microsoft.com/office/drawing/2014/main" id="{08C1BF91-FF7B-4D70-B266-9A3948A85C3A}"/>
              </a:ext>
            </a:extLst>
          </p:cNvPr>
          <p:cNvSpPr/>
          <p:nvPr/>
        </p:nvSpPr>
        <p:spPr>
          <a:xfrm>
            <a:off x="5486402" y="3781426"/>
            <a:ext cx="1857373" cy="742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9012A53E-422C-4A37-BF6C-324C70048645}"/>
              </a:ext>
            </a:extLst>
          </p:cNvPr>
          <p:cNvSpPr/>
          <p:nvPr/>
        </p:nvSpPr>
        <p:spPr>
          <a:xfrm>
            <a:off x="0" y="4857753"/>
            <a:ext cx="12192000" cy="200024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/>
              <a:t>LUCIFER</a:t>
            </a:r>
          </a:p>
        </p:txBody>
      </p:sp>
      <p:pic>
        <p:nvPicPr>
          <p:cNvPr id="17" name="Kép 16">
            <a:extLst>
              <a:ext uri="{FF2B5EF4-FFF2-40B4-BE49-F238E27FC236}">
                <a16:creationId xmlns:a16="http://schemas.microsoft.com/office/drawing/2014/main" id="{CB0E95D7-146F-416A-BDE7-BECB24C6EC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1230" y="5276765"/>
            <a:ext cx="3702720" cy="1295492"/>
          </a:xfrm>
          <a:prstGeom prst="rect">
            <a:avLst/>
          </a:prstGeom>
        </p:spPr>
      </p:pic>
      <p:sp>
        <p:nvSpPr>
          <p:cNvPr id="18" name="Téglalap 17">
            <a:extLst>
              <a:ext uri="{FF2B5EF4-FFF2-40B4-BE49-F238E27FC236}">
                <a16:creationId xmlns:a16="http://schemas.microsoft.com/office/drawing/2014/main" id="{38D968EA-B627-4816-BBCA-02E2867D2491}"/>
              </a:ext>
            </a:extLst>
          </p:cNvPr>
          <p:cNvSpPr/>
          <p:nvPr/>
        </p:nvSpPr>
        <p:spPr>
          <a:xfrm>
            <a:off x="48510" y="5153028"/>
            <a:ext cx="1079566" cy="5048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Hírnév: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E4232E96-A2C1-4D44-A955-2B79027B0416}"/>
              </a:ext>
            </a:extLst>
          </p:cNvPr>
          <p:cNvSpPr/>
          <p:nvPr/>
        </p:nvSpPr>
        <p:spPr>
          <a:xfrm>
            <a:off x="7134225" y="5153028"/>
            <a:ext cx="1203393" cy="5048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szabadság:</a:t>
            </a:r>
          </a:p>
        </p:txBody>
      </p:sp>
      <p:pic>
        <p:nvPicPr>
          <p:cNvPr id="20" name="Kép 19">
            <a:extLst>
              <a:ext uri="{FF2B5EF4-FFF2-40B4-BE49-F238E27FC236}">
                <a16:creationId xmlns:a16="http://schemas.microsoft.com/office/drawing/2014/main" id="{73FFA88C-C801-4200-AE95-A3280562EA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3457" r="-1"/>
          <a:stretch/>
        </p:blipFill>
        <p:spPr>
          <a:xfrm>
            <a:off x="7067551" y="5810246"/>
            <a:ext cx="5036322" cy="795210"/>
          </a:xfrm>
          <a:prstGeom prst="rect">
            <a:avLst/>
          </a:prstGeom>
        </p:spPr>
      </p:pic>
      <p:sp>
        <p:nvSpPr>
          <p:cNvPr id="22" name="Téglalap 21">
            <a:extLst>
              <a:ext uri="{FF2B5EF4-FFF2-40B4-BE49-F238E27FC236}">
                <a16:creationId xmlns:a16="http://schemas.microsoft.com/office/drawing/2014/main" id="{118D5602-A3DA-46B0-93AE-48D12D87C5B2}"/>
              </a:ext>
            </a:extLst>
          </p:cNvPr>
          <p:cNvSpPr/>
          <p:nvPr/>
        </p:nvSpPr>
        <p:spPr>
          <a:xfrm>
            <a:off x="10958513" y="3982622"/>
            <a:ext cx="118942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</a:t>
            </a:r>
            <a:r>
              <a:rPr lang="hu-HU" sz="2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appy </a:t>
            </a:r>
          </a:p>
          <a:p>
            <a:pPr algn="ctr"/>
            <a:r>
              <a:rPr lang="hu-HU" sz="28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end?</a:t>
            </a:r>
          </a:p>
        </p:txBody>
      </p:sp>
    </p:spTree>
    <p:extLst>
      <p:ext uri="{BB962C8B-B14F-4D97-AF65-F5344CB8AC3E}">
        <p14:creationId xmlns:p14="http://schemas.microsoft.com/office/powerpoint/2010/main" val="47110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981D885A-F28A-488E-9E06-1D7F09A49E4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409951" y="261937"/>
            <a:ext cx="7105650" cy="479107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5503253-8C4F-4889-88FF-33BE28715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7850" y="0"/>
            <a:ext cx="2724150" cy="7620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hu-HU" b="1" dirty="0" err="1">
                <a:solidFill>
                  <a:schemeClr val="bg1"/>
                </a:solidFill>
                <a:latin typeface="Anagram" pitchFamily="2" charset="0"/>
              </a:rPr>
              <a:t>athén</a:t>
            </a:r>
            <a:endParaRPr lang="hu-HU" b="1" dirty="0">
              <a:solidFill>
                <a:schemeClr val="bg1"/>
              </a:solidFill>
              <a:latin typeface="Anagram" pitchFamily="2" charset="0"/>
            </a:endParaRP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B773E0C0-EB0E-49AB-9533-79328717A254}"/>
              </a:ext>
            </a:extLst>
          </p:cNvPr>
          <p:cNvSpPr/>
          <p:nvPr/>
        </p:nvSpPr>
        <p:spPr>
          <a:xfrm>
            <a:off x="299545" y="2705100"/>
            <a:ext cx="4429125" cy="7429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AHOL SZABADSÁG, OTT DEMAGÓGIA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C965E18E-D6BA-4B8F-AC48-E08CA306E586}"/>
              </a:ext>
            </a:extLst>
          </p:cNvPr>
          <p:cNvSpPr/>
          <p:nvPr/>
        </p:nvSpPr>
        <p:spPr>
          <a:xfrm>
            <a:off x="655949" y="3209929"/>
            <a:ext cx="4516129" cy="7429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MEGÉRDEMLI-E A NÉP A SZABADSÁGOT?</a:t>
            </a:r>
          </a:p>
          <a:p>
            <a:pPr algn="ctr"/>
            <a:r>
              <a:rPr lang="hu-HU" b="1" dirty="0"/>
              <a:t>TUD-E ÉLNI VELE?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038F04E7-DAD9-4A9D-A957-2E176DDF9B3F}"/>
              </a:ext>
            </a:extLst>
          </p:cNvPr>
          <p:cNvSpPr/>
          <p:nvPr/>
        </p:nvSpPr>
        <p:spPr>
          <a:xfrm>
            <a:off x="8782050" y="1238250"/>
            <a:ext cx="3321823" cy="74295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EGY MILLIÓKÉRT 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AEC3D22E-CCCD-4D2B-A3A9-E03D06922FAA}"/>
              </a:ext>
            </a:extLst>
          </p:cNvPr>
          <p:cNvSpPr/>
          <p:nvPr/>
        </p:nvSpPr>
        <p:spPr>
          <a:xfrm>
            <a:off x="8782049" y="1962150"/>
            <a:ext cx="3321823" cy="74295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000" b="1" dirty="0">
                <a:solidFill>
                  <a:schemeClr val="tx1"/>
                </a:solidFill>
              </a:rPr>
              <a:t>DEMOKRÁCIA</a:t>
            </a:r>
          </a:p>
        </p:txBody>
      </p:sp>
      <p:sp>
        <p:nvSpPr>
          <p:cNvPr id="15" name="Nyíl: jobbra mutató 14">
            <a:extLst>
              <a:ext uri="{FF2B5EF4-FFF2-40B4-BE49-F238E27FC236}">
                <a16:creationId xmlns:a16="http://schemas.microsoft.com/office/drawing/2014/main" id="{08C1BF91-FF7B-4D70-B266-9A3948A85C3A}"/>
              </a:ext>
            </a:extLst>
          </p:cNvPr>
          <p:cNvSpPr/>
          <p:nvPr/>
        </p:nvSpPr>
        <p:spPr>
          <a:xfrm>
            <a:off x="5528482" y="3429005"/>
            <a:ext cx="1857373" cy="742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/>
              <a:t>NEM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9012A53E-422C-4A37-BF6C-324C70048645}"/>
              </a:ext>
            </a:extLst>
          </p:cNvPr>
          <p:cNvSpPr/>
          <p:nvPr/>
        </p:nvSpPr>
        <p:spPr>
          <a:xfrm>
            <a:off x="1" y="5915025"/>
            <a:ext cx="4728670" cy="9429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/>
              <a:t>LUCIFER a háttérben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84670CD-4CA6-4451-83F5-F565B62AB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33" y="458349"/>
            <a:ext cx="4516129" cy="1183537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CCC16440-30CD-4394-A1AB-529DFF2AB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533" y="1737740"/>
            <a:ext cx="4260912" cy="876915"/>
          </a:xfrm>
          <a:prstGeom prst="rect">
            <a:avLst/>
          </a:prstGeom>
        </p:spPr>
      </p:pic>
      <p:sp>
        <p:nvSpPr>
          <p:cNvPr id="9" name="Nyíl: lefelé mutató 8">
            <a:extLst>
              <a:ext uri="{FF2B5EF4-FFF2-40B4-BE49-F238E27FC236}">
                <a16:creationId xmlns:a16="http://schemas.microsoft.com/office/drawing/2014/main" id="{E09B7CDD-FA69-4888-B023-2CBF2C3CB04E}"/>
              </a:ext>
            </a:extLst>
          </p:cNvPr>
          <p:cNvSpPr/>
          <p:nvPr/>
        </p:nvSpPr>
        <p:spPr>
          <a:xfrm>
            <a:off x="8935768" y="2378870"/>
            <a:ext cx="866775" cy="8953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A15EF0F7-E016-4DA5-886B-8B23C5232AE4}"/>
              </a:ext>
            </a:extLst>
          </p:cNvPr>
          <p:cNvSpPr/>
          <p:nvPr/>
        </p:nvSpPr>
        <p:spPr>
          <a:xfrm>
            <a:off x="7774020" y="3374236"/>
            <a:ext cx="4227480" cy="7429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A NÉP LEGFŐBB JÓTEVŐJÉT ÍTÉLI EL  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384E3E8D-6A32-4C12-8566-7BE897C887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1338" y="4136180"/>
            <a:ext cx="4562534" cy="2200372"/>
          </a:xfrm>
          <a:prstGeom prst="rect">
            <a:avLst/>
          </a:prstGeom>
        </p:spPr>
      </p:pic>
      <p:sp>
        <p:nvSpPr>
          <p:cNvPr id="22" name="Téglalap 21">
            <a:extLst>
              <a:ext uri="{FF2B5EF4-FFF2-40B4-BE49-F238E27FC236}">
                <a16:creationId xmlns:a16="http://schemas.microsoft.com/office/drawing/2014/main" id="{540792A5-552F-47A9-86B0-BE07D5F98D1F}"/>
              </a:ext>
            </a:extLst>
          </p:cNvPr>
          <p:cNvSpPr/>
          <p:nvPr/>
        </p:nvSpPr>
        <p:spPr>
          <a:xfrm>
            <a:off x="0" y="4864907"/>
            <a:ext cx="3781425" cy="9429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/>
              <a:t>ÉVA hűséges feleség</a:t>
            </a:r>
          </a:p>
        </p:txBody>
      </p:sp>
    </p:spTree>
    <p:extLst>
      <p:ext uri="{BB962C8B-B14F-4D97-AF65-F5344CB8AC3E}">
        <p14:creationId xmlns:p14="http://schemas.microsoft.com/office/powerpoint/2010/main" val="407082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4" grpId="0" animBg="1"/>
      <p:bldP spid="15" grpId="0" animBg="1"/>
      <p:bldP spid="16" grpId="0" animBg="1"/>
      <p:bldP spid="9" grpId="0" animBg="1"/>
      <p:bldP spid="13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4D2987F3-B239-477E-AC43-26154969B09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503883" y="-52637"/>
            <a:ext cx="5506768" cy="491754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5503253-8C4F-4889-88FF-33BE28715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7850" y="0"/>
            <a:ext cx="2724150" cy="7620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hu-HU" b="1" dirty="0" err="1">
                <a:solidFill>
                  <a:schemeClr val="bg1"/>
                </a:solidFill>
                <a:latin typeface="Anagram" pitchFamily="2" charset="0"/>
              </a:rPr>
              <a:t>róma</a:t>
            </a:r>
            <a:endParaRPr lang="hu-HU" b="1" dirty="0">
              <a:solidFill>
                <a:schemeClr val="bg1"/>
              </a:solidFill>
              <a:latin typeface="Anagram" pitchFamily="2" charset="0"/>
            </a:endParaRP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B773E0C0-EB0E-49AB-9533-79328717A254}"/>
              </a:ext>
            </a:extLst>
          </p:cNvPr>
          <p:cNvSpPr/>
          <p:nvPr/>
        </p:nvSpPr>
        <p:spPr>
          <a:xfrm>
            <a:off x="0" y="0"/>
            <a:ext cx="1428749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BOR, KÉJNŐK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C965E18E-D6BA-4B8F-AC48-E08CA306E586}"/>
              </a:ext>
            </a:extLst>
          </p:cNvPr>
          <p:cNvSpPr/>
          <p:nvPr/>
        </p:nvSpPr>
        <p:spPr>
          <a:xfrm>
            <a:off x="2461009" y="1442385"/>
            <a:ext cx="1657352" cy="7429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CSÖMÖR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038F04E7-DAD9-4A9D-A957-2E176DDF9B3F}"/>
              </a:ext>
            </a:extLst>
          </p:cNvPr>
          <p:cNvSpPr/>
          <p:nvPr/>
        </p:nvSpPr>
        <p:spPr>
          <a:xfrm>
            <a:off x="8782050" y="1104285"/>
            <a:ext cx="3321823" cy="87691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NINCS ESZME (mindenki magáért)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AEC3D22E-CCCD-4D2B-A3A9-E03D06922FAA}"/>
              </a:ext>
            </a:extLst>
          </p:cNvPr>
          <p:cNvSpPr/>
          <p:nvPr/>
        </p:nvSpPr>
        <p:spPr>
          <a:xfrm>
            <a:off x="8782049" y="1962150"/>
            <a:ext cx="3321823" cy="74295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000" b="1" dirty="0">
                <a:solidFill>
                  <a:schemeClr val="tx1"/>
                </a:solidFill>
              </a:rPr>
              <a:t>HEDONIZMUS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9012A53E-422C-4A37-BF6C-324C70048645}"/>
              </a:ext>
            </a:extLst>
          </p:cNvPr>
          <p:cNvSpPr/>
          <p:nvPr/>
        </p:nvSpPr>
        <p:spPr>
          <a:xfrm>
            <a:off x="0" y="5676901"/>
            <a:ext cx="8220075" cy="11811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b="1" dirty="0"/>
              <a:t>LUCIFER – aktív résztvevő a szórakozásban</a:t>
            </a:r>
          </a:p>
          <a:p>
            <a:pPr algn="ctr"/>
            <a:r>
              <a:rPr lang="hu-HU" sz="3600" b="1" dirty="0"/>
              <a:t>Szent Péter jelenlétében a háttérben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A15EF0F7-E016-4DA5-886B-8B23C5232AE4}"/>
              </a:ext>
            </a:extLst>
          </p:cNvPr>
          <p:cNvSpPr/>
          <p:nvPr/>
        </p:nvSpPr>
        <p:spPr>
          <a:xfrm>
            <a:off x="176893" y="3672541"/>
            <a:ext cx="3946380" cy="7429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TRAGÉDIA (CSÓK A HALOTTNAK)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B0B20595-A3B7-4C88-815A-48DC4AD7024D}"/>
              </a:ext>
            </a:extLst>
          </p:cNvPr>
          <p:cNvSpPr/>
          <p:nvPr/>
        </p:nvSpPr>
        <p:spPr>
          <a:xfrm>
            <a:off x="0" y="551835"/>
            <a:ext cx="1428749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FOGADÁSOK</a:t>
            </a: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067EBF89-BB83-4078-AEC9-64D566FBA316}"/>
              </a:ext>
            </a:extLst>
          </p:cNvPr>
          <p:cNvSpPr/>
          <p:nvPr/>
        </p:nvSpPr>
        <p:spPr>
          <a:xfrm>
            <a:off x="0" y="1052822"/>
            <a:ext cx="1743075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ZENE, TÁNC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DAD3AD13-B0D5-43B3-83F9-B685B0793CF8}"/>
              </a:ext>
            </a:extLst>
          </p:cNvPr>
          <p:cNvSpPr/>
          <p:nvPr/>
        </p:nvSpPr>
        <p:spPr>
          <a:xfrm>
            <a:off x="-15581" y="1577460"/>
            <a:ext cx="1958681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MORBID TRÉFÁK</a:t>
            </a:r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E7707AA0-A3B9-48DC-940A-571EFC552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0083" y="-29190"/>
            <a:ext cx="4052971" cy="1458264"/>
          </a:xfrm>
          <a:prstGeom prst="rect">
            <a:avLst/>
          </a:prstGeom>
        </p:spPr>
      </p:pic>
      <p:sp>
        <p:nvSpPr>
          <p:cNvPr id="20" name="Nyíl: lefelé mutató 19">
            <a:extLst>
              <a:ext uri="{FF2B5EF4-FFF2-40B4-BE49-F238E27FC236}">
                <a16:creationId xmlns:a16="http://schemas.microsoft.com/office/drawing/2014/main" id="{9276FD14-F0D6-4C6C-8676-97146F45C4C1}"/>
              </a:ext>
            </a:extLst>
          </p:cNvPr>
          <p:cNvSpPr/>
          <p:nvPr/>
        </p:nvSpPr>
        <p:spPr>
          <a:xfrm>
            <a:off x="714374" y="2185335"/>
            <a:ext cx="638176" cy="16502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EF477749-CEB5-49F1-8BD7-AED0C8504894}"/>
              </a:ext>
            </a:extLst>
          </p:cNvPr>
          <p:cNvSpPr/>
          <p:nvPr/>
        </p:nvSpPr>
        <p:spPr>
          <a:xfrm>
            <a:off x="6096000" y="3553536"/>
            <a:ext cx="4958930" cy="105176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ÚJ VILÁG: A KERESZTÉNYSÉG</a:t>
            </a:r>
          </a:p>
        </p:txBody>
      </p:sp>
      <p:sp>
        <p:nvSpPr>
          <p:cNvPr id="24" name="Nyíl: jobbra mutató 23">
            <a:extLst>
              <a:ext uri="{FF2B5EF4-FFF2-40B4-BE49-F238E27FC236}">
                <a16:creationId xmlns:a16="http://schemas.microsoft.com/office/drawing/2014/main" id="{72E3F637-5C40-491C-81BB-1DDB29D77F30}"/>
              </a:ext>
            </a:extLst>
          </p:cNvPr>
          <p:cNvSpPr/>
          <p:nvPr/>
        </p:nvSpPr>
        <p:spPr>
          <a:xfrm>
            <a:off x="4246984" y="3835580"/>
            <a:ext cx="1838325" cy="6340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MEGOLDÁS</a:t>
            </a:r>
          </a:p>
        </p:txBody>
      </p:sp>
      <p:sp>
        <p:nvSpPr>
          <p:cNvPr id="25" name="Nyíl: felfelé-lefelé mutató 24">
            <a:extLst>
              <a:ext uri="{FF2B5EF4-FFF2-40B4-BE49-F238E27FC236}">
                <a16:creationId xmlns:a16="http://schemas.microsoft.com/office/drawing/2014/main" id="{865B278C-EA59-4668-B892-85F9342B9C3E}"/>
              </a:ext>
            </a:extLst>
          </p:cNvPr>
          <p:cNvSpPr/>
          <p:nvPr/>
        </p:nvSpPr>
        <p:spPr>
          <a:xfrm>
            <a:off x="9944100" y="2619375"/>
            <a:ext cx="638175" cy="94359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26" name="Kép 25">
            <a:extLst>
              <a:ext uri="{FF2B5EF4-FFF2-40B4-BE49-F238E27FC236}">
                <a16:creationId xmlns:a16="http://schemas.microsoft.com/office/drawing/2014/main" id="{D06273CE-9634-4D91-B2B2-ABD0796B11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0075" y="4469650"/>
            <a:ext cx="4031314" cy="1709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6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4" grpId="0" animBg="1"/>
      <p:bldP spid="16" grpId="0" animBg="1"/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60F379D2-A8DD-4FE5-B1B3-BEF672A54A8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053701" y="698393"/>
            <a:ext cx="8084597" cy="458488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5503253-8C4F-4889-88FF-33BE28715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8600" y="0"/>
            <a:ext cx="4343400" cy="7620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hu-HU" b="1" dirty="0">
                <a:solidFill>
                  <a:schemeClr val="bg1"/>
                </a:solidFill>
                <a:latin typeface="Anagram" pitchFamily="2" charset="0"/>
              </a:rPr>
              <a:t>KONSTANTINÁPOLY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B773E0C0-EB0E-49AB-9533-79328717A254}"/>
              </a:ext>
            </a:extLst>
          </p:cNvPr>
          <p:cNvSpPr/>
          <p:nvPr/>
        </p:nvSpPr>
        <p:spPr>
          <a:xfrm>
            <a:off x="0" y="0"/>
            <a:ext cx="6305550" cy="5524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A SZÍN ELSŐMONDATÁTÓL KEZDVE AZ ELLENTMONDÁSOK 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C965E18E-D6BA-4B8F-AC48-E08CA306E586}"/>
              </a:ext>
            </a:extLst>
          </p:cNvPr>
          <p:cNvSpPr/>
          <p:nvPr/>
        </p:nvSpPr>
        <p:spPr>
          <a:xfrm>
            <a:off x="196994" y="2421784"/>
            <a:ext cx="2965306" cy="8406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ÉRZELMEK SZABADSÁGA HIÁNYZIK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038F04E7-DAD9-4A9D-A957-2E176DDF9B3F}"/>
              </a:ext>
            </a:extLst>
          </p:cNvPr>
          <p:cNvSpPr/>
          <p:nvPr/>
        </p:nvSpPr>
        <p:spPr>
          <a:xfrm>
            <a:off x="8782050" y="1104285"/>
            <a:ext cx="3321823" cy="87691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KERESZTÉNYSÉG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B0B20595-A3B7-4C88-815A-48DC4AD7024D}"/>
              </a:ext>
            </a:extLst>
          </p:cNvPr>
          <p:cNvSpPr/>
          <p:nvPr/>
        </p:nvSpPr>
        <p:spPr>
          <a:xfrm>
            <a:off x="176893" y="636761"/>
            <a:ext cx="3090182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ZÜLLÖTT KERESZTES LOVAGOK</a:t>
            </a: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067EBF89-BB83-4078-AEC9-64D566FBA316}"/>
              </a:ext>
            </a:extLst>
          </p:cNvPr>
          <p:cNvSpPr/>
          <p:nvPr/>
        </p:nvSpPr>
        <p:spPr>
          <a:xfrm>
            <a:off x="174779" y="1203233"/>
            <a:ext cx="1975304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INKVIZÍCIÓ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DAD3AD13-B0D5-43B3-83F9-B685B0793CF8}"/>
              </a:ext>
            </a:extLst>
          </p:cNvPr>
          <p:cNvSpPr/>
          <p:nvPr/>
        </p:nvSpPr>
        <p:spPr>
          <a:xfrm>
            <a:off x="196995" y="1800702"/>
            <a:ext cx="1958681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BÚCSÚCÉDULA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5846C81-3FBB-4A9B-8431-513C24F14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749" y="2873531"/>
            <a:ext cx="3833466" cy="163832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CE7B0627-A17B-49E7-87E0-05CB691C3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451" y="1162523"/>
            <a:ext cx="4046950" cy="840613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82EC2E65-6C53-4287-BC8A-6D9593E7BCDC}"/>
              </a:ext>
            </a:extLst>
          </p:cNvPr>
          <p:cNvSpPr/>
          <p:nvPr/>
        </p:nvSpPr>
        <p:spPr>
          <a:xfrm>
            <a:off x="1607876" y="3465140"/>
            <a:ext cx="2686050" cy="1012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/>
              <a:t>Tankréd és Izóra tiszta, de reménytelen szerelme</a:t>
            </a:r>
          </a:p>
        </p:txBody>
      </p:sp>
      <p:sp>
        <p:nvSpPr>
          <p:cNvPr id="23" name="Téglalap 22">
            <a:extLst>
              <a:ext uri="{FF2B5EF4-FFF2-40B4-BE49-F238E27FC236}">
                <a16:creationId xmlns:a16="http://schemas.microsoft.com/office/drawing/2014/main" id="{4381BFDA-62AC-4D6E-BF02-BE2B12E113E7}"/>
              </a:ext>
            </a:extLst>
          </p:cNvPr>
          <p:cNvSpPr/>
          <p:nvPr/>
        </p:nvSpPr>
        <p:spPr>
          <a:xfrm>
            <a:off x="5820699" y="3465140"/>
            <a:ext cx="2686050" cy="1012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000" b="1" dirty="0"/>
              <a:t>Lucifer és Heléna bűnös testi kalandja</a:t>
            </a:r>
          </a:p>
        </p:txBody>
      </p:sp>
      <p:sp>
        <p:nvSpPr>
          <p:cNvPr id="9" name="Nyíl: balra-jobbra mutató 8">
            <a:extLst>
              <a:ext uri="{FF2B5EF4-FFF2-40B4-BE49-F238E27FC236}">
                <a16:creationId xmlns:a16="http://schemas.microsoft.com/office/drawing/2014/main" id="{73B0633D-32E0-41C6-A6D3-66DB7BA0E396}"/>
              </a:ext>
            </a:extLst>
          </p:cNvPr>
          <p:cNvSpPr/>
          <p:nvPr/>
        </p:nvSpPr>
        <p:spPr>
          <a:xfrm>
            <a:off x="4293925" y="3730889"/>
            <a:ext cx="1526773" cy="626715"/>
          </a:xfrm>
          <a:prstGeom prst="left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26027F65-FC34-489E-A614-B1ABA54CA6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3160" y="5040834"/>
            <a:ext cx="4185631" cy="1768576"/>
          </a:xfrm>
          <a:prstGeom prst="rect">
            <a:avLst/>
          </a:prstGeom>
        </p:spPr>
      </p:pic>
      <p:sp>
        <p:nvSpPr>
          <p:cNvPr id="22" name="Nyíl: ötszög 21">
            <a:extLst>
              <a:ext uri="{FF2B5EF4-FFF2-40B4-BE49-F238E27FC236}">
                <a16:creationId xmlns:a16="http://schemas.microsoft.com/office/drawing/2014/main" id="{2D4C93DD-2F7F-4A8A-97B8-CA34FA8AAA97}"/>
              </a:ext>
            </a:extLst>
          </p:cNvPr>
          <p:cNvSpPr/>
          <p:nvPr/>
        </p:nvSpPr>
        <p:spPr>
          <a:xfrm>
            <a:off x="552450" y="5549031"/>
            <a:ext cx="4940710" cy="1196255"/>
          </a:xfrm>
          <a:prstGeom prst="homePlat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dirty="0"/>
              <a:t>Ádám innentől nem történelem-formáló hős</a:t>
            </a:r>
          </a:p>
        </p:txBody>
      </p:sp>
      <p:sp>
        <p:nvSpPr>
          <p:cNvPr id="27" name="Téglalap 26">
            <a:extLst>
              <a:ext uri="{FF2B5EF4-FFF2-40B4-BE49-F238E27FC236}">
                <a16:creationId xmlns:a16="http://schemas.microsoft.com/office/drawing/2014/main" id="{B69E62D8-573B-4125-AE91-8CF086CF6B63}"/>
              </a:ext>
            </a:extLst>
          </p:cNvPr>
          <p:cNvSpPr/>
          <p:nvPr/>
        </p:nvSpPr>
        <p:spPr>
          <a:xfrm>
            <a:off x="8782049" y="1962150"/>
            <a:ext cx="3321823" cy="74295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000" b="1" dirty="0">
                <a:solidFill>
                  <a:schemeClr val="tx1"/>
                </a:solidFill>
              </a:rPr>
              <a:t>Középkor, feudalizmus</a:t>
            </a:r>
          </a:p>
        </p:txBody>
      </p:sp>
    </p:spTree>
    <p:extLst>
      <p:ext uri="{BB962C8B-B14F-4D97-AF65-F5344CB8AC3E}">
        <p14:creationId xmlns:p14="http://schemas.microsoft.com/office/powerpoint/2010/main" val="43722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7" grpId="0" animBg="1"/>
      <p:bldP spid="18" grpId="0" animBg="1"/>
      <p:bldP spid="19" grpId="0" animBg="1"/>
      <p:bldP spid="6" grpId="0" animBg="1"/>
      <p:bldP spid="23" grpId="0" animBg="1"/>
      <p:bldP spid="9" grpId="0" animBg="1"/>
      <p:bldP spid="22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ép 11">
            <a:extLst>
              <a:ext uri="{FF2B5EF4-FFF2-40B4-BE49-F238E27FC236}">
                <a16:creationId xmlns:a16="http://schemas.microsoft.com/office/drawing/2014/main" id="{39CCE350-E134-4C55-8FCB-89C26ADA2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45834" y="276225"/>
            <a:ext cx="6796363" cy="5116953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5503253-8C4F-4889-88FF-33BE28715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1224" y="0"/>
            <a:ext cx="2390775" cy="7620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hu-HU" b="1" dirty="0" err="1">
                <a:solidFill>
                  <a:schemeClr val="bg1"/>
                </a:solidFill>
                <a:latin typeface="Anagram" pitchFamily="2" charset="0"/>
              </a:rPr>
              <a:t>prága</a:t>
            </a:r>
            <a:endParaRPr lang="hu-HU" b="1" dirty="0">
              <a:solidFill>
                <a:schemeClr val="bg1"/>
              </a:solidFill>
              <a:latin typeface="Anagram" pitchFamily="2" charset="0"/>
            </a:endParaRP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B773E0C0-EB0E-49AB-9533-79328717A254}"/>
              </a:ext>
            </a:extLst>
          </p:cNvPr>
          <p:cNvSpPr/>
          <p:nvPr/>
        </p:nvSpPr>
        <p:spPr>
          <a:xfrm>
            <a:off x="0" y="0"/>
            <a:ext cx="6305550" cy="5524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KRÍZISHELYZETEKKEL KEZDŐDIK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C965E18E-D6BA-4B8F-AC48-E08CA306E586}"/>
              </a:ext>
            </a:extLst>
          </p:cNvPr>
          <p:cNvSpPr/>
          <p:nvPr/>
        </p:nvSpPr>
        <p:spPr>
          <a:xfrm>
            <a:off x="196993" y="2421784"/>
            <a:ext cx="3748841" cy="8406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TUDOMÁNY HELYETT HOROSZKÓP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038F04E7-DAD9-4A9D-A957-2E176DDF9B3F}"/>
              </a:ext>
            </a:extLst>
          </p:cNvPr>
          <p:cNvSpPr/>
          <p:nvPr/>
        </p:nvSpPr>
        <p:spPr>
          <a:xfrm>
            <a:off x="8782050" y="1104285"/>
            <a:ext cx="3321823" cy="87691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TUDOMÁNY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B0B20595-A3B7-4C88-815A-48DC4AD7024D}"/>
              </a:ext>
            </a:extLst>
          </p:cNvPr>
          <p:cNvSpPr/>
          <p:nvPr/>
        </p:nvSpPr>
        <p:spPr>
          <a:xfrm>
            <a:off x="176893" y="636761"/>
            <a:ext cx="3090182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KEPLER ANYJA BOSZORKÁNY</a:t>
            </a: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067EBF89-BB83-4078-AEC9-64D566FBA316}"/>
              </a:ext>
            </a:extLst>
          </p:cNvPr>
          <p:cNvSpPr/>
          <p:nvPr/>
        </p:nvSpPr>
        <p:spPr>
          <a:xfrm>
            <a:off x="174779" y="1203233"/>
            <a:ext cx="3910204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FELESÉGE MAGASABB SZÁRMAZÁSÚ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DAD3AD13-B0D5-43B3-83F9-B685B0793CF8}"/>
              </a:ext>
            </a:extLst>
          </p:cNvPr>
          <p:cNvSpPr/>
          <p:nvPr/>
        </p:nvSpPr>
        <p:spPr>
          <a:xfrm>
            <a:off x="196995" y="1800702"/>
            <a:ext cx="1958681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FELESÉGE CSALJA</a:t>
            </a: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8A1B020D-9E58-4387-8550-8F5042BC75D7}"/>
              </a:ext>
            </a:extLst>
          </p:cNvPr>
          <p:cNvSpPr/>
          <p:nvPr/>
        </p:nvSpPr>
        <p:spPr>
          <a:xfrm>
            <a:off x="8782049" y="1962150"/>
            <a:ext cx="3321823" cy="74295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000" b="1" dirty="0">
                <a:solidFill>
                  <a:schemeClr val="tx1"/>
                </a:solidFill>
              </a:rPr>
              <a:t>Reneszánsz 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9F67D126-3277-41A1-9397-75BE52267E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0901" y="1691627"/>
            <a:ext cx="4822234" cy="514531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A6F5D2B1-B2E2-4F6D-B7B0-2DD98C1900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1984" y="3171085"/>
            <a:ext cx="5220143" cy="1857400"/>
          </a:xfrm>
          <a:prstGeom prst="rect">
            <a:avLst/>
          </a:prstGeom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51E57F9F-730E-43F0-ACCB-084C824D84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0200" y="4581939"/>
            <a:ext cx="4903863" cy="2155278"/>
          </a:xfrm>
          <a:prstGeom prst="rect">
            <a:avLst/>
          </a:prstGeom>
        </p:spPr>
      </p:pic>
      <p:sp>
        <p:nvSpPr>
          <p:cNvPr id="16" name="Ellipszis 15">
            <a:extLst>
              <a:ext uri="{FF2B5EF4-FFF2-40B4-BE49-F238E27FC236}">
                <a16:creationId xmlns:a16="http://schemas.microsoft.com/office/drawing/2014/main" id="{C8739806-86BD-4D2B-9732-A90156EF0E72}"/>
              </a:ext>
            </a:extLst>
          </p:cNvPr>
          <p:cNvSpPr/>
          <p:nvPr/>
        </p:nvSpPr>
        <p:spPr>
          <a:xfrm>
            <a:off x="2090123" y="4428986"/>
            <a:ext cx="1646989" cy="84061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7821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7" grpId="0" animBg="1"/>
      <p:bldP spid="18" grpId="0" animBg="1"/>
      <p:bldP spid="19" grpId="0" animBg="1"/>
      <p:bldP spid="20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7D802BA0-F0E3-442E-AB8F-D22700470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362" y="1409281"/>
            <a:ext cx="7015225" cy="5448719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5503253-8C4F-4889-88FF-33BE28715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1224" y="0"/>
            <a:ext cx="2390775" cy="7620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bg1"/>
                </a:solidFill>
                <a:latin typeface="Anagram" pitchFamily="2" charset="0"/>
              </a:rPr>
              <a:t>PÁRIZS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B773E0C0-EB0E-49AB-9533-79328717A254}"/>
              </a:ext>
            </a:extLst>
          </p:cNvPr>
          <p:cNvSpPr/>
          <p:nvPr/>
        </p:nvSpPr>
        <p:spPr>
          <a:xfrm>
            <a:off x="0" y="-134865"/>
            <a:ext cx="6305550" cy="5524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POZITÍV KEZDÉS, NAGY ESZMÉK DIADALA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C965E18E-D6BA-4B8F-AC48-E08CA306E586}"/>
              </a:ext>
            </a:extLst>
          </p:cNvPr>
          <p:cNvSpPr/>
          <p:nvPr/>
        </p:nvSpPr>
        <p:spPr>
          <a:xfrm>
            <a:off x="5628616" y="5876027"/>
            <a:ext cx="4172608" cy="8406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KOHOLT VÁDAK ALAPJÁN KIVÉGZÉS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038F04E7-DAD9-4A9D-A957-2E176DDF9B3F}"/>
              </a:ext>
            </a:extLst>
          </p:cNvPr>
          <p:cNvSpPr/>
          <p:nvPr/>
        </p:nvSpPr>
        <p:spPr>
          <a:xfrm>
            <a:off x="7917568" y="1104285"/>
            <a:ext cx="4186306" cy="87691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SZABADSÁG, EGYENLŐSÉG, TESTVÉRISÉG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B0B20595-A3B7-4C88-815A-48DC4AD7024D}"/>
              </a:ext>
            </a:extLst>
          </p:cNvPr>
          <p:cNvSpPr/>
          <p:nvPr/>
        </p:nvSpPr>
        <p:spPr>
          <a:xfrm>
            <a:off x="176893" y="636761"/>
            <a:ext cx="3490646" cy="7725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TISZTOGATÁSOK (DE ÁDÁM LELKES)</a:t>
            </a: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067EBF89-BB83-4078-AEC9-64D566FBA316}"/>
              </a:ext>
            </a:extLst>
          </p:cNvPr>
          <p:cNvSpPr/>
          <p:nvPr/>
        </p:nvSpPr>
        <p:spPr>
          <a:xfrm>
            <a:off x="515110" y="3045646"/>
            <a:ext cx="3910204" cy="8094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A SZÉP ÉS LÉLEKBEN NEMES MÁRKINŐ</a:t>
            </a:r>
          </a:p>
          <a:p>
            <a:pPr algn="ctr"/>
            <a:r>
              <a:rPr lang="hu-HU" b="1" dirty="0"/>
              <a:t>(SZERELEM)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DAD3AD13-B0D5-43B3-83F9-B685B0793CF8}"/>
              </a:ext>
            </a:extLst>
          </p:cNvPr>
          <p:cNvSpPr/>
          <p:nvPr/>
        </p:nvSpPr>
        <p:spPr>
          <a:xfrm>
            <a:off x="7514975" y="3099210"/>
            <a:ext cx="3449214" cy="7022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ÁLLATIAS FORRADALMÁRNŐ</a:t>
            </a: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8A1B020D-9E58-4387-8550-8F5042BC75D7}"/>
              </a:ext>
            </a:extLst>
          </p:cNvPr>
          <p:cNvSpPr/>
          <p:nvPr/>
        </p:nvSpPr>
        <p:spPr>
          <a:xfrm>
            <a:off x="8782049" y="1962150"/>
            <a:ext cx="3321823" cy="742950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000" b="1" dirty="0">
                <a:solidFill>
                  <a:schemeClr val="tx1"/>
                </a:solidFill>
              </a:rPr>
              <a:t>FELVILÁGOSODÁS </a:t>
            </a:r>
          </a:p>
        </p:txBody>
      </p:sp>
      <p:sp>
        <p:nvSpPr>
          <p:cNvPr id="4" name="Nyíl: lefelé mutató 3">
            <a:extLst>
              <a:ext uri="{FF2B5EF4-FFF2-40B4-BE49-F238E27FC236}">
                <a16:creationId xmlns:a16="http://schemas.microsoft.com/office/drawing/2014/main" id="{85B77CE3-3014-47B3-93C5-80E0FC91C421}"/>
              </a:ext>
            </a:extLst>
          </p:cNvPr>
          <p:cNvSpPr/>
          <p:nvPr/>
        </p:nvSpPr>
        <p:spPr>
          <a:xfrm>
            <a:off x="850859" y="1602471"/>
            <a:ext cx="2724264" cy="139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FORDULAT</a:t>
            </a:r>
          </a:p>
        </p:txBody>
      </p:sp>
      <p:sp>
        <p:nvSpPr>
          <p:cNvPr id="5" name="Nyíl: balra-jobbra mutató 4">
            <a:extLst>
              <a:ext uri="{FF2B5EF4-FFF2-40B4-BE49-F238E27FC236}">
                <a16:creationId xmlns:a16="http://schemas.microsoft.com/office/drawing/2014/main" id="{B572FE87-2224-4D02-8167-04F69459A16E}"/>
              </a:ext>
            </a:extLst>
          </p:cNvPr>
          <p:cNvSpPr/>
          <p:nvPr/>
        </p:nvSpPr>
        <p:spPr>
          <a:xfrm>
            <a:off x="4474305" y="3237322"/>
            <a:ext cx="2991678" cy="42605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Ellipszis 5">
            <a:extLst>
              <a:ext uri="{FF2B5EF4-FFF2-40B4-BE49-F238E27FC236}">
                <a16:creationId xmlns:a16="http://schemas.microsoft.com/office/drawing/2014/main" id="{221C288A-764B-4D63-9991-D7659F35393F}"/>
              </a:ext>
            </a:extLst>
          </p:cNvPr>
          <p:cNvSpPr/>
          <p:nvPr/>
        </p:nvSpPr>
        <p:spPr>
          <a:xfrm>
            <a:off x="3152775" y="3564427"/>
            <a:ext cx="1921863" cy="532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ELLENSÉG</a:t>
            </a:r>
          </a:p>
        </p:txBody>
      </p:sp>
      <p:sp>
        <p:nvSpPr>
          <p:cNvPr id="21" name="Ellipszis 20">
            <a:extLst>
              <a:ext uri="{FF2B5EF4-FFF2-40B4-BE49-F238E27FC236}">
                <a16:creationId xmlns:a16="http://schemas.microsoft.com/office/drawing/2014/main" id="{20ABAB72-ED9D-4919-A440-0BF490318659}"/>
              </a:ext>
            </a:extLst>
          </p:cNvPr>
          <p:cNvSpPr/>
          <p:nvPr/>
        </p:nvSpPr>
        <p:spPr>
          <a:xfrm>
            <a:off x="7045694" y="3621934"/>
            <a:ext cx="2098306" cy="5321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POLGÁRTÁRS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5C61222A-EF89-416A-A34C-43D37A432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454" y="4201543"/>
            <a:ext cx="4776561" cy="859001"/>
          </a:xfrm>
          <a:prstGeom prst="rect">
            <a:avLst/>
          </a:prstGeom>
        </p:spPr>
      </p:pic>
      <p:sp>
        <p:nvSpPr>
          <p:cNvPr id="15" name="Derékszögű háromszög 14">
            <a:extLst>
              <a:ext uri="{FF2B5EF4-FFF2-40B4-BE49-F238E27FC236}">
                <a16:creationId xmlns:a16="http://schemas.microsoft.com/office/drawing/2014/main" id="{A8AF4C41-459C-4E65-A378-C4CE60E8D172}"/>
              </a:ext>
            </a:extLst>
          </p:cNvPr>
          <p:cNvSpPr/>
          <p:nvPr/>
        </p:nvSpPr>
        <p:spPr>
          <a:xfrm>
            <a:off x="0" y="4826262"/>
            <a:ext cx="4701209" cy="2031738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sz="2400" b="1" dirty="0"/>
              <a:t>KAPCSOLATOK AZ ATHÉNI SZÍNNEL!</a:t>
            </a:r>
          </a:p>
        </p:txBody>
      </p:sp>
    </p:spTree>
    <p:extLst>
      <p:ext uri="{BB962C8B-B14F-4D97-AF65-F5344CB8AC3E}">
        <p14:creationId xmlns:p14="http://schemas.microsoft.com/office/powerpoint/2010/main" val="123977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7" grpId="0" animBg="1"/>
      <p:bldP spid="18" grpId="0" animBg="1"/>
      <p:bldP spid="19" grpId="0" animBg="1"/>
      <p:bldP spid="20" grpId="0" animBg="1"/>
      <p:bldP spid="4" grpId="0" animBg="1"/>
      <p:bldP spid="5" grpId="0" animBg="1"/>
      <p:bldP spid="6" grpId="0" animBg="1"/>
      <p:bldP spid="21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ép 11">
            <a:extLst>
              <a:ext uri="{FF2B5EF4-FFF2-40B4-BE49-F238E27FC236}">
                <a16:creationId xmlns:a16="http://schemas.microsoft.com/office/drawing/2014/main" id="{39CCE350-E134-4C55-8FCB-89C26ADA2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45834" y="276225"/>
            <a:ext cx="6796363" cy="5116953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5503253-8C4F-4889-88FF-33BE28715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1224" y="0"/>
            <a:ext cx="2390775" cy="7620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hu-HU" b="1" dirty="0" err="1">
                <a:solidFill>
                  <a:schemeClr val="bg1"/>
                </a:solidFill>
                <a:latin typeface="Anagram" pitchFamily="2" charset="0"/>
              </a:rPr>
              <a:t>prága</a:t>
            </a:r>
            <a:endParaRPr lang="hu-HU" b="1" dirty="0">
              <a:solidFill>
                <a:schemeClr val="bg1"/>
              </a:solidFill>
              <a:latin typeface="Anagram" pitchFamily="2" charset="0"/>
            </a:endParaRP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B773E0C0-EB0E-49AB-9533-79328717A254}"/>
              </a:ext>
            </a:extLst>
          </p:cNvPr>
          <p:cNvSpPr/>
          <p:nvPr/>
        </p:nvSpPr>
        <p:spPr>
          <a:xfrm>
            <a:off x="0" y="0"/>
            <a:ext cx="6305550" cy="5524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FELÉBREDÉS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C965E18E-D6BA-4B8F-AC48-E08CA306E586}"/>
              </a:ext>
            </a:extLst>
          </p:cNvPr>
          <p:cNvSpPr/>
          <p:nvPr/>
        </p:nvSpPr>
        <p:spPr>
          <a:xfrm>
            <a:off x="7247770" y="5393178"/>
            <a:ext cx="3748841" cy="8406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ÁDÁM ÚJRA FELLELKESÜL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B0B20595-A3B7-4C88-815A-48DC4AD7024D}"/>
              </a:ext>
            </a:extLst>
          </p:cNvPr>
          <p:cNvSpPr/>
          <p:nvPr/>
        </p:nvSpPr>
        <p:spPr>
          <a:xfrm>
            <a:off x="385190" y="1145605"/>
            <a:ext cx="3090182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FELESÉGE „MEGTÉR”</a:t>
            </a: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067EBF89-BB83-4078-AEC9-64D566FBA316}"/>
              </a:ext>
            </a:extLst>
          </p:cNvPr>
          <p:cNvSpPr/>
          <p:nvPr/>
        </p:nvSpPr>
        <p:spPr>
          <a:xfrm>
            <a:off x="214534" y="1781994"/>
            <a:ext cx="3910204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TUDÁSÁT TISZTELIK (TANÍTVÁNY)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DAD3AD13-B0D5-43B3-83F9-B685B0793CF8}"/>
              </a:ext>
            </a:extLst>
          </p:cNvPr>
          <p:cNvSpPr/>
          <p:nvPr/>
        </p:nvSpPr>
        <p:spPr>
          <a:xfrm>
            <a:off x="651920" y="3250613"/>
            <a:ext cx="3035431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VISSZA A TERMÉSZETBE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96A02E5B-290A-4A36-B22F-3D9CBEF9D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3544" y="552450"/>
            <a:ext cx="5279970" cy="1400285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D294AE78-20BF-460F-A8E4-17CEE075D3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5834" y="2944620"/>
            <a:ext cx="4416832" cy="126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93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ADF466E8-5DE5-4F73-B89D-1E58C352F43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81085" y="-133855"/>
            <a:ext cx="7048500" cy="485775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5503253-8C4F-4889-88FF-33BE28715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1224" y="0"/>
            <a:ext cx="2390775" cy="7620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hu-HU" b="1" dirty="0">
                <a:solidFill>
                  <a:schemeClr val="bg1"/>
                </a:solidFill>
                <a:latin typeface="Anagram" pitchFamily="2" charset="0"/>
              </a:rPr>
              <a:t>LONDON</a:t>
            </a:r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B773E0C0-EB0E-49AB-9533-79328717A254}"/>
              </a:ext>
            </a:extLst>
          </p:cNvPr>
          <p:cNvSpPr/>
          <p:nvPr/>
        </p:nvSpPr>
        <p:spPr>
          <a:xfrm>
            <a:off x="7917568" y="2018795"/>
            <a:ext cx="4186306" cy="55245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MADÁCH JELENE</a:t>
            </a: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B0B20595-A3B7-4C88-815A-48DC4AD7024D}"/>
              </a:ext>
            </a:extLst>
          </p:cNvPr>
          <p:cNvSpPr/>
          <p:nvPr/>
        </p:nvSpPr>
        <p:spPr>
          <a:xfrm>
            <a:off x="7917568" y="2610465"/>
            <a:ext cx="4186306" cy="5709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1860-AS ÉVEK – IPARI FEJLŐDÉS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DAD3AD13-B0D5-43B3-83F9-B685B0793CF8}"/>
              </a:ext>
            </a:extLst>
          </p:cNvPr>
          <p:cNvSpPr/>
          <p:nvPr/>
        </p:nvSpPr>
        <p:spPr>
          <a:xfrm>
            <a:off x="299495" y="3181421"/>
            <a:ext cx="4596355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MEGCSÚFOLT VALLÁS (SZÍNPAD)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A767F505-507C-496A-963E-751DE728115B}"/>
              </a:ext>
            </a:extLst>
          </p:cNvPr>
          <p:cNvSpPr/>
          <p:nvPr/>
        </p:nvSpPr>
        <p:spPr>
          <a:xfrm>
            <a:off x="7917568" y="1104285"/>
            <a:ext cx="4186306" cy="876915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800" b="1" dirty="0">
                <a:solidFill>
                  <a:schemeClr val="bg1"/>
                </a:solidFill>
              </a:rPr>
              <a:t>SZABADVERSENYES KAPITALIZMUS</a:t>
            </a:r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73CC99AF-064F-47CE-ADD5-CEBD547956C9}"/>
              </a:ext>
            </a:extLst>
          </p:cNvPr>
          <p:cNvSpPr/>
          <p:nvPr/>
        </p:nvSpPr>
        <p:spPr>
          <a:xfrm>
            <a:off x="309020" y="3792287"/>
            <a:ext cx="4596355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A SZERELEM PÉNZFÜGGŐ</a:t>
            </a:r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28D626F2-757D-4E0F-A5BC-10FC63BAD071}"/>
              </a:ext>
            </a:extLst>
          </p:cNvPr>
          <p:cNvSpPr/>
          <p:nvPr/>
        </p:nvSpPr>
        <p:spPr>
          <a:xfrm>
            <a:off x="309020" y="4392275"/>
            <a:ext cx="4596355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MUNKANÉLKÜLISÉG, SZEGÉNYSÉG</a:t>
            </a:r>
          </a:p>
        </p:txBody>
      </p:sp>
      <p:sp>
        <p:nvSpPr>
          <p:cNvPr id="20" name="Téglalap 19">
            <a:extLst>
              <a:ext uri="{FF2B5EF4-FFF2-40B4-BE49-F238E27FC236}">
                <a16:creationId xmlns:a16="http://schemas.microsoft.com/office/drawing/2014/main" id="{7AFF553B-3805-4A21-B732-ACE03827A33C}"/>
              </a:ext>
            </a:extLst>
          </p:cNvPr>
          <p:cNvSpPr/>
          <p:nvPr/>
        </p:nvSpPr>
        <p:spPr>
          <a:xfrm>
            <a:off x="309020" y="4992263"/>
            <a:ext cx="4596355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ALKOHOLIZMUS</a:t>
            </a:r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9BA10E63-7C05-4683-9DE2-7699DE2B3E16}"/>
              </a:ext>
            </a:extLst>
          </p:cNvPr>
          <p:cNvSpPr/>
          <p:nvPr/>
        </p:nvSpPr>
        <p:spPr>
          <a:xfrm>
            <a:off x="299495" y="5592251"/>
            <a:ext cx="4596355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PROSTITÚCIÓ</a:t>
            </a:r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D389B2A0-C47F-457D-9D27-499076AA471F}"/>
              </a:ext>
            </a:extLst>
          </p:cNvPr>
          <p:cNvSpPr/>
          <p:nvPr/>
        </p:nvSpPr>
        <p:spPr>
          <a:xfrm>
            <a:off x="299494" y="6164569"/>
            <a:ext cx="4596355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KIZSÁKMÁNYOLÁS</a:t>
            </a:r>
          </a:p>
        </p:txBody>
      </p:sp>
      <p:sp>
        <p:nvSpPr>
          <p:cNvPr id="9" name="Nyíl: ötszög 8">
            <a:extLst>
              <a:ext uri="{FF2B5EF4-FFF2-40B4-BE49-F238E27FC236}">
                <a16:creationId xmlns:a16="http://schemas.microsoft.com/office/drawing/2014/main" id="{37845FE6-315A-4434-B92F-6D3AEEB35F96}"/>
              </a:ext>
            </a:extLst>
          </p:cNvPr>
          <p:cNvSpPr/>
          <p:nvPr/>
        </p:nvSpPr>
        <p:spPr>
          <a:xfrm>
            <a:off x="5324475" y="3276600"/>
            <a:ext cx="3743325" cy="35814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400" b="1" dirty="0"/>
              <a:t>Haláltánc</a:t>
            </a:r>
          </a:p>
        </p:txBody>
      </p:sp>
      <p:sp>
        <p:nvSpPr>
          <p:cNvPr id="13" name="Ellipszis 12">
            <a:extLst>
              <a:ext uri="{FF2B5EF4-FFF2-40B4-BE49-F238E27FC236}">
                <a16:creationId xmlns:a16="http://schemas.microsoft.com/office/drawing/2014/main" id="{3EF52CCB-2F9C-4F9A-AB68-BDAC1FD73EE3}"/>
              </a:ext>
            </a:extLst>
          </p:cNvPr>
          <p:cNvSpPr/>
          <p:nvPr/>
        </p:nvSpPr>
        <p:spPr>
          <a:xfrm>
            <a:off x="9353385" y="4353977"/>
            <a:ext cx="2453395" cy="129415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csak Éva nem hull a mélybe</a:t>
            </a:r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067EBF89-BB83-4078-AEC9-64D566FBA316}"/>
              </a:ext>
            </a:extLst>
          </p:cNvPr>
          <p:cNvSpPr/>
          <p:nvPr/>
        </p:nvSpPr>
        <p:spPr>
          <a:xfrm>
            <a:off x="216432" y="314325"/>
            <a:ext cx="7031338" cy="5524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/>
              <a:t>KÍVÜLRŐL ÉS FELÜLRŐL NÉZIK</a:t>
            </a:r>
          </a:p>
          <a:p>
            <a:pPr algn="ctr"/>
            <a:r>
              <a:rPr lang="hu-HU" b="1" dirty="0"/>
              <a:t>ÁDÁM LELKES – LUCIFER KRITIKUS</a:t>
            </a:r>
          </a:p>
        </p:txBody>
      </p:sp>
      <p:pic>
        <p:nvPicPr>
          <p:cNvPr id="26" name="Kép 25">
            <a:extLst>
              <a:ext uri="{FF2B5EF4-FFF2-40B4-BE49-F238E27FC236}">
                <a16:creationId xmlns:a16="http://schemas.microsoft.com/office/drawing/2014/main" id="{C34FC4AF-4043-4154-B618-962DC00F88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157"/>
          <a:stretch/>
        </p:blipFill>
        <p:spPr>
          <a:xfrm>
            <a:off x="216484" y="973044"/>
            <a:ext cx="7031338" cy="1888910"/>
          </a:xfrm>
          <a:prstGeom prst="rect">
            <a:avLst/>
          </a:prstGeom>
        </p:spPr>
      </p:pic>
      <p:pic>
        <p:nvPicPr>
          <p:cNvPr id="25" name="Kép 24">
            <a:extLst>
              <a:ext uri="{FF2B5EF4-FFF2-40B4-BE49-F238E27FC236}">
                <a16:creationId xmlns:a16="http://schemas.microsoft.com/office/drawing/2014/main" id="{5CB97757-82CB-4F47-9E7E-EA843F44C4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2466" y="973044"/>
            <a:ext cx="3419277" cy="192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767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  <p:bldP spid="19" grpId="0" animBg="1"/>
      <p:bldP spid="11" grpId="0" animBg="1"/>
      <p:bldP spid="15" grpId="0" animBg="1"/>
      <p:bldP spid="16" grpId="0" animBg="1"/>
      <p:bldP spid="20" grpId="0" animBg="1"/>
      <p:bldP spid="21" grpId="0" animBg="1"/>
      <p:bldP spid="22" grpId="0" animBg="1"/>
      <p:bldP spid="9" grpId="0" animBg="1"/>
      <p:bldP spid="13" grpId="0" animBg="1"/>
      <p:bldP spid="1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Égi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Égi</Template>
  <TotalTime>0</TotalTime>
  <Words>278</Words>
  <Application>Microsoft Office PowerPoint</Application>
  <PresentationFormat>Szélesvásznú</PresentationFormat>
  <Paragraphs>91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4" baseType="lpstr">
      <vt:lpstr>Anagram</vt:lpstr>
      <vt:lpstr>Arial</vt:lpstr>
      <vt:lpstr>Calibri</vt:lpstr>
      <vt:lpstr>Calibri Light</vt:lpstr>
      <vt:lpstr>Égi</vt:lpstr>
      <vt:lpstr>Madách   Az ember tragédiája</vt:lpstr>
      <vt:lpstr>egyiptom</vt:lpstr>
      <vt:lpstr>athén</vt:lpstr>
      <vt:lpstr>róma</vt:lpstr>
      <vt:lpstr>KONSTANTINÁPOLY</vt:lpstr>
      <vt:lpstr>prága</vt:lpstr>
      <vt:lpstr>PÁRIZS</vt:lpstr>
      <vt:lpstr>prága</vt:lpstr>
      <vt:lpstr>LONDON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Madách   Az ember tragédiája</dc:title>
  <dc:creator>Takács Szilvia</dc:creator>
  <cp:lastModifiedBy>Takács Szilvia</cp:lastModifiedBy>
  <cp:revision>20</cp:revision>
  <dcterms:created xsi:type="dcterms:W3CDTF">2024-12-16T15:33:30Z</dcterms:created>
  <dcterms:modified xsi:type="dcterms:W3CDTF">2024-12-16T18:29:54Z</dcterms:modified>
</cp:coreProperties>
</file>