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anysi.hu/" TargetMode="External"/><Relationship Id="rId2" Type="http://schemas.openxmlformats.org/officeDocument/2006/relationships/hyperlink" Target="http://www.e-nyelv.h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anyanyelvapolo.h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Nyelvművelésünk elvei és gyakorlata</a:t>
            </a:r>
            <a:br>
              <a:rPr lang="hu-HU" dirty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720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600" b="1" dirty="0"/>
              <a:t>Az első nyelvművelő társaságok: </a:t>
            </a:r>
          </a:p>
          <a:p>
            <a:r>
              <a:rPr lang="hu-HU" sz="3600" dirty="0"/>
              <a:t>XVIII. század végén (nyelvújítás kapcsán)</a:t>
            </a:r>
          </a:p>
          <a:p>
            <a:r>
              <a:rPr lang="hu-HU" sz="3600" dirty="0"/>
              <a:t>Első nyelvművelő: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DB292C3-8734-228C-A9B3-016A5D730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786" y="3943018"/>
            <a:ext cx="2249214" cy="291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20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 nyelvművelés </a:t>
            </a:r>
            <a:r>
              <a:rPr lang="hu-HU" dirty="0"/>
              <a:t>legfőbb feladatai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hu-HU" sz="2400" dirty="0"/>
              <a:t>vizsgálnia kell, hogy a nyelv alkalmas-e kommunikációs feladatainak ellátására</a:t>
            </a:r>
          </a:p>
          <a:p>
            <a:pPr fontAlgn="base"/>
            <a:r>
              <a:rPr lang="hu-HU" sz="2400" dirty="0"/>
              <a:t>a nyelv használói ismerik-e a nyelvhasználati szabályokat</a:t>
            </a:r>
          </a:p>
          <a:p>
            <a:pPr fontAlgn="base"/>
            <a:r>
              <a:rPr lang="hu-HU" sz="2400" dirty="0"/>
              <a:t>a hibák kiküszöbölésére kell törekednie</a:t>
            </a:r>
          </a:p>
          <a:p>
            <a:pPr fontAlgn="base"/>
            <a:r>
              <a:rPr lang="hu-HU" sz="2400" b="1" dirty="0"/>
              <a:t>A legfontosabb feladat a nyelv értékeinek védelme</a:t>
            </a:r>
          </a:p>
          <a:p>
            <a:pPr fontAlgn="base"/>
            <a:r>
              <a:rPr lang="hu-HU" sz="2400" b="1" dirty="0"/>
              <a:t>Modern szemlélet: az új jelenségeket nem kell feltétlenül elutasítania.</a:t>
            </a:r>
            <a:endParaRPr lang="hu-HU" sz="24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2650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Napjaink főbb nyelvhelyességi problémái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hu-HU" sz="2800" dirty="0"/>
              <a:t>A beszédtechnika hibái: hadarás, szótaglenyelés, hangsúlyozási, hanglejtési hibák (pl. reklámszövegekben)</a:t>
            </a:r>
          </a:p>
          <a:p>
            <a:pPr fontAlgn="base"/>
            <a:r>
              <a:rPr lang="hu-HU" sz="2800" dirty="0"/>
              <a:t>Idegenszerűségek terjedése: is (</a:t>
            </a:r>
            <a:r>
              <a:rPr lang="hu-HU" sz="2800" i="1" dirty="0"/>
              <a:t>team, image, project stb.). </a:t>
            </a:r>
            <a:r>
              <a:rPr lang="hu-HU" sz="2800" dirty="0"/>
              <a:t>Ha van magyar megfelelőjük (ami pontosan fedi a jelentést), akkor azt használjuk.</a:t>
            </a:r>
          </a:p>
          <a:p>
            <a:pPr fontAlgn="base"/>
            <a:r>
              <a:rPr lang="hu-HU" sz="2800" dirty="0"/>
              <a:t>Súlyos problémát jelent a trágárság terjedése az iskolákban, filmeken, sőt a Parlamentben is.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2980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hu-HU" sz="2400" dirty="0"/>
              <a:t>Terpeszkedő kifejezések használata: pl. </a:t>
            </a:r>
            <a:r>
              <a:rPr lang="hu-HU" sz="2400" i="1" dirty="0"/>
              <a:t>beruházást eszközölt, a kockázatok és mellékhatások tekintetében olvassa el…, öt óra magasságában</a:t>
            </a:r>
            <a:endParaRPr lang="hu-HU" sz="2400" dirty="0"/>
          </a:p>
          <a:p>
            <a:pPr fontAlgn="base"/>
            <a:r>
              <a:rPr lang="hu-HU" sz="2400" dirty="0"/>
              <a:t>Vonatkozó névmások (ami-amely) helytelen használata</a:t>
            </a:r>
          </a:p>
          <a:p>
            <a:pPr fontAlgn="base"/>
            <a:r>
              <a:rPr lang="hu-HU" sz="2400" dirty="0"/>
              <a:t>Fölösleges igekötők: </a:t>
            </a:r>
            <a:r>
              <a:rPr lang="hu-HU" sz="2400" i="1" dirty="0"/>
              <a:t>leközöl, kikézbesít, lecsökken, lebetegedett</a:t>
            </a:r>
            <a:endParaRPr lang="hu-HU" sz="2400" dirty="0"/>
          </a:p>
          <a:p>
            <a:pPr fontAlgn="base"/>
            <a:r>
              <a:rPr lang="hu-HU" sz="2400" dirty="0"/>
              <a:t>Szóláskeveredés: </a:t>
            </a:r>
            <a:r>
              <a:rPr lang="hu-HU" sz="2400" i="1" dirty="0"/>
              <a:t>kifelé áll a szénája, nehéz dió volt, (elrepült fölötte az idő vasfoga)</a:t>
            </a:r>
            <a:endParaRPr lang="hu-HU" sz="24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7900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NYELVMŰVELÉS FÓRUMAI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hu-HU" sz="3200" dirty="0"/>
              <a:t>Édes Anyanyelvünk folyóirat</a:t>
            </a:r>
          </a:p>
          <a:p>
            <a:pPr fontAlgn="base"/>
            <a:r>
              <a:rPr lang="hu-HU" sz="3200" dirty="0"/>
              <a:t>Nyelvművelő kézikönyv I-II.</a:t>
            </a:r>
          </a:p>
          <a:p>
            <a:pPr fontAlgn="base"/>
            <a:r>
              <a:rPr lang="hu-HU" sz="3200" dirty="0">
                <a:hlinkClick r:id="rId2"/>
              </a:rPr>
              <a:t>Magyar Nyelvi Szolgáltató Iroda</a:t>
            </a:r>
            <a:endParaRPr lang="hu-HU" sz="3200" dirty="0"/>
          </a:p>
          <a:p>
            <a:pPr fontAlgn="base"/>
            <a:r>
              <a:rPr lang="hu-HU" sz="3200" dirty="0">
                <a:hlinkClick r:id="rId3"/>
              </a:rPr>
              <a:t>Magyar Nyelvstratégiai Intézet</a:t>
            </a:r>
            <a:endParaRPr lang="hu-HU" sz="3200" dirty="0"/>
          </a:p>
          <a:p>
            <a:pPr fontAlgn="base"/>
            <a:r>
              <a:rPr lang="hu-HU" sz="3200" dirty="0">
                <a:hlinkClick r:id="rId4"/>
              </a:rPr>
              <a:t>Anyanyelvápolók Szövetsége</a:t>
            </a:r>
            <a:endParaRPr lang="hu-HU" sz="3200" dirty="0"/>
          </a:p>
          <a:p>
            <a:endParaRPr lang="hu-HU" sz="32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1437" y="420146"/>
            <a:ext cx="10201773" cy="573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0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sztalék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Osztalék</Template>
  <TotalTime>12</TotalTime>
  <Words>204</Words>
  <Application>Microsoft Office PowerPoint</Application>
  <PresentationFormat>Szélesvásznú</PresentationFormat>
  <Paragraphs>24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9" baseType="lpstr">
      <vt:lpstr>Gill Sans MT</vt:lpstr>
      <vt:lpstr>Wingdings 2</vt:lpstr>
      <vt:lpstr>Osztalék</vt:lpstr>
      <vt:lpstr>Nyelvművelésünk elvei és gyakorlata </vt:lpstr>
      <vt:lpstr>PowerPoint-bemutató</vt:lpstr>
      <vt:lpstr>A nyelvművelés legfőbb feladatai </vt:lpstr>
      <vt:lpstr>Napjaink főbb nyelvhelyességi problémái </vt:lpstr>
      <vt:lpstr>PowerPoint-bemutató</vt:lpstr>
      <vt:lpstr>A NYELVMŰVELÉS FÓRUMAI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Nyelvművelésünk elvei és gyakorlata</dc:title>
  <dc:creator>Admin</dc:creator>
  <cp:lastModifiedBy>Terdikné Takács Szilvia Dr.</cp:lastModifiedBy>
  <cp:revision>2</cp:revision>
  <dcterms:created xsi:type="dcterms:W3CDTF">2020-11-29T10:09:49Z</dcterms:created>
  <dcterms:modified xsi:type="dcterms:W3CDTF">2024-02-11T20:24:58Z</dcterms:modified>
</cp:coreProperties>
</file>