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20186D-0628-44E9-BAA8-CE775FC173A9}" v="532" dt="2024-02-18T15:57:21.1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74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9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44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2/18/2024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97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2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90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2/18/2024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6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2/18/2024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948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2/18/2024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1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47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8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2/18/2024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98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3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8">
            <a:extLst>
              <a:ext uri="{FF2B5EF4-FFF2-40B4-BE49-F238E27FC236}">
                <a16:creationId xmlns:a16="http://schemas.microsoft.com/office/drawing/2014/main" id="{1E644DE9-8D09-43E2-BA69-F57482CFC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6C23C919-B32E-40FF-B3D8-631316E84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4" name="Picture 3" descr="Színes minták a égbolt">
            <a:extLst>
              <a:ext uri="{FF2B5EF4-FFF2-40B4-BE49-F238E27FC236}">
                <a16:creationId xmlns:a16="http://schemas.microsoft.com/office/drawing/2014/main" id="{C21AC745-2BBB-0740-C8B6-2444EE724B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5546" b="10201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B1A0FFEB-7644-38AB-4A4A-96DAB39D7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>
            <a:normAutofit/>
          </a:bodyPr>
          <a:lstStyle/>
          <a:p>
            <a:pPr algn="l"/>
            <a:endParaRPr lang="hu-HU" sz="2200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0AD3A0E-90E6-6031-0245-FA18A093C6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3828" y="608531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hu-HU" sz="5200" dirty="0">
                <a:solidFill>
                  <a:srgbClr val="FFFFFF"/>
                </a:solidFill>
              </a:rPr>
              <a:t>A tömegkommunikáció és műfajai</a:t>
            </a:r>
          </a:p>
        </p:txBody>
      </p:sp>
    </p:spTree>
    <p:extLst>
      <p:ext uri="{BB962C8B-B14F-4D97-AF65-F5344CB8AC3E}">
        <p14:creationId xmlns:p14="http://schemas.microsoft.com/office/powerpoint/2010/main" val="2247502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A63A3E-0E51-CF3F-6400-71275CBB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KRITIKA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96ED32D-A3DE-EEF1-9F58-5168DE8D6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949450"/>
            <a:ext cx="4165858" cy="4195763"/>
          </a:xfrm>
        </p:spPr>
        <p:txBody>
          <a:bodyPr/>
          <a:lstStyle/>
          <a:p>
            <a:r>
              <a:rPr lang="hu-HU" dirty="0"/>
              <a:t>Alkotásról készült elemző cikk vagy beszélgetés</a:t>
            </a:r>
          </a:p>
          <a:p>
            <a:r>
              <a:rPr lang="hu-HU" dirty="0"/>
              <a:t>Rámutat az alkotás erősségeire és gyengeségeire</a:t>
            </a:r>
          </a:p>
          <a:p>
            <a:r>
              <a:rPr lang="hu-HU" dirty="0"/>
              <a:t>Szakmai megközelítés (jó esetben)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5AEBE3E-53B2-4C96-985F-9782754E0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579" y="1781175"/>
            <a:ext cx="8611421" cy="5076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1149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5A3BB7D-83C7-1832-6C06-C43B3335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760"/>
            <a:ext cx="5257800" cy="1325563"/>
          </a:xfrm>
        </p:spPr>
        <p:txBody>
          <a:bodyPr/>
          <a:lstStyle/>
          <a:p>
            <a:r>
              <a:rPr lang="hu-HU" dirty="0"/>
              <a:t>ÖSSZEFOGLALÁS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CCA10F-CA93-623B-E990-9E563B65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0718"/>
            <a:ext cx="4908331" cy="6358758"/>
          </a:xfrm>
        </p:spPr>
        <p:txBody>
          <a:bodyPr>
            <a:normAutofit/>
          </a:bodyPr>
          <a:lstStyle/>
          <a:p>
            <a:r>
              <a:rPr lang="hu-HU" b="1" dirty="0"/>
              <a:t>A tömegkommunikáció elsődleges célja az objektív tájékoztatás </a:t>
            </a:r>
            <a:r>
              <a:rPr lang="hu-HU" b="1" dirty="0">
                <a:solidFill>
                  <a:srgbClr val="FF0000"/>
                </a:solidFill>
              </a:rPr>
              <a:t>LENNE</a:t>
            </a:r>
          </a:p>
          <a:p>
            <a:r>
              <a:rPr lang="hu-HU" b="1" dirty="0"/>
              <a:t>A tájékoztató műfajok a legtöbb esetben állásfoglalást, véleményt is közölnek (rejtetten)</a:t>
            </a:r>
          </a:p>
          <a:p>
            <a:r>
              <a:rPr lang="hu-HU" b="1" dirty="0"/>
              <a:t>„független sajtó” gyakorlatilag nincs (esetleg az időjárás-jelentés)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3E71202-3CE8-E692-674D-784C260F5A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11954" r="36983" b="23218"/>
          <a:stretch/>
        </p:blipFill>
        <p:spPr>
          <a:xfrm>
            <a:off x="5213131" y="1928648"/>
            <a:ext cx="6844862" cy="444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5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D2ED7B-9B4E-C14B-1903-5F88CFD96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Tömegkommunikáció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AE6EB0-2EF4-E0A2-4A33-396320796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949450"/>
            <a:ext cx="5984147" cy="4195763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inherit"/>
              </a:rPr>
              <a:t>A kommunikáció speciális fajtája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hu-HU" b="1" i="0" dirty="0">
              <a:solidFill>
                <a:srgbClr val="666666"/>
              </a:solidFill>
              <a:effectLst/>
              <a:latin typeface="inher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inherit"/>
              </a:rPr>
              <a:t>Vevő:</a:t>
            </a: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 nagyszámú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6666"/>
                </a:solidFill>
                <a:latin typeface="inherit"/>
              </a:rPr>
              <a:t>Üzenet: </a:t>
            </a:r>
            <a:r>
              <a:rPr lang="hu-HU" dirty="0">
                <a:solidFill>
                  <a:srgbClr val="666666"/>
                </a:solidFill>
                <a:latin typeface="inherit"/>
              </a:rPr>
              <a:t>közérdekű</a:t>
            </a:r>
            <a:endParaRPr lang="hu-HU" b="0" i="0" dirty="0">
              <a:solidFill>
                <a:srgbClr val="666666"/>
              </a:solidFill>
              <a:effectLst/>
              <a:latin typeface="inher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inherit"/>
              </a:rPr>
              <a:t>Csatorna (</a:t>
            </a:r>
            <a:r>
              <a:rPr lang="hu-HU" b="1" i="0" dirty="0" err="1">
                <a:solidFill>
                  <a:srgbClr val="666666"/>
                </a:solidFill>
                <a:effectLst/>
                <a:latin typeface="inherit"/>
              </a:rPr>
              <a:t>medium</a:t>
            </a:r>
            <a:r>
              <a:rPr lang="hu-HU" b="1" i="0" dirty="0">
                <a:solidFill>
                  <a:srgbClr val="666666"/>
                </a:solidFill>
                <a:effectLst/>
                <a:latin typeface="inherit"/>
              </a:rPr>
              <a:t>):</a:t>
            </a: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  rádió, televízió, internet, újságok-folyóiratok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A5E3D43-5E32-9098-D00A-CD10A125F90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338400" y="2662239"/>
            <a:ext cx="5853600" cy="4195762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118A209B-C615-CF14-9D26-8A869C58E9CF}"/>
              </a:ext>
            </a:extLst>
          </p:cNvPr>
          <p:cNvSpPr txBox="1"/>
          <p:nvPr/>
        </p:nvSpPr>
        <p:spPr>
          <a:xfrm>
            <a:off x="8828691" y="5307724"/>
            <a:ext cx="1145628" cy="36786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csatorna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A11306B-5B63-6564-BEBB-DA947CAC2EB2}"/>
              </a:ext>
            </a:extLst>
          </p:cNvPr>
          <p:cNvSpPr txBox="1"/>
          <p:nvPr/>
        </p:nvSpPr>
        <p:spPr>
          <a:xfrm>
            <a:off x="10678510" y="5002924"/>
            <a:ext cx="843455" cy="36786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vevő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37ACFC0D-81AA-5C66-50B0-C5062F04781F}"/>
              </a:ext>
            </a:extLst>
          </p:cNvPr>
          <p:cNvSpPr txBox="1"/>
          <p:nvPr/>
        </p:nvSpPr>
        <p:spPr>
          <a:xfrm>
            <a:off x="8902263" y="4454404"/>
            <a:ext cx="1145628" cy="36786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üzenet</a:t>
            </a:r>
          </a:p>
        </p:txBody>
      </p:sp>
    </p:spTree>
    <p:extLst>
      <p:ext uri="{BB962C8B-B14F-4D97-AF65-F5344CB8AC3E}">
        <p14:creationId xmlns:p14="http://schemas.microsoft.com/office/powerpoint/2010/main" val="163613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2C419B-B4D1-505D-A830-3B1359A88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034" y="365760"/>
            <a:ext cx="4206766" cy="1325563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rgbClr val="666666"/>
                </a:solidFill>
                <a:latin typeface="inherit"/>
              </a:rPr>
              <a:t>Jellemzői:</a:t>
            </a:r>
            <a:br>
              <a:rPr lang="hu-HU" dirty="0">
                <a:solidFill>
                  <a:srgbClr val="666666"/>
                </a:solidFill>
                <a:latin typeface="Lato" panose="020F0502020204030203" pitchFamily="34" charset="0"/>
              </a:rPr>
            </a:b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68A5616-A37D-E01B-8793-710CE16C6D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4118191" y="2270235"/>
            <a:ext cx="8073810" cy="4587766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79D083-EB80-A0B1-9B4F-2DDE1933C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15" y="1108622"/>
            <a:ext cx="6183844" cy="4195763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inherit"/>
              </a:rPr>
              <a:t>professzionális szakemberek irányítják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inherit"/>
              </a:rPr>
              <a:t>szer­ve­zett, intézményesült (jogszabályok vonatkoznak rá)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inherit"/>
              </a:rPr>
              <a:t>tömeges formában zajlik, nyilvános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1" i="0" dirty="0">
                <a:solidFill>
                  <a:srgbClr val="666666"/>
                </a:solidFill>
                <a:effectLst/>
                <a:latin typeface="inherit"/>
              </a:rPr>
              <a:t>egyirányú, nincs vissza­jelzés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815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F0923A-39FD-7E7E-64EF-7D642A70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SAJTÓMŰFAJOK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20331B0-0D43-E99D-442F-F3D1A2CD8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63B3F95D-3E17-05EB-9D3F-F4BE6A0FE246}"/>
              </a:ext>
            </a:extLst>
          </p:cNvPr>
          <p:cNvSpPr/>
          <p:nvPr/>
        </p:nvSpPr>
        <p:spPr>
          <a:xfrm>
            <a:off x="641131" y="1824393"/>
            <a:ext cx="4792717" cy="44458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/>
              <a:t>TÁJÉKOZTATÓ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hír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közlemény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tudósítás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riport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időjárásjelentés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apróhirdetés</a:t>
            </a:r>
            <a:endParaRPr lang="hu-HU" sz="2800" b="1" dirty="0">
              <a:solidFill>
                <a:schemeClr val="bg1"/>
              </a:solidFill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76C45BD-539F-7E33-E387-3837D3094265}"/>
              </a:ext>
            </a:extLst>
          </p:cNvPr>
          <p:cNvSpPr/>
          <p:nvPr/>
        </p:nvSpPr>
        <p:spPr>
          <a:xfrm>
            <a:off x="6635789" y="1824393"/>
            <a:ext cx="5198859" cy="3767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/>
              <a:t>VÉLEMÉNYKÖZLŐ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dirty="0">
                <a:solidFill>
                  <a:schemeClr val="bg1"/>
                </a:solidFill>
                <a:latin typeface="Lato" panose="020F0502020204030203" pitchFamily="34" charset="0"/>
              </a:rPr>
              <a:t>cikk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dirty="0">
                <a:solidFill>
                  <a:schemeClr val="bg1"/>
                </a:solidFill>
                <a:latin typeface="Lato" panose="020F0502020204030203" pitchFamily="34" charset="0"/>
              </a:rPr>
              <a:t>kommentár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dirty="0">
                <a:solidFill>
                  <a:schemeClr val="bg1"/>
                </a:solidFill>
                <a:latin typeface="Lato" panose="020F0502020204030203" pitchFamily="34" charset="0"/>
              </a:rPr>
              <a:t>kritika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dirty="0">
                <a:solidFill>
                  <a:schemeClr val="bg1"/>
                </a:solidFill>
                <a:latin typeface="Lato" panose="020F0502020204030203" pitchFamily="34" charset="0"/>
              </a:rPr>
              <a:t>jegyzet</a:t>
            </a:r>
          </a:p>
          <a:p>
            <a:pPr marL="893763" indent="357188">
              <a:buFont typeface="Wingdings" panose="05000000000000000000" pitchFamily="2" charset="2"/>
              <a:buChar char="§"/>
            </a:pPr>
            <a:r>
              <a:rPr lang="hu-HU" sz="2800" b="1" dirty="0">
                <a:solidFill>
                  <a:schemeClr val="bg1"/>
                </a:solidFill>
                <a:latin typeface="Lato" panose="020F0502020204030203" pitchFamily="34" charset="0"/>
              </a:rPr>
              <a:t>interjú</a:t>
            </a:r>
            <a:endParaRPr lang="hu-H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28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8DEE0A-34FD-B7FA-AA27-29D7734C4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643375" cy="2574608"/>
          </a:xfrm>
          <a:solidFill>
            <a:srgbClr val="7030A0"/>
          </a:solidFill>
        </p:spPr>
        <p:txBody>
          <a:bodyPr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HÍR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EE145D-7A9A-BF53-2AE0-8137570ED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7195" y="365760"/>
            <a:ext cx="2874580" cy="1021606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hu-HU" sz="4400" b="1" dirty="0">
                <a:solidFill>
                  <a:schemeClr val="bg1"/>
                </a:solidFill>
              </a:rPr>
              <a:t>5 W </a:t>
            </a:r>
            <a:r>
              <a:rPr lang="hu-HU" b="1" dirty="0">
                <a:solidFill>
                  <a:schemeClr val="bg1"/>
                </a:solidFill>
              </a:rPr>
              <a:t>elve</a:t>
            </a:r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8033AC96-6CE4-C57A-2289-5D946A88017E}"/>
              </a:ext>
            </a:extLst>
          </p:cNvPr>
          <p:cNvSpPr/>
          <p:nvPr/>
        </p:nvSpPr>
        <p:spPr>
          <a:xfrm>
            <a:off x="2175642" y="365760"/>
            <a:ext cx="6253655" cy="914400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ALAPMŰFAJ (A TÖBBI EBBŐL FEJLŐDÖTT KI)</a:t>
            </a:r>
          </a:p>
        </p:txBody>
      </p:sp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64DFAF52-BEB9-74F7-509B-C12C813288BE}"/>
              </a:ext>
            </a:extLst>
          </p:cNvPr>
          <p:cNvSpPr/>
          <p:nvPr/>
        </p:nvSpPr>
        <p:spPr>
          <a:xfrm>
            <a:off x="2102069" y="1157605"/>
            <a:ext cx="2532993" cy="914400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AKTUÁLIS</a:t>
            </a:r>
          </a:p>
        </p:txBody>
      </p:sp>
      <p:sp>
        <p:nvSpPr>
          <p:cNvPr id="6" name="Nyíl: balra mutató 5">
            <a:extLst>
              <a:ext uri="{FF2B5EF4-FFF2-40B4-BE49-F238E27FC236}">
                <a16:creationId xmlns:a16="http://schemas.microsoft.com/office/drawing/2014/main" id="{EAEE2D9A-7BBA-1DEA-0D49-A3787572AE95}"/>
              </a:ext>
            </a:extLst>
          </p:cNvPr>
          <p:cNvSpPr/>
          <p:nvPr/>
        </p:nvSpPr>
        <p:spPr>
          <a:xfrm>
            <a:off x="2102069" y="2025968"/>
            <a:ext cx="2532993" cy="914400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KÖZÉRDEKŰ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14010E9-C221-70A1-3E6D-4DC440BF16AA}"/>
              </a:ext>
            </a:extLst>
          </p:cNvPr>
          <p:cNvSpPr/>
          <p:nvPr/>
        </p:nvSpPr>
        <p:spPr>
          <a:xfrm>
            <a:off x="8827195" y="1614805"/>
            <a:ext cx="1313794" cy="23122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hu-HU" b="1" dirty="0"/>
          </a:p>
          <a:p>
            <a:pPr algn="ctr">
              <a:lnSpc>
                <a:spcPct val="150000"/>
              </a:lnSpc>
            </a:pPr>
            <a:r>
              <a:rPr lang="hu-HU" b="1" dirty="0"/>
              <a:t>WHO</a:t>
            </a:r>
          </a:p>
          <a:p>
            <a:pPr algn="ctr">
              <a:lnSpc>
                <a:spcPct val="150000"/>
              </a:lnSpc>
            </a:pPr>
            <a:r>
              <a:rPr lang="hu-HU" b="1" dirty="0"/>
              <a:t>WHAT</a:t>
            </a:r>
          </a:p>
          <a:p>
            <a:pPr algn="ctr">
              <a:lnSpc>
                <a:spcPct val="150000"/>
              </a:lnSpc>
            </a:pPr>
            <a:r>
              <a:rPr lang="hu-HU" b="1" dirty="0"/>
              <a:t>WHEN</a:t>
            </a:r>
          </a:p>
          <a:p>
            <a:pPr algn="ctr">
              <a:lnSpc>
                <a:spcPct val="150000"/>
              </a:lnSpc>
            </a:pPr>
            <a:r>
              <a:rPr lang="hu-HU" b="1" dirty="0"/>
              <a:t>WHERE</a:t>
            </a:r>
          </a:p>
          <a:p>
            <a:pPr algn="ctr">
              <a:lnSpc>
                <a:spcPct val="150000"/>
              </a:lnSpc>
            </a:pPr>
            <a:r>
              <a:rPr lang="hu-HU" b="1" dirty="0"/>
              <a:t>WHY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362CB8DD-0D00-3C5F-05E5-1F3048884AFD}"/>
              </a:ext>
            </a:extLst>
          </p:cNvPr>
          <p:cNvSpPr/>
          <p:nvPr/>
        </p:nvSpPr>
        <p:spPr>
          <a:xfrm>
            <a:off x="10387981" y="1614805"/>
            <a:ext cx="1719936" cy="23122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hu-HU" b="1" dirty="0"/>
          </a:p>
          <a:p>
            <a:pPr algn="ctr">
              <a:lnSpc>
                <a:spcPct val="150000"/>
              </a:lnSpc>
            </a:pPr>
            <a:r>
              <a:rPr lang="hu-HU" b="1" dirty="0"/>
              <a:t>KI</a:t>
            </a:r>
          </a:p>
          <a:p>
            <a:pPr algn="ctr">
              <a:lnSpc>
                <a:spcPct val="150000"/>
              </a:lnSpc>
            </a:pPr>
            <a:r>
              <a:rPr lang="hu-HU" b="1" dirty="0"/>
              <a:t>MI TÖRTÉNT</a:t>
            </a:r>
          </a:p>
          <a:p>
            <a:pPr algn="ctr">
              <a:lnSpc>
                <a:spcPct val="150000"/>
              </a:lnSpc>
            </a:pPr>
            <a:r>
              <a:rPr lang="hu-HU" b="1" dirty="0"/>
              <a:t>MIKOR</a:t>
            </a:r>
          </a:p>
          <a:p>
            <a:pPr algn="ctr">
              <a:lnSpc>
                <a:spcPct val="150000"/>
              </a:lnSpc>
            </a:pPr>
            <a:r>
              <a:rPr lang="hu-HU" b="1" dirty="0"/>
              <a:t>HOL</a:t>
            </a:r>
          </a:p>
          <a:p>
            <a:pPr algn="ctr">
              <a:lnSpc>
                <a:spcPct val="150000"/>
              </a:lnSpc>
            </a:pPr>
            <a:r>
              <a:rPr lang="hu-HU" b="1" dirty="0"/>
              <a:t>MIÉRT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711159A-8F2C-25FA-341E-B7F85D9EF81F}"/>
              </a:ext>
            </a:extLst>
          </p:cNvPr>
          <p:cNvSpPr txBox="1"/>
          <p:nvPr/>
        </p:nvSpPr>
        <p:spPr>
          <a:xfrm>
            <a:off x="211702" y="3341914"/>
            <a:ext cx="8368501" cy="34778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800" b="1" i="1" dirty="0">
                <a:solidFill>
                  <a:srgbClr val="C00000"/>
                </a:solidFill>
                <a:latin typeface="Abadi" panose="020B0604020104020204" pitchFamily="34" charset="0"/>
              </a:rPr>
              <a:t>LEMONDOTT A SZLOVÁK MINISZTERELNÖK</a:t>
            </a:r>
          </a:p>
          <a:p>
            <a:endParaRPr lang="hu-HU" sz="2400" i="1" dirty="0">
              <a:solidFill>
                <a:srgbClr val="5A5A5A"/>
              </a:solidFill>
              <a:effectLst/>
              <a:latin typeface="Roboto" panose="02000000000000000000" pitchFamily="2" charset="0"/>
            </a:endParaRPr>
          </a:p>
          <a:p>
            <a:r>
              <a:rPr lang="hu-HU" sz="2400" i="1" dirty="0">
                <a:solidFill>
                  <a:srgbClr val="5A5A5A"/>
                </a:solidFill>
                <a:effectLst/>
                <a:latin typeface="Roboto" panose="02000000000000000000" pitchFamily="2" charset="0"/>
              </a:rPr>
              <a:t>Felmentését kérte Eduard </a:t>
            </a:r>
            <a:r>
              <a:rPr lang="hu-HU" sz="2400" i="1" dirty="0" err="1">
                <a:solidFill>
                  <a:srgbClr val="5A5A5A"/>
                </a:solidFill>
                <a:effectLst/>
                <a:latin typeface="Roboto" panose="02000000000000000000" pitchFamily="2" charset="0"/>
              </a:rPr>
              <a:t>Heger</a:t>
            </a:r>
            <a:r>
              <a:rPr lang="hu-HU" sz="2400" i="1" dirty="0">
                <a:solidFill>
                  <a:srgbClr val="5A5A5A"/>
                </a:solidFill>
                <a:effectLst/>
                <a:latin typeface="Roboto" panose="02000000000000000000" pitchFamily="2" charset="0"/>
              </a:rPr>
              <a:t> ügyvezető szlovák kormányfő, aki ezt Pozsonyban, vasárnapi sajtótájékoztatóján jelentette be. </a:t>
            </a:r>
          </a:p>
          <a:p>
            <a:r>
              <a:rPr lang="hu-HU" sz="2400" i="0" dirty="0">
                <a:solidFill>
                  <a:srgbClr val="5A5A5A"/>
                </a:solidFill>
                <a:effectLst/>
                <a:latin typeface="Roboto" panose="02000000000000000000" pitchFamily="2" charset="0"/>
              </a:rPr>
              <a:t>Döntését azzal indokolta, hogy az államfő nem fogadott el javaslatai közül egyet sem, amelyek – mint mondta – biztosabb megoldást jelentettek volna, mint egy szakértői kormány kinevezése. </a:t>
            </a:r>
            <a:endParaRPr lang="hu-HU" sz="2400" dirty="0"/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7CE8BF5D-E1AE-A9FE-E214-8A5118388E31}"/>
              </a:ext>
            </a:extLst>
          </p:cNvPr>
          <p:cNvSpPr/>
          <p:nvPr/>
        </p:nvSpPr>
        <p:spPr>
          <a:xfrm>
            <a:off x="2611451" y="4049485"/>
            <a:ext cx="1917005" cy="51162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95D221B2-B7EA-6594-946F-ADB9585EC282}"/>
              </a:ext>
            </a:extLst>
          </p:cNvPr>
          <p:cNvSpPr/>
          <p:nvPr/>
        </p:nvSpPr>
        <p:spPr>
          <a:xfrm>
            <a:off x="185064" y="4049485"/>
            <a:ext cx="2426387" cy="51162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C45794AE-463D-A026-CCE8-4CD48B51EDD0}"/>
              </a:ext>
            </a:extLst>
          </p:cNvPr>
          <p:cNvSpPr/>
          <p:nvPr/>
        </p:nvSpPr>
        <p:spPr>
          <a:xfrm>
            <a:off x="4473843" y="4446950"/>
            <a:ext cx="4234728" cy="51162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4" name="Ellipszis 13">
            <a:extLst>
              <a:ext uri="{FF2B5EF4-FFF2-40B4-BE49-F238E27FC236}">
                <a16:creationId xmlns:a16="http://schemas.microsoft.com/office/drawing/2014/main" id="{0ECAC80F-7B05-BAA0-EC9F-03ED411A44C0}"/>
              </a:ext>
            </a:extLst>
          </p:cNvPr>
          <p:cNvSpPr/>
          <p:nvPr/>
        </p:nvSpPr>
        <p:spPr>
          <a:xfrm>
            <a:off x="2611451" y="4446950"/>
            <a:ext cx="1917005" cy="51162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05350EE9-446D-83B9-7047-627B53665DD5}"/>
              </a:ext>
            </a:extLst>
          </p:cNvPr>
          <p:cNvSpPr/>
          <p:nvPr/>
        </p:nvSpPr>
        <p:spPr>
          <a:xfrm>
            <a:off x="0" y="5093615"/>
            <a:ext cx="8137641" cy="87484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1615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C9C46EA-87EA-6881-706F-C97F2DB89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Tudósítás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1EE86B0-8670-05C0-1C7E-FF5E186E4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949450"/>
            <a:ext cx="3997692" cy="4195763"/>
          </a:xfrm>
        </p:spPr>
        <p:txBody>
          <a:bodyPr/>
          <a:lstStyle/>
          <a:p>
            <a:r>
              <a:rPr lang="hu-HU" b="1" dirty="0"/>
              <a:t>Az újságíró a helyszínről, első kézből közli, amit tapasztal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7FBE743-DD96-F51D-314B-1A3BA2A48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143" y="1949450"/>
            <a:ext cx="6416857" cy="481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29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51DDF40F-ADF8-BC34-D2E3-EDC4A1CD0B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</a:blip>
          <a:srcRect l="18669" r="9698"/>
          <a:stretch/>
        </p:blipFill>
        <p:spPr>
          <a:xfrm>
            <a:off x="5399313" y="1524000"/>
            <a:ext cx="6792687" cy="5334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4CE300C-8899-F217-C355-CA2F6D93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Riport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56984C-588D-FEDD-8A80-9A1B3EC3C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2950778"/>
            <a:ext cx="4570506" cy="3194435"/>
          </a:xfrm>
        </p:spPr>
        <p:txBody>
          <a:bodyPr/>
          <a:lstStyle/>
          <a:p>
            <a:r>
              <a:rPr lang="hu-HU" b="1" dirty="0"/>
              <a:t>Párbeszédes:</a:t>
            </a:r>
          </a:p>
          <a:p>
            <a:r>
              <a:rPr lang="hu-HU" b="1" dirty="0"/>
              <a:t>Az újságíró egy érintettet kérdez, az </a:t>
            </a:r>
            <a:r>
              <a:rPr lang="hu-HU" b="1" dirty="0">
                <a:solidFill>
                  <a:srgbClr val="FF0000"/>
                </a:solidFill>
              </a:rPr>
              <a:t>esemény</a:t>
            </a:r>
            <a:r>
              <a:rPr lang="hu-HU" b="1" dirty="0"/>
              <a:t> van a középpontban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A638B6A-E58E-5BD9-4746-4FB1AFC70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98" b="94361" l="9877" r="94444">
                        <a14:foregroundMark x1="56379" y1="7519" x2="51440" y2="37594"/>
                        <a14:foregroundMark x1="51440" y1="37594" x2="56790" y2="88346"/>
                        <a14:foregroundMark x1="56790" y1="88346" x2="56379" y2="94361"/>
                        <a14:foregroundMark x1="88889" y1="19173" x2="87037" y2="94361"/>
                        <a14:foregroundMark x1="94444" y1="38722" x2="94033" y2="812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0865" y="2950778"/>
            <a:ext cx="6999535" cy="383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80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F22DC62-BC88-5E79-7E17-B34ECCB9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Interjú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A0EB7DF-1582-D0CD-32F0-9D8D65B85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949450"/>
            <a:ext cx="4638823" cy="4195763"/>
          </a:xfrm>
        </p:spPr>
        <p:txBody>
          <a:bodyPr/>
          <a:lstStyle/>
          <a:p>
            <a:r>
              <a:rPr lang="hu-HU" b="1" dirty="0"/>
              <a:t>Párbeszédes:</a:t>
            </a:r>
          </a:p>
          <a:p>
            <a:r>
              <a:rPr lang="hu-HU" b="1" dirty="0"/>
              <a:t>Az újságíró egy érintettet kérdez, a </a:t>
            </a:r>
            <a:r>
              <a:rPr lang="hu-HU" b="1" dirty="0">
                <a:solidFill>
                  <a:srgbClr val="FF0000"/>
                </a:solidFill>
              </a:rPr>
              <a:t>személy</a:t>
            </a:r>
            <a:r>
              <a:rPr lang="hu-HU" b="1" dirty="0"/>
              <a:t> van a középpontban</a:t>
            </a:r>
          </a:p>
          <a:p>
            <a:r>
              <a:rPr lang="hu-HU" b="1" dirty="0"/>
              <a:t>(híres ember)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032F3CE-AF69-8DA2-2A9D-319FA40CE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6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DD345EC-D18C-6636-4FBF-729371DE8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Kommentár, vélemény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5B4EB2C-2BB2-A619-58D2-E20F13918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949450"/>
            <a:ext cx="5059237" cy="4195763"/>
          </a:xfrm>
        </p:spPr>
        <p:txBody>
          <a:bodyPr/>
          <a:lstStyle/>
          <a:p>
            <a:r>
              <a:rPr lang="hu-HU" dirty="0"/>
              <a:t>Aktuális hírből indul ki</a:t>
            </a:r>
          </a:p>
          <a:p>
            <a:r>
              <a:rPr lang="hu-HU" dirty="0"/>
              <a:t>Hírmagyarázat</a:t>
            </a:r>
          </a:p>
          <a:p>
            <a:r>
              <a:rPr lang="hu-HU" dirty="0"/>
              <a:t>Személyes véleményt közöl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7237915-1D1B-A083-0946-77468E581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414" y="2508190"/>
            <a:ext cx="5526961" cy="4234196"/>
          </a:xfrm>
          <a:prstGeom prst="rect">
            <a:avLst/>
          </a:prstGeom>
        </p:spPr>
      </p:pic>
      <p:sp>
        <p:nvSpPr>
          <p:cNvPr id="6" name="Nyíl: balra mutató 5">
            <a:extLst>
              <a:ext uri="{FF2B5EF4-FFF2-40B4-BE49-F238E27FC236}">
                <a16:creationId xmlns:a16="http://schemas.microsoft.com/office/drawing/2014/main" id="{3EF34E25-E342-84C2-B1C6-C2688032137D}"/>
              </a:ext>
            </a:extLst>
          </p:cNvPr>
          <p:cNvSpPr/>
          <p:nvPr/>
        </p:nvSpPr>
        <p:spPr>
          <a:xfrm>
            <a:off x="4445136" y="1735466"/>
            <a:ext cx="6908664" cy="87235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A békefolyamat kudarcot vallott</a:t>
            </a:r>
          </a:p>
        </p:txBody>
      </p:sp>
    </p:spTree>
    <p:extLst>
      <p:ext uri="{BB962C8B-B14F-4D97-AF65-F5344CB8AC3E}">
        <p14:creationId xmlns:p14="http://schemas.microsoft.com/office/powerpoint/2010/main" val="285938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DappledVTI">
  <a:themeElements>
    <a:clrScheme name="AnalogousFromLightSeedRightStep">
      <a:dk1>
        <a:srgbClr val="000000"/>
      </a:dk1>
      <a:lt1>
        <a:srgbClr val="FFFFFF"/>
      </a:lt1>
      <a:dk2>
        <a:srgbClr val="243341"/>
      </a:dk2>
      <a:lt2>
        <a:srgbClr val="E8E2E7"/>
      </a:lt2>
      <a:accent1>
        <a:srgbClr val="7DAD88"/>
      </a:accent1>
      <a:accent2>
        <a:srgbClr val="6FAC96"/>
      </a:accent2>
      <a:accent3>
        <a:srgbClr val="7DA9AC"/>
      </a:accent3>
      <a:accent4>
        <a:srgbClr val="7B9EBE"/>
      </a:accent4>
      <a:accent5>
        <a:srgbClr val="9399CA"/>
      </a:accent5>
      <a:accent6>
        <a:srgbClr val="8F7BBE"/>
      </a:accent6>
      <a:hlink>
        <a:srgbClr val="AE699F"/>
      </a:hlink>
      <a:folHlink>
        <a:srgbClr val="7F7F7F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2846</TotalTime>
  <Words>262</Words>
  <Application>Microsoft Office PowerPoint</Application>
  <PresentationFormat>Szélesvásznú</PresentationFormat>
  <Paragraphs>72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21" baseType="lpstr">
      <vt:lpstr>Abadi</vt:lpstr>
      <vt:lpstr>Arial</vt:lpstr>
      <vt:lpstr>Avenir Next LT Pro</vt:lpstr>
      <vt:lpstr>AvenirNext LT Pro Medium</vt:lpstr>
      <vt:lpstr>inherit</vt:lpstr>
      <vt:lpstr>Lato</vt:lpstr>
      <vt:lpstr>Roboto</vt:lpstr>
      <vt:lpstr>Sabon Next LT</vt:lpstr>
      <vt:lpstr>Wingdings</vt:lpstr>
      <vt:lpstr>DappledVTI</vt:lpstr>
      <vt:lpstr>A tömegkommunikáció és műfajai</vt:lpstr>
      <vt:lpstr>Tömegkommunikáció</vt:lpstr>
      <vt:lpstr>Jellemzői: </vt:lpstr>
      <vt:lpstr>SAJTÓMŰFAJOK</vt:lpstr>
      <vt:lpstr>HÍR</vt:lpstr>
      <vt:lpstr>Tudósítás</vt:lpstr>
      <vt:lpstr>Riport</vt:lpstr>
      <vt:lpstr>Interjú</vt:lpstr>
      <vt:lpstr>Kommentár, vélemény</vt:lpstr>
      <vt:lpstr>KRITIKA</vt:lpstr>
      <vt:lpstr>ÖSSZEFOGLALÁS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tömegkommunikáció</dc:title>
  <dc:creator>Terdikné Takács Szilvia Dr.</dc:creator>
  <cp:lastModifiedBy>Terdikné Takács Szilvia Dr.</cp:lastModifiedBy>
  <cp:revision>2</cp:revision>
  <dcterms:created xsi:type="dcterms:W3CDTF">2024-02-13T21:59:10Z</dcterms:created>
  <dcterms:modified xsi:type="dcterms:W3CDTF">2024-02-18T15:58:47Z</dcterms:modified>
</cp:coreProperties>
</file>