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ctiveX/activeX1.xml" ContentType="application/vnd.ms-office.activeX+xml"/>
  <Override PartName="/ppt/activeX/activeX2.xml" ContentType="application/vnd.ms-office.activeX+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1" r:id="rId4"/>
    <p:sldId id="272" r:id="rId5"/>
    <p:sldId id="263" r:id="rId6"/>
    <p:sldId id="284" r:id="rId7"/>
    <p:sldId id="268" r:id="rId8"/>
    <p:sldId id="265" r:id="rId9"/>
    <p:sldId id="266" r:id="rId10"/>
    <p:sldId id="267" r:id="rId11"/>
    <p:sldId id="269" r:id="rId12"/>
    <p:sldId id="278" r:id="rId13"/>
    <p:sldId id="270" r:id="rId14"/>
    <p:sldId id="274" r:id="rId15"/>
    <p:sldId id="287" r:id="rId16"/>
    <p:sldId id="285" r:id="rId17"/>
    <p:sldId id="286" r:id="rId18"/>
    <p:sldId id="275" r:id="rId19"/>
    <p:sldId id="264" r:id="rId20"/>
    <p:sldId id="277" r:id="rId21"/>
    <p:sldId id="280" r:id="rId22"/>
    <p:sldId id="283" r:id="rId23"/>
    <p:sldId id="279" r:id="rId24"/>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FF99"/>
    <a:srgbClr val="FF9900"/>
    <a:srgbClr val="6633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1460"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5512D11C-5CC6-11CF-8D67-00AA00BDCE1D}" ax:persistence="persistStream" r:id="rId1"/>
</file>

<file path=ppt/activeX/activeX2.xml><?xml version="1.0" encoding="utf-8"?>
<ax:ocx xmlns:ax="http://schemas.microsoft.com/office/2006/activeX" xmlns:r="http://schemas.openxmlformats.org/officeDocument/2006/relationships" ax:classid="{5512D11C-5CC6-11CF-8D67-00AA00BDCE1D}" ax:persistence="persistStream" r:id="rId1"/>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a:t>Mintacím szerkesztése</a:t>
            </a:r>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a:t>Alcím mintájának szerkesztése</a:t>
            </a:r>
          </a:p>
        </p:txBody>
      </p:sp>
      <p:sp>
        <p:nvSpPr>
          <p:cNvPr id="4" name="Dátum helye 3"/>
          <p:cNvSpPr>
            <a:spLocks noGrp="1"/>
          </p:cNvSpPr>
          <p:nvPr>
            <p:ph type="dt" sz="half" idx="10"/>
          </p:nvPr>
        </p:nvSpPr>
        <p:spPr/>
        <p:txBody>
          <a:bodyPr/>
          <a:lstStyle/>
          <a:p>
            <a:fld id="{5DAE10C5-4C77-445F-926C-25AF0C88DACD}" type="datetimeFigureOut">
              <a:rPr lang="hu-HU" smtClean="0"/>
              <a:pPr/>
              <a:t>2021. 08. 29.</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A615079-C4EE-46CA-A530-618484D5CAC3}" type="slidenum">
              <a:rPr lang="hu-HU" smtClean="0"/>
              <a:pPr/>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Függőleges szöveg helye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5DAE10C5-4C77-445F-926C-25AF0C88DACD}" type="datetimeFigureOut">
              <a:rPr lang="hu-HU" smtClean="0"/>
              <a:pPr/>
              <a:t>2021. 08. 29.</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A615079-C4EE-46CA-A530-618484D5CAC3}" type="slidenum">
              <a:rPr lang="hu-HU" smtClean="0"/>
              <a:pPr/>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a:t>Mintacím szerkesztése</a:t>
            </a:r>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5DAE10C5-4C77-445F-926C-25AF0C88DACD}" type="datetimeFigureOut">
              <a:rPr lang="hu-HU" smtClean="0"/>
              <a:pPr/>
              <a:t>2021. 08. 29.</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A615079-C4EE-46CA-A530-618484D5CAC3}" type="slidenum">
              <a:rPr lang="hu-HU" smtClean="0"/>
              <a:pPr/>
              <a:t>‹#›</a:t>
            </a:fld>
            <a:endParaRPr lang="hu-H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10"/>
          </p:nvPr>
        </p:nvSpPr>
        <p:spPr/>
        <p:txBody>
          <a:bodyPr/>
          <a:lstStyle/>
          <a:p>
            <a:fld id="{5DAE10C5-4C77-445F-926C-25AF0C88DACD}" type="datetimeFigureOut">
              <a:rPr lang="hu-HU" smtClean="0"/>
              <a:pPr/>
              <a:t>2021. 08. 29.</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A615079-C4EE-46CA-A530-618484D5CAC3}" type="slidenum">
              <a:rPr lang="hu-HU" smtClean="0"/>
              <a:pPr/>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a:t>Mintacím szerkesztése</a:t>
            </a:r>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átum helye 3"/>
          <p:cNvSpPr>
            <a:spLocks noGrp="1"/>
          </p:cNvSpPr>
          <p:nvPr>
            <p:ph type="dt" sz="half" idx="10"/>
          </p:nvPr>
        </p:nvSpPr>
        <p:spPr/>
        <p:txBody>
          <a:bodyPr/>
          <a:lstStyle/>
          <a:p>
            <a:fld id="{5DAE10C5-4C77-445F-926C-25AF0C88DACD}" type="datetimeFigureOut">
              <a:rPr lang="hu-HU" smtClean="0"/>
              <a:pPr/>
              <a:t>2021. 08. 29.</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A615079-C4EE-46CA-A530-618484D5CAC3}" type="slidenum">
              <a:rPr lang="hu-HU" smtClean="0"/>
              <a:pPr/>
              <a:t>‹#›</a:t>
            </a:fld>
            <a:endParaRPr 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Dátum helye 4"/>
          <p:cNvSpPr>
            <a:spLocks noGrp="1"/>
          </p:cNvSpPr>
          <p:nvPr>
            <p:ph type="dt" sz="half" idx="10"/>
          </p:nvPr>
        </p:nvSpPr>
        <p:spPr/>
        <p:txBody>
          <a:bodyPr/>
          <a:lstStyle/>
          <a:p>
            <a:fld id="{5DAE10C5-4C77-445F-926C-25AF0C88DACD}" type="datetimeFigureOut">
              <a:rPr lang="hu-HU" smtClean="0"/>
              <a:pPr/>
              <a:t>2021. 08. 29.</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A615079-C4EE-46CA-A530-618484D5CAC3}" type="slidenum">
              <a:rPr lang="hu-HU" smtClean="0"/>
              <a:pPr/>
              <a:t>‹#›</a:t>
            </a:fld>
            <a:endParaRPr 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a:t>Mintacím szerkesztése</a:t>
            </a:r>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Dátum helye 6"/>
          <p:cNvSpPr>
            <a:spLocks noGrp="1"/>
          </p:cNvSpPr>
          <p:nvPr>
            <p:ph type="dt" sz="half" idx="10"/>
          </p:nvPr>
        </p:nvSpPr>
        <p:spPr/>
        <p:txBody>
          <a:bodyPr/>
          <a:lstStyle/>
          <a:p>
            <a:fld id="{5DAE10C5-4C77-445F-926C-25AF0C88DACD}" type="datetimeFigureOut">
              <a:rPr lang="hu-HU" smtClean="0"/>
              <a:pPr/>
              <a:t>2021. 08. 29.</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7A615079-C4EE-46CA-A530-618484D5CAC3}" type="slidenum">
              <a:rPr lang="hu-HU" smtClean="0"/>
              <a:pPr/>
              <a:t>‹#›</a:t>
            </a:fld>
            <a:endParaRPr 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Dátum helye 2"/>
          <p:cNvSpPr>
            <a:spLocks noGrp="1"/>
          </p:cNvSpPr>
          <p:nvPr>
            <p:ph type="dt" sz="half" idx="10"/>
          </p:nvPr>
        </p:nvSpPr>
        <p:spPr/>
        <p:txBody>
          <a:bodyPr/>
          <a:lstStyle/>
          <a:p>
            <a:fld id="{5DAE10C5-4C77-445F-926C-25AF0C88DACD}" type="datetimeFigureOut">
              <a:rPr lang="hu-HU" smtClean="0"/>
              <a:pPr/>
              <a:t>2021. 08. 29.</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7A615079-C4EE-46CA-A530-618484D5CAC3}" type="slidenum">
              <a:rPr lang="hu-HU" smtClean="0"/>
              <a:pPr/>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5DAE10C5-4C77-445F-926C-25AF0C88DACD}" type="datetimeFigureOut">
              <a:rPr lang="hu-HU" smtClean="0"/>
              <a:pPr/>
              <a:t>2021. 08. 29.</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7A615079-C4EE-46CA-A530-618484D5CAC3}" type="slidenum">
              <a:rPr lang="hu-HU" smtClean="0"/>
              <a:pPr/>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a:t>Mintacím szerkesztése</a:t>
            </a:r>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átum helye 4"/>
          <p:cNvSpPr>
            <a:spLocks noGrp="1"/>
          </p:cNvSpPr>
          <p:nvPr>
            <p:ph type="dt" sz="half" idx="10"/>
          </p:nvPr>
        </p:nvSpPr>
        <p:spPr/>
        <p:txBody>
          <a:bodyPr/>
          <a:lstStyle/>
          <a:p>
            <a:fld id="{5DAE10C5-4C77-445F-926C-25AF0C88DACD}" type="datetimeFigureOut">
              <a:rPr lang="hu-HU" smtClean="0"/>
              <a:pPr/>
              <a:t>2021. 08. 29.</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A615079-C4EE-46CA-A530-618484D5CAC3}" type="slidenum">
              <a:rPr lang="hu-HU" smtClean="0"/>
              <a:pPr/>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a:t>Mintacím szerkesztése</a:t>
            </a:r>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átum helye 4"/>
          <p:cNvSpPr>
            <a:spLocks noGrp="1"/>
          </p:cNvSpPr>
          <p:nvPr>
            <p:ph type="dt" sz="half" idx="10"/>
          </p:nvPr>
        </p:nvSpPr>
        <p:spPr/>
        <p:txBody>
          <a:bodyPr/>
          <a:lstStyle/>
          <a:p>
            <a:fld id="{5DAE10C5-4C77-445F-926C-25AF0C88DACD}" type="datetimeFigureOut">
              <a:rPr lang="hu-HU" smtClean="0"/>
              <a:pPr/>
              <a:t>2021. 08. 29.</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A615079-C4EE-46CA-A530-618484D5CAC3}" type="slidenum">
              <a:rPr lang="hu-HU" smtClean="0"/>
              <a:pPr/>
              <a:t>‹#›</a:t>
            </a:fld>
            <a:endParaRPr lang="hu-H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50000"/>
          </a:schemeClr>
        </a:solidFill>
        <a:effectLst/>
      </p:bgPr>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a:t>Mintacím szerkesztése</a:t>
            </a:r>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AE10C5-4C77-445F-926C-25AF0C88DACD}" type="datetimeFigureOut">
              <a:rPr lang="hu-HU" smtClean="0"/>
              <a:pPr/>
              <a:t>2021. 08. 29.</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615079-C4EE-46CA-A530-618484D5CAC3}" type="slidenum">
              <a:rPr lang="hu-HU" smtClean="0"/>
              <a:pPr/>
              <a:t>‹#›</a:t>
            </a:fld>
            <a:endParaRPr lang="hu-H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2.xml"/><Relationship Id="rId1" Type="http://schemas.openxmlformats.org/officeDocument/2006/relationships/control" Target="../activeX/activeX1.xml"/><Relationship Id="rId6" Type="http://schemas.openxmlformats.org/officeDocument/2006/relationships/image" Target="../media/image8.wmf"/><Relationship Id="rId5" Type="http://schemas.openxmlformats.org/officeDocument/2006/relationships/image" Target="../media/image7.wmf"/><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a:noAutofit/>
          </a:bodyPr>
          <a:lstStyle/>
          <a:p>
            <a:r>
              <a:rPr lang="hu-HU" sz="4800" b="1" dirty="0">
                <a:solidFill>
                  <a:srgbClr val="FFFF99"/>
                </a:solidFill>
                <a:latin typeface="Algerian" pitchFamily="82" charset="0"/>
              </a:rPr>
              <a:t>Irodalmi pletykák, </a:t>
            </a:r>
            <a:r>
              <a:rPr lang="hu-HU" sz="4800" b="1" dirty="0">
                <a:solidFill>
                  <a:srgbClr val="FFFF66"/>
                </a:solidFill>
                <a:latin typeface="Algerian" pitchFamily="82" charset="0"/>
              </a:rPr>
              <a:t>szerelmi kalandok, </a:t>
            </a:r>
            <a:r>
              <a:rPr lang="hu-HU" sz="4800" b="1" dirty="0">
                <a:solidFill>
                  <a:srgbClr val="FF9900"/>
                </a:solidFill>
                <a:latin typeface="Algerian" pitchFamily="82" charset="0"/>
              </a:rPr>
              <a:t>viszonyok, botrányok</a:t>
            </a:r>
          </a:p>
        </p:txBody>
      </p:sp>
      <p:sp>
        <p:nvSpPr>
          <p:cNvPr id="3" name="Alcím 2"/>
          <p:cNvSpPr>
            <a:spLocks noGrp="1"/>
          </p:cNvSpPr>
          <p:nvPr>
            <p:ph type="subTitle" idx="1"/>
          </p:nvPr>
        </p:nvSpPr>
        <p:spPr>
          <a:xfrm>
            <a:off x="1857356" y="4071942"/>
            <a:ext cx="5915044" cy="1566858"/>
          </a:xfrm>
        </p:spPr>
        <p:txBody>
          <a:bodyPr/>
          <a:lstStyle/>
          <a:p>
            <a:r>
              <a:rPr lang="hu-HU" dirty="0"/>
              <a:t>a Nyugat korában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3" name="Tartalom helye 2"/>
          <p:cNvSpPr>
            <a:spLocks noGrp="1"/>
          </p:cNvSpPr>
          <p:nvPr>
            <p:ph idx="1"/>
          </p:nvPr>
        </p:nvSpPr>
        <p:spPr>
          <a:xfrm>
            <a:off x="3643306" y="0"/>
            <a:ext cx="4714908" cy="6858000"/>
          </a:xfrm>
          <a:solidFill>
            <a:schemeClr val="bg1"/>
          </a:solidFill>
        </p:spPr>
        <p:txBody>
          <a:bodyPr>
            <a:normAutofit/>
          </a:bodyPr>
          <a:lstStyle/>
          <a:p>
            <a:pPr algn="ctr">
              <a:buNone/>
            </a:pPr>
            <a:r>
              <a:rPr lang="hu-HU" b="1" cap="all" dirty="0">
                <a:solidFill>
                  <a:schemeClr val="accent2">
                    <a:lumMod val="50000"/>
                  </a:schemeClr>
                </a:solidFill>
              </a:rPr>
              <a:t>     </a:t>
            </a:r>
          </a:p>
          <a:p>
            <a:pPr algn="ctr">
              <a:buNone/>
            </a:pPr>
            <a:r>
              <a:rPr lang="hu-HU" b="1" dirty="0"/>
              <a:t>„NÉZD MEG AZ ANYJÁT, VEDD EL A LÁNYÁT”</a:t>
            </a:r>
          </a:p>
          <a:p>
            <a:pPr algn="ctr">
              <a:buNone/>
            </a:pPr>
            <a:endParaRPr lang="hu-HU" b="1" cap="all" dirty="0">
              <a:solidFill>
                <a:schemeClr val="accent2">
                  <a:lumMod val="50000"/>
                </a:schemeClr>
              </a:solidFill>
            </a:endParaRPr>
          </a:p>
          <a:p>
            <a:pPr algn="just">
              <a:buNone/>
            </a:pPr>
            <a:r>
              <a:rPr lang="hu-HU" sz="2600" dirty="0"/>
              <a:t>	</a:t>
            </a:r>
          </a:p>
        </p:txBody>
      </p:sp>
      <p:pic>
        <p:nvPicPr>
          <p:cNvPr id="25602" name="Picture 2" descr="http://pihgy.hu/files/kiallitas1.jpg"/>
          <p:cNvPicPr>
            <a:picLocks noChangeAspect="1" noChangeArrowheads="1"/>
          </p:cNvPicPr>
          <p:nvPr/>
        </p:nvPicPr>
        <p:blipFill>
          <a:blip r:embed="rId2" cstate="print">
            <a:lum contrast="10000"/>
          </a:blip>
          <a:srcRect/>
          <a:stretch>
            <a:fillRect/>
          </a:stretch>
        </p:blipFill>
        <p:spPr bwMode="auto">
          <a:xfrm>
            <a:off x="0" y="214290"/>
            <a:ext cx="3779912" cy="5687643"/>
          </a:xfrm>
          <a:prstGeom prst="rect">
            <a:avLst/>
          </a:prstGeom>
          <a:noFill/>
        </p:spPr>
      </p:pic>
      <p:pic>
        <p:nvPicPr>
          <p:cNvPr id="50178" name="Picture 2" descr="http://www.paklo.net/files/jozsef_attila.jpg"/>
          <p:cNvPicPr>
            <a:picLocks noChangeAspect="1" noChangeArrowheads="1"/>
          </p:cNvPicPr>
          <p:nvPr/>
        </p:nvPicPr>
        <p:blipFill>
          <a:blip r:embed="rId3" cstate="print">
            <a:lum contrast="-20000"/>
          </a:blip>
          <a:srcRect/>
          <a:stretch>
            <a:fillRect/>
          </a:stretch>
        </p:blipFill>
        <p:spPr bwMode="auto">
          <a:xfrm>
            <a:off x="5580112" y="2924944"/>
            <a:ext cx="2500330" cy="3738812"/>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5" name="Tartalom helye 2"/>
          <p:cNvSpPr txBox="1">
            <a:spLocks/>
          </p:cNvSpPr>
          <p:nvPr/>
        </p:nvSpPr>
        <p:spPr>
          <a:xfrm>
            <a:off x="0" y="1214422"/>
            <a:ext cx="5572132" cy="5643578"/>
          </a:xfrm>
          <a:prstGeom prst="rect">
            <a:avLst/>
          </a:prstGeom>
          <a:noFill/>
        </p:spPr>
        <p:txBody>
          <a:bodyPr vert="horz" lIns="91440" tIns="45720" rIns="91440" bIns="45720" rtlCol="0">
            <a:normAutofit/>
          </a:bodyPr>
          <a:lstStyle/>
          <a:p>
            <a:pPr marL="342900" indent="-342900" algn="just">
              <a:spcBef>
                <a:spcPct val="20000"/>
              </a:spcBef>
            </a:pPr>
            <a:endParaRPr lang="hu-HU" sz="3200" dirty="0"/>
          </a:p>
          <a:p>
            <a:pPr marL="342900" indent="-342900" algn="just">
              <a:spcBef>
                <a:spcPct val="20000"/>
              </a:spcBef>
            </a:pPr>
            <a:r>
              <a:rPr lang="hu-HU" sz="3200" dirty="0"/>
              <a:t>	</a:t>
            </a:r>
            <a:endParaRPr kumimoji="0" lang="hu-HU"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27650" name="Picture 2" descr="http://m.blog.hu/ko/kosztolanyidezsoter/image/radakovich.jpg"/>
          <p:cNvPicPr>
            <a:picLocks noChangeAspect="1" noChangeArrowheads="1"/>
          </p:cNvPicPr>
          <p:nvPr/>
        </p:nvPicPr>
        <p:blipFill>
          <a:blip r:embed="rId2" cstate="print">
            <a:lum bright="-10000"/>
          </a:blip>
          <a:srcRect/>
          <a:stretch>
            <a:fillRect/>
          </a:stretch>
        </p:blipFill>
        <p:spPr bwMode="auto">
          <a:xfrm>
            <a:off x="5004048" y="1412776"/>
            <a:ext cx="3528392" cy="3920436"/>
          </a:xfrm>
          <a:prstGeom prst="rect">
            <a:avLst/>
          </a:prstGeom>
          <a:noFill/>
        </p:spPr>
      </p:pic>
      <p:pic>
        <p:nvPicPr>
          <p:cNvPr id="27654" name="Picture 6" descr="Kosztolányi feleségével, Harmos Ilonával"/>
          <p:cNvPicPr>
            <a:picLocks noChangeAspect="1" noChangeArrowheads="1"/>
          </p:cNvPicPr>
          <p:nvPr/>
        </p:nvPicPr>
        <p:blipFill>
          <a:blip r:embed="rId3" cstate="print">
            <a:lum bright="20000"/>
          </a:blip>
          <a:srcRect/>
          <a:stretch>
            <a:fillRect/>
          </a:stretch>
        </p:blipFill>
        <p:spPr bwMode="auto">
          <a:xfrm>
            <a:off x="0" y="2780928"/>
            <a:ext cx="4782907" cy="3911738"/>
          </a:xfrm>
          <a:prstGeom prst="rect">
            <a:avLst/>
          </a:prstGeom>
          <a:noFill/>
        </p:spPr>
      </p:pic>
      <p:sp>
        <p:nvSpPr>
          <p:cNvPr id="7" name="Szövegdoboz 6"/>
          <p:cNvSpPr txBox="1"/>
          <p:nvPr/>
        </p:nvSpPr>
        <p:spPr>
          <a:xfrm>
            <a:off x="428596" y="357166"/>
            <a:ext cx="8286808" cy="769441"/>
          </a:xfrm>
          <a:prstGeom prst="rect">
            <a:avLst/>
          </a:prstGeom>
          <a:noFill/>
        </p:spPr>
        <p:txBody>
          <a:bodyPr wrap="square" rtlCol="0">
            <a:spAutoFit/>
          </a:bodyPr>
          <a:lstStyle/>
          <a:p>
            <a:pPr marL="342900" indent="-342900">
              <a:spcBef>
                <a:spcPct val="20000"/>
              </a:spcBef>
            </a:pPr>
            <a:r>
              <a:rPr lang="hu-HU" sz="4400" b="1" dirty="0"/>
              <a:t>Vén kecske 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a:solidFill>
                  <a:schemeClr val="bg1"/>
                </a:solidFill>
              </a:rPr>
              <a:t>Kosztolányiné levele </a:t>
            </a:r>
            <a:r>
              <a:rPr lang="hu-HU" dirty="0" err="1">
                <a:solidFill>
                  <a:schemeClr val="bg1"/>
                </a:solidFill>
              </a:rPr>
              <a:t>Radákovich</a:t>
            </a:r>
            <a:r>
              <a:rPr lang="hu-HU" dirty="0">
                <a:solidFill>
                  <a:schemeClr val="bg1"/>
                </a:solidFill>
              </a:rPr>
              <a:t> Máriához</a:t>
            </a:r>
          </a:p>
        </p:txBody>
      </p:sp>
      <p:sp>
        <p:nvSpPr>
          <p:cNvPr id="3" name="Tartalom helye 2"/>
          <p:cNvSpPr>
            <a:spLocks noGrp="1"/>
          </p:cNvSpPr>
          <p:nvPr>
            <p:ph idx="1"/>
          </p:nvPr>
        </p:nvSpPr>
        <p:spPr/>
        <p:txBody>
          <a:bodyPr>
            <a:normAutofit lnSpcReduction="10000"/>
          </a:bodyPr>
          <a:lstStyle/>
          <a:p>
            <a:pPr marL="0" indent="0">
              <a:buNone/>
            </a:pPr>
            <a:r>
              <a:rPr lang="hu-HU" i="1" dirty="0">
                <a:solidFill>
                  <a:schemeClr val="bg1"/>
                </a:solidFill>
              </a:rPr>
              <a:t>"Maga szerencsétlen, tájékozatlan lúd, ha én magát még egyszer meglátom az erkélyén szenvelegni, ha maga még egyszer csak egyetlen </a:t>
            </a:r>
            <a:r>
              <a:rPr lang="hu-HU" i="1" dirty="0" err="1">
                <a:solidFill>
                  <a:schemeClr val="bg1"/>
                </a:solidFill>
              </a:rPr>
              <a:t>izenetet</a:t>
            </a:r>
            <a:r>
              <a:rPr lang="hu-HU" i="1" dirty="0">
                <a:solidFill>
                  <a:schemeClr val="bg1"/>
                </a:solidFill>
              </a:rPr>
              <a:t>, levelet, apróhirdetést vagy csak jelt is ad vagy jelet elfogad az én szerencsétlen, haláltól és öregségtől - sajnos joggal - rettegő, gyönge jellemű uramtól, akkor én magát a nyílt utcán, a fia szeme láttára összeverem, mint egy haszontalan, rossz és ostoba dögöt, de az is lehet, hogy lelövöm, mint egy veszett kutyát”.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3" name="Tartalom helye 2"/>
          <p:cNvSpPr>
            <a:spLocks noGrp="1"/>
          </p:cNvSpPr>
          <p:nvPr>
            <p:ph idx="1"/>
          </p:nvPr>
        </p:nvSpPr>
        <p:spPr>
          <a:xfrm>
            <a:off x="500034" y="0"/>
            <a:ext cx="5857916" cy="6858000"/>
          </a:xfrm>
          <a:solidFill>
            <a:schemeClr val="bg1"/>
          </a:solidFill>
        </p:spPr>
        <p:txBody>
          <a:bodyPr/>
          <a:lstStyle/>
          <a:p>
            <a:pPr>
              <a:buNone/>
            </a:pPr>
            <a:r>
              <a:rPr lang="hu-HU" b="1" dirty="0"/>
              <a:t>NEM ADJA ALÁBB</a:t>
            </a:r>
          </a:p>
          <a:p>
            <a:pPr>
              <a:buNone/>
            </a:pPr>
            <a:r>
              <a:rPr lang="hu-HU" b="1" dirty="0">
                <a:solidFill>
                  <a:srgbClr val="663300"/>
                </a:solidFill>
              </a:rPr>
              <a:t>Özvegy Boncza  Berta férjet keres</a:t>
            </a:r>
          </a:p>
          <a:p>
            <a:pPr>
              <a:buNone/>
            </a:pPr>
            <a:r>
              <a:rPr lang="hu-HU" b="1" dirty="0">
                <a:solidFill>
                  <a:srgbClr val="663300"/>
                </a:solidFill>
              </a:rPr>
              <a:t>	</a:t>
            </a:r>
            <a:endParaRPr lang="hu-HU" dirty="0"/>
          </a:p>
          <a:p>
            <a:pPr>
              <a:buNone/>
            </a:pPr>
            <a:r>
              <a:rPr lang="hu-HU" sz="2400" dirty="0"/>
              <a:t>	</a:t>
            </a:r>
          </a:p>
        </p:txBody>
      </p:sp>
      <p:pic>
        <p:nvPicPr>
          <p:cNvPr id="26632" name="Picture 8" descr="http://1.bp.blogspot.com/-dNesXMZWADc/TdUYUOO_jxI/AAAAAAAAAbA/GJ1Q-a6OEfw/s1600/babits.jpg"/>
          <p:cNvPicPr>
            <a:picLocks noChangeAspect="1" noChangeArrowheads="1"/>
          </p:cNvPicPr>
          <p:nvPr/>
        </p:nvPicPr>
        <p:blipFill>
          <a:blip r:embed="rId2" cstate="print"/>
          <a:srcRect/>
          <a:stretch>
            <a:fillRect/>
          </a:stretch>
        </p:blipFill>
        <p:spPr bwMode="auto">
          <a:xfrm>
            <a:off x="5580112" y="2405688"/>
            <a:ext cx="3135292" cy="4224806"/>
          </a:xfrm>
          <a:prstGeom prst="rect">
            <a:avLst/>
          </a:prstGeom>
          <a:noFill/>
        </p:spPr>
      </p:pic>
      <p:pic>
        <p:nvPicPr>
          <p:cNvPr id="26628" name="Picture 4" descr="http://onagy.nolblog.hu/files/2011/10/csinszka_kalap.jpg"/>
          <p:cNvPicPr>
            <a:picLocks noChangeAspect="1" noChangeArrowheads="1"/>
          </p:cNvPicPr>
          <p:nvPr/>
        </p:nvPicPr>
        <p:blipFill>
          <a:blip r:embed="rId3" cstate="print"/>
          <a:srcRect/>
          <a:stretch>
            <a:fillRect/>
          </a:stretch>
        </p:blipFill>
        <p:spPr bwMode="auto">
          <a:xfrm>
            <a:off x="1797704" y="1433723"/>
            <a:ext cx="3456384" cy="3990553"/>
          </a:xfrm>
          <a:prstGeom prst="rect">
            <a:avLst/>
          </a:prstGeom>
          <a:noFill/>
        </p:spPr>
      </p:pic>
      <p:pic>
        <p:nvPicPr>
          <p:cNvPr id="21506" name="Picture 2" descr="http://www.mire.hu/uploads/authormuseum/tn/1272967839_adymirebor%5b368x368%5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459047">
            <a:off x="1048454" y="4690770"/>
            <a:ext cx="1498501" cy="20731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pic>
        <p:nvPicPr>
          <p:cNvPr id="43012" name="Picture 4" descr="http://magyar-irodalom.elte.hu/sulinet/igyjo/setup/portrek/jozsefa/kepek/9a.jpg"/>
          <p:cNvPicPr>
            <a:picLocks noGrp="1" noChangeAspect="1" noChangeArrowheads="1"/>
          </p:cNvPicPr>
          <p:nvPr>
            <p:ph idx="1"/>
          </p:nvPr>
        </p:nvPicPr>
        <p:blipFill>
          <a:blip r:embed="rId2" cstate="print"/>
          <a:srcRect/>
          <a:stretch>
            <a:fillRect/>
          </a:stretch>
        </p:blipFill>
        <p:spPr bwMode="auto">
          <a:xfrm>
            <a:off x="2958256" y="1486057"/>
            <a:ext cx="5828618" cy="3760398"/>
          </a:xfrm>
          <a:prstGeom prst="rect">
            <a:avLst/>
          </a:prstGeom>
          <a:noFill/>
        </p:spPr>
      </p:pic>
      <p:pic>
        <p:nvPicPr>
          <p:cNvPr id="43014" name="Picture 6" descr="http://franka-egom.ofm.hu/irattar/irasok_gondolatok/konyvismertetesek/konyvek_12/jozsef_attila/jozsef_attila_tanulmanyok/uj_anyagok/jozsef_attila_nok/jozsef%20_jolan.jpg"/>
          <p:cNvPicPr>
            <a:picLocks noChangeAspect="1" noChangeArrowheads="1"/>
          </p:cNvPicPr>
          <p:nvPr/>
        </p:nvPicPr>
        <p:blipFill>
          <a:blip r:embed="rId3" cstate="print">
            <a:lum contrast="40000"/>
          </a:blip>
          <a:srcRect/>
          <a:stretch>
            <a:fillRect/>
          </a:stretch>
        </p:blipFill>
        <p:spPr bwMode="auto">
          <a:xfrm>
            <a:off x="407530" y="1486057"/>
            <a:ext cx="2520280" cy="3688010"/>
          </a:xfrm>
          <a:prstGeom prst="rect">
            <a:avLst/>
          </a:prstGeom>
          <a:noFill/>
        </p:spPr>
      </p:pic>
      <p:sp>
        <p:nvSpPr>
          <p:cNvPr id="9" name="Szövegdoboz 8"/>
          <p:cNvSpPr txBox="1"/>
          <p:nvPr/>
        </p:nvSpPr>
        <p:spPr>
          <a:xfrm>
            <a:off x="899592" y="4725144"/>
            <a:ext cx="1857388" cy="646331"/>
          </a:xfrm>
          <a:prstGeom prst="rect">
            <a:avLst/>
          </a:prstGeom>
          <a:solidFill>
            <a:schemeClr val="bg2">
              <a:lumMod val="75000"/>
            </a:schemeClr>
          </a:solidFill>
        </p:spPr>
        <p:txBody>
          <a:bodyPr wrap="square" rtlCol="0">
            <a:spAutoFit/>
          </a:bodyPr>
          <a:lstStyle/>
          <a:p>
            <a:r>
              <a:rPr lang="hu-HU" b="1" dirty="0"/>
              <a:t>Makai Ödönné József Jolán</a:t>
            </a:r>
          </a:p>
        </p:txBody>
      </p:sp>
      <p:sp>
        <p:nvSpPr>
          <p:cNvPr id="11" name="Szövegdoboz 10"/>
          <p:cNvSpPr txBox="1"/>
          <p:nvPr/>
        </p:nvSpPr>
        <p:spPr>
          <a:xfrm>
            <a:off x="6804248" y="4406517"/>
            <a:ext cx="1857388" cy="646331"/>
          </a:xfrm>
          <a:prstGeom prst="rect">
            <a:avLst/>
          </a:prstGeom>
          <a:solidFill>
            <a:schemeClr val="bg2">
              <a:lumMod val="75000"/>
            </a:schemeClr>
          </a:solidFill>
        </p:spPr>
        <p:txBody>
          <a:bodyPr wrap="square" rtlCol="0">
            <a:spAutoFit/>
          </a:bodyPr>
          <a:lstStyle/>
          <a:p>
            <a:r>
              <a:rPr lang="hu-HU" b="1" dirty="0"/>
              <a:t>Makai Ödönné József Etelka</a:t>
            </a:r>
          </a:p>
        </p:txBody>
      </p:sp>
      <p:sp>
        <p:nvSpPr>
          <p:cNvPr id="12" name="Szövegdoboz 11"/>
          <p:cNvSpPr txBox="1"/>
          <p:nvPr/>
        </p:nvSpPr>
        <p:spPr>
          <a:xfrm>
            <a:off x="714348" y="285728"/>
            <a:ext cx="8072526" cy="1200329"/>
          </a:xfrm>
          <a:prstGeom prst="rect">
            <a:avLst/>
          </a:prstGeom>
          <a:noFill/>
        </p:spPr>
        <p:txBody>
          <a:bodyPr wrap="square" rtlCol="0">
            <a:spAutoFit/>
          </a:bodyPr>
          <a:lstStyle/>
          <a:p>
            <a:r>
              <a:rPr lang="hu-HU" sz="4800" b="1" dirty="0">
                <a:latin typeface="Baskerville Old Face" pitchFamily="18" charset="0"/>
              </a:rPr>
              <a:t>Családban marad</a:t>
            </a:r>
          </a:p>
          <a:p>
            <a:endParaRPr lang="hu-HU" sz="2400" dirty="0">
              <a:latin typeface="Baskerville Old Face"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5292080" y="980728"/>
            <a:ext cx="3168352" cy="3168352"/>
          </a:xfrm>
        </p:spPr>
        <p:txBody>
          <a:bodyPr>
            <a:normAutofit fontScale="90000"/>
          </a:bodyPr>
          <a:lstStyle/>
          <a:p>
            <a:r>
              <a:rPr lang="hu-HU" dirty="0">
                <a:solidFill>
                  <a:schemeClr val="bg1"/>
                </a:solidFill>
              </a:rPr>
              <a:t>Cserebere fogadom…</a:t>
            </a:r>
            <a:br>
              <a:rPr lang="hu-HU" dirty="0">
                <a:solidFill>
                  <a:schemeClr val="bg1"/>
                </a:solidFill>
              </a:rPr>
            </a:br>
            <a:br>
              <a:rPr lang="hu-HU" dirty="0">
                <a:solidFill>
                  <a:schemeClr val="bg1"/>
                </a:solidFill>
              </a:rPr>
            </a:br>
            <a:br>
              <a:rPr lang="hu-HU" dirty="0">
                <a:solidFill>
                  <a:schemeClr val="bg1"/>
                </a:solidFill>
              </a:rPr>
            </a:br>
            <a:r>
              <a:rPr lang="hu-HU" sz="2700" dirty="0">
                <a:solidFill>
                  <a:schemeClr val="bg1"/>
                </a:solidFill>
              </a:rPr>
              <a:t>(szerelmi négyes)</a:t>
            </a:r>
          </a:p>
        </p:txBody>
      </p:sp>
      <p:sp>
        <p:nvSpPr>
          <p:cNvPr id="3" name="Tartalom helye 2"/>
          <p:cNvSpPr>
            <a:spLocks noGrp="1"/>
          </p:cNvSpPr>
          <p:nvPr>
            <p:ph idx="1"/>
          </p:nvPr>
        </p:nvSpPr>
        <p:spPr>
          <a:xfrm>
            <a:off x="457200" y="2276872"/>
            <a:ext cx="4114800" cy="3849291"/>
          </a:xfrm>
        </p:spPr>
        <p:txBody>
          <a:bodyPr/>
          <a:lstStyle/>
          <a:p>
            <a:endParaRPr lang="hu-HU" dirty="0"/>
          </a:p>
        </p:txBody>
      </p:sp>
      <p:pic>
        <p:nvPicPr>
          <p:cNvPr id="4" name="Kép 3" descr="http://2.bp.blogspot.com/-fstetSqF01Y/T5sLIopxCZI/AAAAAAAAImM/lIZgBc8UhxU/s1600/Karinthy+Frigyes+%25C3%25A9s+Judik+Ete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60648"/>
            <a:ext cx="4392488" cy="2967358"/>
          </a:xfrm>
          <a:prstGeom prst="rect">
            <a:avLst/>
          </a:prstGeom>
          <a:noFill/>
          <a:ln>
            <a:noFill/>
          </a:ln>
        </p:spPr>
      </p:pic>
      <p:pic>
        <p:nvPicPr>
          <p:cNvPr id="43010" name="Picture 2" descr="http://4.bp.blogspot.com/-rKZkQ4orTDs/URo_5vHM3jI/AAAAAAAAGAM/-HB6y43K6IU/s1600/kosztol%C3%A1nyi.jpg"/>
          <p:cNvPicPr>
            <a:picLocks noChangeAspect="1" noChangeArrowheads="1"/>
          </p:cNvPicPr>
          <p:nvPr/>
        </p:nvPicPr>
        <p:blipFill>
          <a:blip r:embed="rId3" cstate="print"/>
          <a:srcRect/>
          <a:stretch>
            <a:fillRect/>
          </a:stretch>
        </p:blipFill>
        <p:spPr bwMode="auto">
          <a:xfrm>
            <a:off x="179512" y="3234390"/>
            <a:ext cx="4139952" cy="362361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solidFill>
                  <a:schemeClr val="bg1"/>
                </a:solidFill>
              </a:rPr>
              <a:t>Lányszöktetés revolverrel</a:t>
            </a:r>
          </a:p>
        </p:txBody>
      </p:sp>
      <p:sp>
        <p:nvSpPr>
          <p:cNvPr id="3" name="Tartalom helye 2"/>
          <p:cNvSpPr>
            <a:spLocks noGrp="1"/>
          </p:cNvSpPr>
          <p:nvPr>
            <p:ph idx="1"/>
          </p:nvPr>
        </p:nvSpPr>
        <p:spPr/>
        <p:txBody>
          <a:bodyPr/>
          <a:lstStyle/>
          <a:p>
            <a:endParaRPr lang="hu-HU"/>
          </a:p>
        </p:txBody>
      </p:sp>
      <p:pic>
        <p:nvPicPr>
          <p:cNvPr id="4" name="Kép 3" descr="http://2.bp.blogspot.com/-fstetSqF01Y/T5sLIopxCZI/AAAAAAAAImM/lIZgBc8UhxU/s1600/Karinthy+Frigyes+%25C3%25A9s+Judik+Ete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1628800"/>
            <a:ext cx="8064896" cy="498358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p:txBody>
          <a:bodyPr/>
          <a:lstStyle/>
          <a:p>
            <a:endParaRPr lang="hu-HU" dirty="0"/>
          </a:p>
        </p:txBody>
      </p:sp>
      <p:pic>
        <p:nvPicPr>
          <p:cNvPr id="4" name="Kép 3" descr="https://highstyleblog.files.wordpress.com/2013/04/karinthy-1922-szilveszter.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5856" y="332656"/>
            <a:ext cx="3888432" cy="633670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12" name="Szövegdoboz 11"/>
          <p:cNvSpPr txBox="1"/>
          <p:nvPr/>
        </p:nvSpPr>
        <p:spPr>
          <a:xfrm>
            <a:off x="714348" y="285728"/>
            <a:ext cx="8072526" cy="830997"/>
          </a:xfrm>
          <a:prstGeom prst="rect">
            <a:avLst/>
          </a:prstGeom>
          <a:noFill/>
        </p:spPr>
        <p:txBody>
          <a:bodyPr wrap="square" rtlCol="0">
            <a:spAutoFit/>
          </a:bodyPr>
          <a:lstStyle/>
          <a:p>
            <a:r>
              <a:rPr lang="hu-HU" sz="4800" b="1" dirty="0">
                <a:latin typeface="Baskerville Old Face" pitchFamily="18" charset="0"/>
              </a:rPr>
              <a:t>A KORSZAK  DON  JUANJA</a:t>
            </a:r>
          </a:p>
        </p:txBody>
      </p:sp>
      <p:sp>
        <p:nvSpPr>
          <p:cNvPr id="7" name="Tartalom helye 6"/>
          <p:cNvSpPr>
            <a:spLocks noGrp="1"/>
          </p:cNvSpPr>
          <p:nvPr>
            <p:ph idx="1"/>
          </p:nvPr>
        </p:nvSpPr>
        <p:spPr>
          <a:xfrm>
            <a:off x="3857620" y="1428736"/>
            <a:ext cx="4857784" cy="4929222"/>
          </a:xfrm>
        </p:spPr>
        <p:txBody>
          <a:bodyPr>
            <a:normAutofit/>
          </a:bodyPr>
          <a:lstStyle/>
          <a:p>
            <a:pPr algn="just">
              <a:buNone/>
            </a:pPr>
            <a:endParaRPr lang="hu-HU" dirty="0"/>
          </a:p>
        </p:txBody>
      </p:sp>
      <p:pic>
        <p:nvPicPr>
          <p:cNvPr id="54274" name="Picture 2" descr="http://pctrs.network.hu/clubblogpicture/2/3/5/_/235698_583339872_big.jpg"/>
          <p:cNvPicPr>
            <a:picLocks noChangeAspect="1" noChangeArrowheads="1"/>
          </p:cNvPicPr>
          <p:nvPr/>
        </p:nvPicPr>
        <p:blipFill>
          <a:blip r:embed="rId2" cstate="print"/>
          <a:srcRect/>
          <a:stretch>
            <a:fillRect/>
          </a:stretch>
        </p:blipFill>
        <p:spPr bwMode="auto">
          <a:xfrm>
            <a:off x="4746204" y="1428736"/>
            <a:ext cx="4196636" cy="4721217"/>
          </a:xfrm>
          <a:prstGeom prst="rect">
            <a:avLst/>
          </a:prstGeom>
          <a:noFill/>
        </p:spPr>
      </p:pic>
      <p:pic>
        <p:nvPicPr>
          <p:cNvPr id="22530" name="Picture 2" descr="Ady és Léd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852936"/>
            <a:ext cx="4992489" cy="29527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2000232" y="1857364"/>
            <a:ext cx="4071966" cy="3000396"/>
          </a:xfrm>
          <a:prstGeom prst="rect">
            <a:avLst/>
          </a:prstGeom>
          <a:blipFill>
            <a:blip r:embed="rId2" cstate="print"/>
            <a:stretch>
              <a:fillRect/>
            </a:stretch>
          </a:blip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a:xfrm>
            <a:off x="7572396" y="5072074"/>
            <a:ext cx="1114404" cy="1054089"/>
          </a:xfrm>
        </p:spPr>
        <p:txBody>
          <a:bodyPr/>
          <a:lstStyle/>
          <a:p>
            <a:endParaRPr lang="hu-HU" dirty="0"/>
          </a:p>
        </p:txBody>
      </p:sp>
      <p:sp>
        <p:nvSpPr>
          <p:cNvPr id="7" name="Ellipszis 6"/>
          <p:cNvSpPr/>
          <p:nvPr/>
        </p:nvSpPr>
        <p:spPr>
          <a:xfrm>
            <a:off x="5643570" y="500042"/>
            <a:ext cx="1785950" cy="15001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hu-HU" b="1" dirty="0"/>
              <a:t>MYLITTA</a:t>
            </a:r>
          </a:p>
          <a:p>
            <a:pPr algn="ctr"/>
            <a:r>
              <a:rPr lang="hu-HU" dirty="0" err="1"/>
              <a:t>Machlup</a:t>
            </a:r>
            <a:r>
              <a:rPr lang="hu-HU" dirty="0"/>
              <a:t> Henrikné Zwack </a:t>
            </a:r>
            <a:r>
              <a:rPr lang="hu-HU" dirty="0" err="1"/>
              <a:t>Mici</a:t>
            </a:r>
            <a:r>
              <a:rPr lang="hu-HU" dirty="0"/>
              <a:t> </a:t>
            </a:r>
          </a:p>
        </p:txBody>
      </p:sp>
      <p:sp>
        <p:nvSpPr>
          <p:cNvPr id="8" name="Ellipszis 7"/>
          <p:cNvSpPr/>
          <p:nvPr/>
        </p:nvSpPr>
        <p:spPr>
          <a:xfrm>
            <a:off x="3000364" y="4429108"/>
            <a:ext cx="1857388" cy="2428892"/>
          </a:xfrm>
          <a:prstGeom prst="ellipse">
            <a:avLst/>
          </a:prstGeom>
          <a:blipFill>
            <a:blip r:embed="rId3"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bIns="0" rtlCol="0" anchor="t" anchorCtr="0"/>
          <a:lstStyle/>
          <a:p>
            <a:pPr algn="ctr"/>
            <a:r>
              <a:rPr lang="hu-HU" b="1" dirty="0">
                <a:solidFill>
                  <a:schemeClr val="tx1"/>
                </a:solidFill>
              </a:rPr>
              <a:t>Dénes Zsófia</a:t>
            </a:r>
          </a:p>
        </p:txBody>
      </p:sp>
      <p:sp>
        <p:nvSpPr>
          <p:cNvPr id="11" name="Ellipszis 10"/>
          <p:cNvSpPr/>
          <p:nvPr/>
        </p:nvSpPr>
        <p:spPr>
          <a:xfrm>
            <a:off x="214282" y="2357430"/>
            <a:ext cx="1785950" cy="2214578"/>
          </a:xfrm>
          <a:prstGeom prst="ellipse">
            <a:avLst/>
          </a:prstGeom>
          <a:blipFill>
            <a:blip r:embed="rId4"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ctr"/>
            <a:endParaRPr lang="hu-HU" dirty="0">
              <a:solidFill>
                <a:sysClr val="windowText" lastClr="000000"/>
              </a:solidFill>
            </a:endParaRPr>
          </a:p>
          <a:p>
            <a:pPr algn="ctr"/>
            <a:endParaRPr lang="hu-HU" dirty="0">
              <a:solidFill>
                <a:sysClr val="windowText" lastClr="000000"/>
              </a:solidFill>
            </a:endParaRPr>
          </a:p>
          <a:p>
            <a:pPr algn="ctr"/>
            <a:r>
              <a:rPr lang="hu-HU" b="1" dirty="0">
                <a:solidFill>
                  <a:sysClr val="windowText" lastClr="000000"/>
                </a:solidFill>
              </a:rPr>
              <a:t>Kaffka Margit</a:t>
            </a:r>
          </a:p>
        </p:txBody>
      </p:sp>
      <p:sp>
        <p:nvSpPr>
          <p:cNvPr id="12" name="Ellipszis 11"/>
          <p:cNvSpPr/>
          <p:nvPr/>
        </p:nvSpPr>
        <p:spPr>
          <a:xfrm>
            <a:off x="4929190" y="4429132"/>
            <a:ext cx="1428760" cy="2214578"/>
          </a:xfrm>
          <a:prstGeom prst="ellipse">
            <a:avLst/>
          </a:prstGeom>
          <a:blipFill>
            <a:blip r:embed="rId5"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r>
              <a:rPr lang="hu-HU" b="1" dirty="0">
                <a:solidFill>
                  <a:sysClr val="windowText" lastClr="000000"/>
                </a:solidFill>
              </a:rPr>
              <a:t>Boncza Berta</a:t>
            </a:r>
          </a:p>
        </p:txBody>
      </p:sp>
      <p:sp>
        <p:nvSpPr>
          <p:cNvPr id="13" name="Ellipszis 12"/>
          <p:cNvSpPr/>
          <p:nvPr/>
        </p:nvSpPr>
        <p:spPr>
          <a:xfrm>
            <a:off x="6357950" y="3929066"/>
            <a:ext cx="1571636" cy="2214578"/>
          </a:xfrm>
          <a:prstGeom prst="ellipse">
            <a:avLst/>
          </a:prstGeom>
          <a:blipFill>
            <a:blip r:embed="rId6"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r>
              <a:rPr lang="hu-HU" dirty="0"/>
              <a:t>Böhm Aranka</a:t>
            </a:r>
          </a:p>
        </p:txBody>
      </p:sp>
      <p:sp>
        <p:nvSpPr>
          <p:cNvPr id="14" name="Ellipszis 13"/>
          <p:cNvSpPr/>
          <p:nvPr/>
        </p:nvSpPr>
        <p:spPr>
          <a:xfrm>
            <a:off x="1000100" y="4429132"/>
            <a:ext cx="1928826" cy="2214578"/>
          </a:xfrm>
          <a:prstGeom prst="ellipse">
            <a:avLst/>
          </a:prstGeom>
          <a:blipFill>
            <a:blip r:embed="rId7"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b" anchorCtr="1"/>
          <a:lstStyle/>
          <a:p>
            <a:pPr algn="ctr"/>
            <a:r>
              <a:rPr lang="hu-HU" b="1" dirty="0">
                <a:solidFill>
                  <a:schemeClr val="tx1"/>
                </a:solidFill>
              </a:rPr>
              <a:t>Vészi Margit</a:t>
            </a:r>
          </a:p>
        </p:txBody>
      </p:sp>
      <p:sp>
        <p:nvSpPr>
          <p:cNvPr id="15" name="Ellipszis 14"/>
          <p:cNvSpPr/>
          <p:nvPr/>
        </p:nvSpPr>
        <p:spPr>
          <a:xfrm>
            <a:off x="2000232" y="0"/>
            <a:ext cx="1800000" cy="2214578"/>
          </a:xfrm>
          <a:prstGeom prst="ellipse">
            <a:avLst/>
          </a:prstGeom>
          <a:blipFill>
            <a:blip r:embed="rId8"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hu-HU" dirty="0" err="1"/>
              <a:t>Brüll</a:t>
            </a:r>
            <a:r>
              <a:rPr lang="hu-HU" dirty="0"/>
              <a:t> </a:t>
            </a:r>
            <a:r>
              <a:rPr lang="hu-HU" sz="1600" dirty="0"/>
              <a:t>Adél</a:t>
            </a:r>
            <a:endParaRPr lang="hu-HU" dirty="0"/>
          </a:p>
        </p:txBody>
      </p:sp>
      <p:sp>
        <p:nvSpPr>
          <p:cNvPr id="16" name="Ellipszis 15"/>
          <p:cNvSpPr/>
          <p:nvPr/>
        </p:nvSpPr>
        <p:spPr>
          <a:xfrm>
            <a:off x="214282" y="1285860"/>
            <a:ext cx="1785950" cy="107157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hu-HU" dirty="0"/>
              <a:t>Novák Mária (</a:t>
            </a:r>
            <a:r>
              <a:rPr lang="hu-HU" dirty="0" err="1"/>
              <a:t>Rienzi</a:t>
            </a:r>
            <a:r>
              <a:rPr lang="hu-HU" dirty="0"/>
              <a:t> Mariska)</a:t>
            </a:r>
          </a:p>
        </p:txBody>
      </p:sp>
      <p:sp>
        <p:nvSpPr>
          <p:cNvPr id="17" name="Ellipszis 16"/>
          <p:cNvSpPr/>
          <p:nvPr/>
        </p:nvSpPr>
        <p:spPr>
          <a:xfrm>
            <a:off x="3929058" y="357166"/>
            <a:ext cx="1785950" cy="148115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hu-HU" b="1" dirty="0"/>
              <a:t>ADA </a:t>
            </a:r>
            <a:r>
              <a:rPr lang="hu-HU" dirty="0" err="1"/>
              <a:t>Bisztriczky</a:t>
            </a:r>
            <a:r>
              <a:rPr lang="hu-HU" dirty="0"/>
              <a:t> Józsefné Csutak Médi</a:t>
            </a:r>
          </a:p>
        </p:txBody>
      </p:sp>
      <p:sp>
        <p:nvSpPr>
          <p:cNvPr id="18" name="Ellipszis 17"/>
          <p:cNvSpPr/>
          <p:nvPr/>
        </p:nvSpPr>
        <p:spPr>
          <a:xfrm>
            <a:off x="7143768" y="1214422"/>
            <a:ext cx="1785950" cy="133827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hu-HU" b="1" dirty="0"/>
              <a:t>NYANYUCI</a:t>
            </a:r>
          </a:p>
          <a:p>
            <a:pPr algn="ctr"/>
            <a:r>
              <a:rPr lang="hu-HU" dirty="0"/>
              <a:t>Sándor Lászlóné Bella</a:t>
            </a:r>
          </a:p>
        </p:txBody>
      </p:sp>
      <p:sp>
        <p:nvSpPr>
          <p:cNvPr id="19" name="Ellipszis 18"/>
          <p:cNvSpPr/>
          <p:nvPr/>
        </p:nvSpPr>
        <p:spPr>
          <a:xfrm>
            <a:off x="6000760" y="2143116"/>
            <a:ext cx="1785950" cy="133827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hu-HU" b="1" dirty="0" err="1"/>
              <a:t>Brüll</a:t>
            </a:r>
            <a:r>
              <a:rPr lang="hu-HU" b="1" dirty="0"/>
              <a:t> </a:t>
            </a:r>
            <a:r>
              <a:rPr lang="hu-HU" dirty="0"/>
              <a:t>Berta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868346"/>
          </a:xfrm>
        </p:spPr>
        <p:txBody>
          <a:bodyPr/>
          <a:lstStyle/>
          <a:p>
            <a:r>
              <a:rPr lang="hu-HU" dirty="0">
                <a:solidFill>
                  <a:srgbClr val="FFFF00"/>
                </a:solidFill>
              </a:rPr>
              <a:t>Szenzációs témák</a:t>
            </a:r>
          </a:p>
        </p:txBody>
      </p:sp>
      <p:sp>
        <p:nvSpPr>
          <p:cNvPr id="3" name="Tartalom helye 2"/>
          <p:cNvSpPr>
            <a:spLocks noGrp="1"/>
          </p:cNvSpPr>
          <p:nvPr>
            <p:ph idx="1"/>
          </p:nvPr>
        </p:nvSpPr>
        <p:spPr>
          <a:xfrm>
            <a:off x="142844" y="1214422"/>
            <a:ext cx="8786874" cy="4911741"/>
          </a:xfrm>
        </p:spPr>
        <p:txBody>
          <a:bodyPr>
            <a:normAutofit fontScale="62500" lnSpcReduction="20000"/>
          </a:bodyPr>
          <a:lstStyle/>
          <a:p>
            <a:pPr>
              <a:spcAft>
                <a:spcPts val="600"/>
              </a:spcAft>
            </a:pPr>
            <a:r>
              <a:rPr lang="hu-HU" sz="4000" b="1" cap="small" dirty="0">
                <a:solidFill>
                  <a:schemeClr val="bg1"/>
                </a:solidFill>
                <a:latin typeface="Arial Narrow" pitchFamily="34" charset="0"/>
              </a:rPr>
              <a:t>A pécsi püspök bordélyházakban töltötte fiatalkorát</a:t>
            </a:r>
          </a:p>
          <a:p>
            <a:pPr>
              <a:spcAft>
                <a:spcPts val="600"/>
              </a:spcAft>
            </a:pPr>
            <a:r>
              <a:rPr lang="hu-HU" sz="4000" b="1" cap="small" dirty="0">
                <a:solidFill>
                  <a:schemeClr val="bg1"/>
                </a:solidFill>
                <a:latin typeface="Arial Narrow" pitchFamily="34" charset="0"/>
              </a:rPr>
              <a:t>A költő nemi erőszak miatt a bíróság előtt</a:t>
            </a:r>
          </a:p>
          <a:p>
            <a:pPr>
              <a:spcAft>
                <a:spcPts val="600"/>
              </a:spcAft>
            </a:pPr>
            <a:r>
              <a:rPr lang="hu-HU" sz="4000" b="1" cap="small" dirty="0">
                <a:solidFill>
                  <a:schemeClr val="bg1"/>
                </a:solidFill>
                <a:latin typeface="Arial Narrow" pitchFamily="34" charset="0"/>
              </a:rPr>
              <a:t>Perverz verseket farag a debreceni kollégium iskolapadjaira</a:t>
            </a:r>
          </a:p>
          <a:p>
            <a:pPr>
              <a:spcAft>
                <a:spcPts val="600"/>
              </a:spcAft>
            </a:pPr>
            <a:r>
              <a:rPr lang="hu-HU" sz="4000" b="1" cap="small" dirty="0">
                <a:solidFill>
                  <a:schemeClr val="bg1"/>
                </a:solidFill>
                <a:latin typeface="Arial Narrow" pitchFamily="34" charset="0"/>
              </a:rPr>
              <a:t>A felszarvazott férj barátjának fogadta felesége szeretőjét</a:t>
            </a:r>
          </a:p>
          <a:p>
            <a:pPr>
              <a:spcAft>
                <a:spcPts val="600"/>
              </a:spcAft>
            </a:pPr>
            <a:r>
              <a:rPr lang="hu-HU" sz="4000" b="1" cap="small" dirty="0">
                <a:solidFill>
                  <a:schemeClr val="bg1"/>
                </a:solidFill>
                <a:latin typeface="Arial Narrow" pitchFamily="34" charset="0"/>
              </a:rPr>
              <a:t>A szolid költőfejedelem erotikus verseket fordít</a:t>
            </a:r>
          </a:p>
          <a:p>
            <a:pPr>
              <a:spcAft>
                <a:spcPts val="600"/>
              </a:spcAft>
            </a:pPr>
            <a:r>
              <a:rPr lang="hu-HU" sz="4000" b="1" cap="small" dirty="0">
                <a:solidFill>
                  <a:schemeClr val="bg1"/>
                </a:solidFill>
                <a:latin typeface="Arial Narrow" pitchFamily="34" charset="0"/>
              </a:rPr>
              <a:t>A híres írónő a nőket szereti</a:t>
            </a:r>
          </a:p>
          <a:p>
            <a:pPr>
              <a:spcAft>
                <a:spcPts val="600"/>
              </a:spcAft>
            </a:pPr>
            <a:r>
              <a:rPr lang="hu-HU" sz="4000" b="1" cap="small" dirty="0">
                <a:solidFill>
                  <a:schemeClr val="bg1"/>
                </a:solidFill>
                <a:latin typeface="Arial Narrow" pitchFamily="34" charset="0"/>
              </a:rPr>
              <a:t>Legjobb barátnőm a férjem szeretője!</a:t>
            </a:r>
          </a:p>
          <a:p>
            <a:pPr>
              <a:spcAft>
                <a:spcPts val="600"/>
              </a:spcAft>
            </a:pPr>
            <a:r>
              <a:rPr lang="hu-HU" sz="4000" b="1" cap="small" dirty="0">
                <a:solidFill>
                  <a:schemeClr val="bg1"/>
                </a:solidFill>
                <a:latin typeface="Arial Narrow" pitchFamily="34" charset="0"/>
              </a:rPr>
              <a:t>Anyjának is, lányának is csapja a szelet</a:t>
            </a:r>
          </a:p>
          <a:p>
            <a:pPr>
              <a:spcAft>
                <a:spcPts val="600"/>
              </a:spcAft>
            </a:pPr>
            <a:r>
              <a:rPr lang="hu-HU" sz="4000" b="1" cap="small" dirty="0">
                <a:solidFill>
                  <a:schemeClr val="bg1"/>
                </a:solidFill>
                <a:latin typeface="Arial Narrow" pitchFamily="34" charset="0"/>
              </a:rPr>
              <a:t>Lelőtte feleségét, magával is végezni akart</a:t>
            </a:r>
          </a:p>
          <a:p>
            <a:endParaRPr lang="hu-H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12" name="Szövegdoboz 11"/>
          <p:cNvSpPr txBox="1"/>
          <p:nvPr/>
        </p:nvSpPr>
        <p:spPr>
          <a:xfrm>
            <a:off x="3286116" y="285728"/>
            <a:ext cx="5500758" cy="1569660"/>
          </a:xfrm>
          <a:prstGeom prst="rect">
            <a:avLst/>
          </a:prstGeom>
          <a:noFill/>
        </p:spPr>
        <p:txBody>
          <a:bodyPr wrap="square" rtlCol="0">
            <a:spAutoFit/>
          </a:bodyPr>
          <a:lstStyle/>
          <a:p>
            <a:pPr algn="ctr"/>
            <a:r>
              <a:rPr lang="hu-HU" sz="4800" b="1" dirty="0">
                <a:latin typeface="Baskerville Old Face" pitchFamily="18" charset="0"/>
              </a:rPr>
              <a:t>A korszak démona I. </a:t>
            </a:r>
          </a:p>
          <a:p>
            <a:pPr algn="ctr"/>
            <a:r>
              <a:rPr lang="hu-HU" sz="4800" b="1" dirty="0">
                <a:latin typeface="Baskerville Old Face" pitchFamily="18" charset="0"/>
              </a:rPr>
              <a:t>Erdős Renée</a:t>
            </a:r>
          </a:p>
        </p:txBody>
      </p:sp>
      <p:pic>
        <p:nvPicPr>
          <p:cNvPr id="52226" name="Picture 2" descr="http://www.spanyolnatha.hu/upload/szerzok/full/1118.jpg?x=zoZVjXh9yB"/>
          <p:cNvPicPr>
            <a:picLocks noChangeAspect="1" noChangeArrowheads="1"/>
          </p:cNvPicPr>
          <p:nvPr/>
        </p:nvPicPr>
        <p:blipFill>
          <a:blip r:embed="rId2" cstate="print"/>
          <a:srcRect/>
          <a:stretch>
            <a:fillRect/>
          </a:stretch>
        </p:blipFill>
        <p:spPr bwMode="auto">
          <a:xfrm>
            <a:off x="142844" y="142852"/>
            <a:ext cx="3277028" cy="4466042"/>
          </a:xfrm>
          <a:prstGeom prst="rect">
            <a:avLst/>
          </a:prstGeom>
          <a:noFill/>
        </p:spPr>
      </p:pic>
      <p:sp>
        <p:nvSpPr>
          <p:cNvPr id="8" name="Téglalap 7"/>
          <p:cNvSpPr/>
          <p:nvPr/>
        </p:nvSpPr>
        <p:spPr>
          <a:xfrm>
            <a:off x="4111984" y="4365104"/>
            <a:ext cx="4680520" cy="923330"/>
          </a:xfrm>
          <a:prstGeom prst="rect">
            <a:avLst/>
          </a:prstGeom>
        </p:spPr>
        <p:txBody>
          <a:bodyPr wrap="square">
            <a:spAutoFit/>
          </a:bodyPr>
          <a:lstStyle/>
          <a:p>
            <a:r>
              <a:rPr lang="hu-HU" dirty="0"/>
              <a:t>Adyt megelőzve erotikus költeményeket írt, a nő szerelmi vágyát kifejezve. Regényeit az ifjú lányoktól tiltották.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12" name="Szövegdoboz 11"/>
          <p:cNvSpPr txBox="1"/>
          <p:nvPr/>
        </p:nvSpPr>
        <p:spPr>
          <a:xfrm>
            <a:off x="3214678" y="285728"/>
            <a:ext cx="5572196" cy="1569660"/>
          </a:xfrm>
          <a:prstGeom prst="rect">
            <a:avLst/>
          </a:prstGeom>
          <a:noFill/>
        </p:spPr>
        <p:txBody>
          <a:bodyPr wrap="square" rtlCol="0">
            <a:spAutoFit/>
          </a:bodyPr>
          <a:lstStyle/>
          <a:p>
            <a:pPr algn="ctr"/>
            <a:r>
              <a:rPr lang="hu-HU" sz="4800" b="1" dirty="0">
                <a:latin typeface="Baskerville Old Face" pitchFamily="18" charset="0"/>
              </a:rPr>
              <a:t>A korszak démona II.</a:t>
            </a:r>
          </a:p>
          <a:p>
            <a:pPr algn="ctr"/>
            <a:r>
              <a:rPr lang="hu-HU" sz="4800" b="1" dirty="0">
                <a:solidFill>
                  <a:schemeClr val="accent2">
                    <a:lumMod val="75000"/>
                  </a:schemeClr>
                </a:solidFill>
                <a:latin typeface="Baskerville Old Face" pitchFamily="18" charset="0"/>
              </a:rPr>
              <a:t>Böhm Aranka</a:t>
            </a:r>
          </a:p>
        </p:txBody>
      </p:sp>
      <p:sp>
        <p:nvSpPr>
          <p:cNvPr id="5" name="Szövegdoboz 4"/>
          <p:cNvSpPr txBox="1"/>
          <p:nvPr/>
        </p:nvSpPr>
        <p:spPr>
          <a:xfrm>
            <a:off x="571472" y="1857364"/>
            <a:ext cx="8072494" cy="461665"/>
          </a:xfrm>
          <a:prstGeom prst="rect">
            <a:avLst/>
          </a:prstGeom>
          <a:noFill/>
        </p:spPr>
        <p:txBody>
          <a:bodyPr wrap="square" rtlCol="0">
            <a:spAutoFit/>
          </a:bodyPr>
          <a:lstStyle/>
          <a:p>
            <a:pPr>
              <a:buFont typeface="Wingdings" pitchFamily="2" charset="2"/>
              <a:buChar char="§"/>
            </a:pPr>
            <a:r>
              <a:rPr lang="hu-HU" sz="2400" dirty="0"/>
              <a:t>                                </a:t>
            </a:r>
          </a:p>
        </p:txBody>
      </p:sp>
      <p:pic>
        <p:nvPicPr>
          <p:cNvPr id="56322" name="Picture 2" descr="Böhm Aranka"/>
          <p:cNvPicPr>
            <a:picLocks noChangeAspect="1" noChangeArrowheads="1"/>
          </p:cNvPicPr>
          <p:nvPr/>
        </p:nvPicPr>
        <p:blipFill>
          <a:blip r:embed="rId2" cstate="print"/>
          <a:srcRect/>
          <a:stretch>
            <a:fillRect/>
          </a:stretch>
        </p:blipFill>
        <p:spPr bwMode="auto">
          <a:xfrm>
            <a:off x="251520" y="1052736"/>
            <a:ext cx="3504209" cy="5638958"/>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12" name="Szövegdoboz 11"/>
          <p:cNvSpPr txBox="1"/>
          <p:nvPr/>
        </p:nvSpPr>
        <p:spPr>
          <a:xfrm>
            <a:off x="3214678" y="285728"/>
            <a:ext cx="5572196" cy="1569660"/>
          </a:xfrm>
          <a:prstGeom prst="rect">
            <a:avLst/>
          </a:prstGeom>
          <a:noFill/>
        </p:spPr>
        <p:txBody>
          <a:bodyPr wrap="square" rtlCol="0">
            <a:spAutoFit/>
          </a:bodyPr>
          <a:lstStyle/>
          <a:p>
            <a:pPr algn="ctr"/>
            <a:r>
              <a:rPr lang="hu-HU" sz="4800" b="1" dirty="0">
                <a:solidFill>
                  <a:schemeClr val="accent2">
                    <a:lumMod val="75000"/>
                  </a:schemeClr>
                </a:solidFill>
                <a:latin typeface="Baskerville Old Face" pitchFamily="18" charset="0"/>
              </a:rPr>
              <a:t>Kosztolányiné mindent kitálal</a:t>
            </a:r>
          </a:p>
        </p:txBody>
      </p:sp>
      <p:sp>
        <p:nvSpPr>
          <p:cNvPr id="5" name="Szövegdoboz 4"/>
          <p:cNvSpPr txBox="1"/>
          <p:nvPr/>
        </p:nvSpPr>
        <p:spPr>
          <a:xfrm>
            <a:off x="2483768" y="1857364"/>
            <a:ext cx="6231636" cy="5262979"/>
          </a:xfrm>
          <a:prstGeom prst="rect">
            <a:avLst/>
          </a:prstGeom>
          <a:noFill/>
        </p:spPr>
        <p:txBody>
          <a:bodyPr wrap="square" rtlCol="0">
            <a:spAutoFit/>
          </a:bodyPr>
          <a:lstStyle/>
          <a:p>
            <a:pPr>
              <a:buFont typeface="Wingdings" pitchFamily="2" charset="2"/>
              <a:buChar char="§"/>
            </a:pPr>
            <a:r>
              <a:rPr lang="hu-HU" sz="2400" dirty="0">
                <a:solidFill>
                  <a:schemeClr val="accent2">
                    <a:lumMod val="75000"/>
                  </a:schemeClr>
                </a:solidFill>
              </a:rPr>
              <a:t>Csinszka kokottokkal barátkozó, éjszakákat férfitársaságban végigivó és cigarettázó dilettáns költőnőcske. </a:t>
            </a:r>
          </a:p>
          <a:p>
            <a:pPr>
              <a:buFont typeface="Wingdings" pitchFamily="2" charset="2"/>
              <a:buChar char="§"/>
            </a:pPr>
            <a:endParaRPr lang="hu-HU" sz="2400" dirty="0">
              <a:solidFill>
                <a:schemeClr val="accent2">
                  <a:lumMod val="75000"/>
                </a:schemeClr>
              </a:solidFill>
            </a:endParaRPr>
          </a:p>
          <a:p>
            <a:pPr>
              <a:buFont typeface="Wingdings" pitchFamily="2" charset="2"/>
              <a:buChar char="§"/>
            </a:pPr>
            <a:r>
              <a:rPr lang="hu-HU" sz="2400" dirty="0" err="1">
                <a:solidFill>
                  <a:schemeClr val="accent2">
                    <a:lumMod val="75000"/>
                  </a:schemeClr>
                </a:solidFill>
              </a:rPr>
              <a:t>Babitsné</a:t>
            </a:r>
            <a:r>
              <a:rPr lang="hu-HU" sz="2400" dirty="0">
                <a:solidFill>
                  <a:schemeClr val="accent2">
                    <a:lumMod val="75000"/>
                  </a:schemeClr>
                </a:solidFill>
              </a:rPr>
              <a:t> fogadott lányát „abban a fullasztó, hazug légkörben neveli, amelyet ő teremtett maga köré”. … a „testi és lelki higiénia teljes hiánya jellemzi”. </a:t>
            </a:r>
          </a:p>
          <a:p>
            <a:pPr>
              <a:buFont typeface="Wingdings" pitchFamily="2" charset="2"/>
              <a:buChar char="§"/>
            </a:pPr>
            <a:endParaRPr lang="hu-HU" sz="2400" dirty="0">
              <a:solidFill>
                <a:schemeClr val="accent2">
                  <a:lumMod val="75000"/>
                </a:schemeClr>
              </a:solidFill>
            </a:endParaRPr>
          </a:p>
          <a:p>
            <a:r>
              <a:rPr lang="hu-HU" sz="2400" dirty="0" err="1">
                <a:solidFill>
                  <a:schemeClr val="accent2">
                    <a:lumMod val="75000"/>
                  </a:schemeClr>
                </a:solidFill>
              </a:rPr>
              <a:t>Karinthyné</a:t>
            </a:r>
            <a:r>
              <a:rPr lang="hu-HU" sz="2400" dirty="0">
                <a:solidFill>
                  <a:schemeClr val="accent2">
                    <a:lumMod val="75000"/>
                  </a:schemeClr>
                </a:solidFill>
              </a:rPr>
              <a:t> </a:t>
            </a:r>
            <a:r>
              <a:rPr lang="hu-HU" sz="2400" dirty="0" err="1">
                <a:solidFill>
                  <a:schemeClr val="accent2">
                    <a:lumMod val="75000"/>
                  </a:schemeClr>
                </a:solidFill>
              </a:rPr>
              <a:t>Judik</a:t>
            </a:r>
            <a:r>
              <a:rPr lang="hu-HU" sz="2400" dirty="0">
                <a:solidFill>
                  <a:schemeClr val="accent2">
                    <a:lumMod val="75000"/>
                  </a:schemeClr>
                </a:solidFill>
              </a:rPr>
              <a:t> Etel „túlérett asszony”, akiben nem lakozik hűség, csak kéjvágy, lomhaság és zűrzavar. </a:t>
            </a:r>
          </a:p>
          <a:p>
            <a:r>
              <a:rPr lang="hu-HU" sz="2400" b="1" dirty="0">
                <a:solidFill>
                  <a:schemeClr val="accent2">
                    <a:lumMod val="75000"/>
                  </a:schemeClr>
                </a:solidFill>
              </a:rPr>
              <a:t>Vajon Kosztolányinéről ki fogja megírni a pontos jellemzést?</a:t>
            </a:r>
          </a:p>
        </p:txBody>
      </p:sp>
      <p:pic>
        <p:nvPicPr>
          <p:cNvPr id="46082" name="Picture 2" descr="http://static2.lira.hu/upload/M_28/rek1/409798_2.jpg"/>
          <p:cNvPicPr>
            <a:picLocks noChangeAspect="1" noChangeArrowheads="1"/>
          </p:cNvPicPr>
          <p:nvPr/>
        </p:nvPicPr>
        <p:blipFill>
          <a:blip r:embed="rId2" cstate="print"/>
          <a:srcRect/>
          <a:stretch>
            <a:fillRect/>
          </a:stretch>
        </p:blipFill>
        <p:spPr bwMode="auto">
          <a:xfrm>
            <a:off x="285720" y="214290"/>
            <a:ext cx="2069404" cy="285467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a:solidFill>
                  <a:srgbClr val="FFC000"/>
                </a:solidFill>
              </a:rPr>
              <a:t>A modern értelmiségi nő</a:t>
            </a:r>
            <a:br>
              <a:rPr lang="hu-HU" dirty="0">
                <a:solidFill>
                  <a:srgbClr val="FFC000"/>
                </a:solidFill>
              </a:rPr>
            </a:br>
            <a:endParaRPr lang="hu-HU" dirty="0">
              <a:solidFill>
                <a:srgbClr val="FFC000"/>
              </a:solidFill>
            </a:endParaRPr>
          </a:p>
        </p:txBody>
      </p:sp>
      <p:sp>
        <p:nvSpPr>
          <p:cNvPr id="3" name="Tartalom helye 2"/>
          <p:cNvSpPr>
            <a:spLocks noGrp="1"/>
          </p:cNvSpPr>
          <p:nvPr>
            <p:ph idx="1"/>
          </p:nvPr>
        </p:nvSpPr>
        <p:spPr>
          <a:xfrm>
            <a:off x="457200" y="928670"/>
            <a:ext cx="8229600" cy="5197493"/>
          </a:xfrm>
        </p:spPr>
        <p:txBody>
          <a:bodyPr>
            <a:normAutofit lnSpcReduction="10000"/>
          </a:bodyPr>
          <a:lstStyle/>
          <a:p>
            <a:endParaRPr lang="hu-HU" dirty="0"/>
          </a:p>
          <a:p>
            <a:endParaRPr lang="hu-HU" dirty="0"/>
          </a:p>
          <a:p>
            <a:endParaRPr lang="hu-HU" dirty="0"/>
          </a:p>
          <a:p>
            <a:endParaRPr lang="hu-HU" dirty="0"/>
          </a:p>
          <a:p>
            <a:r>
              <a:rPr lang="hu-HU" sz="2800" dirty="0">
                <a:solidFill>
                  <a:srgbClr val="FFC000"/>
                </a:solidFill>
              </a:rPr>
              <a:t>művelt</a:t>
            </a:r>
          </a:p>
          <a:p>
            <a:r>
              <a:rPr lang="hu-HU" sz="2800" dirty="0">
                <a:solidFill>
                  <a:srgbClr val="FFC000"/>
                </a:solidFill>
              </a:rPr>
              <a:t>önálló</a:t>
            </a:r>
          </a:p>
          <a:p>
            <a:r>
              <a:rPr lang="hu-HU" sz="2800" dirty="0">
                <a:solidFill>
                  <a:srgbClr val="FFC000"/>
                </a:solidFill>
              </a:rPr>
              <a:t>öntörvényű</a:t>
            </a:r>
          </a:p>
          <a:p>
            <a:r>
              <a:rPr lang="hu-HU" sz="2800" dirty="0">
                <a:solidFill>
                  <a:srgbClr val="FFC000"/>
                </a:solidFill>
              </a:rPr>
              <a:t>(alkotó/tudós)</a:t>
            </a:r>
          </a:p>
          <a:p>
            <a:r>
              <a:rPr lang="hu-HU" sz="2800" dirty="0">
                <a:solidFill>
                  <a:srgbClr val="FFC000"/>
                </a:solidFill>
              </a:rPr>
              <a:t>(szeretőt tart)</a:t>
            </a:r>
          </a:p>
          <a:p>
            <a:r>
              <a:rPr lang="hu-HU" sz="2800" dirty="0">
                <a:solidFill>
                  <a:srgbClr val="FFC000"/>
                </a:solidFill>
              </a:rPr>
              <a:t>szépségével és intelligenciájával hódít</a:t>
            </a:r>
          </a:p>
          <a:p>
            <a:endParaRPr lang="hu-HU" dirty="0"/>
          </a:p>
        </p:txBody>
      </p:sp>
      <p:pic>
        <p:nvPicPr>
          <p:cNvPr id="47106" name="Picture 2" descr="http://www.uvszinhaz.co.rs/userfiles/www_tvn_hu_27f9a2f7119365906308ea7e5ed2ba55.jpg"/>
          <p:cNvPicPr>
            <a:picLocks noChangeAspect="1" noChangeArrowheads="1"/>
          </p:cNvPicPr>
          <p:nvPr/>
        </p:nvPicPr>
        <p:blipFill>
          <a:blip r:embed="rId2" cstate="print"/>
          <a:srcRect/>
          <a:stretch>
            <a:fillRect/>
          </a:stretch>
        </p:blipFill>
        <p:spPr bwMode="auto">
          <a:xfrm>
            <a:off x="6643702" y="2071678"/>
            <a:ext cx="2265454" cy="3071802"/>
          </a:xfrm>
          <a:prstGeom prst="rect">
            <a:avLst/>
          </a:prstGeom>
          <a:noFill/>
        </p:spPr>
      </p:pic>
      <p:pic>
        <p:nvPicPr>
          <p:cNvPr id="47108" name="Picture 4" descr="Forrás: wikimedia commons"/>
          <p:cNvPicPr>
            <a:picLocks noChangeAspect="1" noChangeArrowheads="1"/>
          </p:cNvPicPr>
          <p:nvPr/>
        </p:nvPicPr>
        <p:blipFill>
          <a:blip r:embed="rId3" cstate="print"/>
          <a:srcRect/>
          <a:stretch>
            <a:fillRect/>
          </a:stretch>
        </p:blipFill>
        <p:spPr bwMode="auto">
          <a:xfrm>
            <a:off x="928662" y="928670"/>
            <a:ext cx="3214667" cy="2143112"/>
          </a:xfrm>
          <a:prstGeom prst="rect">
            <a:avLst/>
          </a:prstGeom>
          <a:noFill/>
        </p:spPr>
      </p:pic>
      <p:pic>
        <p:nvPicPr>
          <p:cNvPr id="47110" name="Picture 6" descr="http://upload.wikimedia.org/wikipedia/commons/thumb/e/eb/Hugonnai_Vilma_c_1890.jpg/220px-Hugonnai_Vilma_c_1890.jpg"/>
          <p:cNvPicPr>
            <a:picLocks noChangeAspect="1" noChangeArrowheads="1"/>
          </p:cNvPicPr>
          <p:nvPr/>
        </p:nvPicPr>
        <p:blipFill>
          <a:blip r:embed="rId4" cstate="print"/>
          <a:srcRect/>
          <a:stretch>
            <a:fillRect/>
          </a:stretch>
        </p:blipFill>
        <p:spPr bwMode="auto">
          <a:xfrm>
            <a:off x="4214810" y="1285860"/>
            <a:ext cx="2095500" cy="3200401"/>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257148" cy="45719"/>
          </a:xfrm>
        </p:spPr>
        <p:txBody>
          <a:bodyPr>
            <a:normAutofit fontScale="90000"/>
          </a:bodyPr>
          <a:lstStyle/>
          <a:p>
            <a:endParaRPr lang="hu-HU" dirty="0"/>
          </a:p>
        </p:txBody>
      </p:sp>
      <p:sp>
        <p:nvSpPr>
          <p:cNvPr id="3" name="Tartalom helye 2"/>
          <p:cNvSpPr>
            <a:spLocks noGrp="1"/>
          </p:cNvSpPr>
          <p:nvPr>
            <p:ph idx="1"/>
          </p:nvPr>
        </p:nvSpPr>
        <p:spPr>
          <a:xfrm>
            <a:off x="8641080" y="5929330"/>
            <a:ext cx="45719" cy="196833"/>
          </a:xfrm>
        </p:spPr>
        <p:txBody>
          <a:bodyPr>
            <a:normAutofit fontScale="25000" lnSpcReduction="20000"/>
          </a:bodyPr>
          <a:lstStyle/>
          <a:p>
            <a:endParaRPr lang="hu-HU" dirty="0"/>
          </a:p>
        </p:txBody>
      </p:sp>
      <p:sp>
        <p:nvSpPr>
          <p:cNvPr id="4" name="Téglalap 3"/>
          <p:cNvSpPr/>
          <p:nvPr/>
        </p:nvSpPr>
        <p:spPr>
          <a:xfrm>
            <a:off x="714348" y="2214554"/>
            <a:ext cx="1214446"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hu-HU" dirty="0"/>
              <a:t>Erdős Renée</a:t>
            </a:r>
          </a:p>
        </p:txBody>
      </p:sp>
      <p:sp>
        <p:nvSpPr>
          <p:cNvPr id="5" name="Téglalap 4"/>
          <p:cNvSpPr/>
          <p:nvPr/>
        </p:nvSpPr>
        <p:spPr>
          <a:xfrm>
            <a:off x="5857884" y="0"/>
            <a:ext cx="1214446"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hu-HU" dirty="0"/>
              <a:t>Vészi Margit</a:t>
            </a:r>
          </a:p>
        </p:txBody>
      </p:sp>
      <p:sp>
        <p:nvSpPr>
          <p:cNvPr id="6" name="Téglalap 5"/>
          <p:cNvSpPr/>
          <p:nvPr/>
        </p:nvSpPr>
        <p:spPr>
          <a:xfrm>
            <a:off x="2786050" y="0"/>
            <a:ext cx="1214446"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hu-HU" dirty="0" err="1"/>
              <a:t>Fedák</a:t>
            </a:r>
            <a:r>
              <a:rPr lang="hu-HU" dirty="0"/>
              <a:t> Sári</a:t>
            </a:r>
          </a:p>
        </p:txBody>
      </p:sp>
      <p:sp>
        <p:nvSpPr>
          <p:cNvPr id="7" name="Téglalap 6"/>
          <p:cNvSpPr/>
          <p:nvPr/>
        </p:nvSpPr>
        <p:spPr>
          <a:xfrm>
            <a:off x="7643834" y="2357430"/>
            <a:ext cx="1214446"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hu-HU" dirty="0"/>
              <a:t>Boncza Berta</a:t>
            </a:r>
          </a:p>
        </p:txBody>
      </p:sp>
      <p:sp>
        <p:nvSpPr>
          <p:cNvPr id="8" name="Téglalap 7"/>
          <p:cNvSpPr/>
          <p:nvPr/>
        </p:nvSpPr>
        <p:spPr>
          <a:xfrm>
            <a:off x="7429520" y="4714884"/>
            <a:ext cx="1214446"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hu-HU" dirty="0" err="1"/>
              <a:t>Tanner</a:t>
            </a:r>
            <a:r>
              <a:rPr lang="hu-HU" dirty="0"/>
              <a:t> Ilona</a:t>
            </a:r>
          </a:p>
        </p:txBody>
      </p:sp>
      <p:sp>
        <p:nvSpPr>
          <p:cNvPr id="9" name="Téglalap 8"/>
          <p:cNvSpPr/>
          <p:nvPr/>
        </p:nvSpPr>
        <p:spPr>
          <a:xfrm>
            <a:off x="5214942" y="3929066"/>
            <a:ext cx="1214446"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hu-HU" dirty="0" err="1"/>
              <a:t>Harmos</a:t>
            </a:r>
            <a:r>
              <a:rPr lang="hu-HU" dirty="0"/>
              <a:t> Ilona</a:t>
            </a:r>
          </a:p>
        </p:txBody>
      </p:sp>
      <p:sp>
        <p:nvSpPr>
          <p:cNvPr id="10" name="Téglalap 9"/>
          <p:cNvSpPr/>
          <p:nvPr/>
        </p:nvSpPr>
        <p:spPr>
          <a:xfrm>
            <a:off x="5857884" y="2285992"/>
            <a:ext cx="1214446"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hu-HU" dirty="0"/>
              <a:t>Böhm Aranka</a:t>
            </a:r>
          </a:p>
        </p:txBody>
      </p:sp>
      <p:sp>
        <p:nvSpPr>
          <p:cNvPr id="11" name="Téglalap 10"/>
          <p:cNvSpPr/>
          <p:nvPr/>
        </p:nvSpPr>
        <p:spPr>
          <a:xfrm>
            <a:off x="4357686" y="5286388"/>
            <a:ext cx="1285884" cy="8572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hu-HU" dirty="0"/>
              <a:t>Kosztolányi Dezső</a:t>
            </a:r>
          </a:p>
        </p:txBody>
      </p:sp>
      <p:sp>
        <p:nvSpPr>
          <p:cNvPr id="13" name="Téglalap 12"/>
          <p:cNvSpPr/>
          <p:nvPr/>
        </p:nvSpPr>
        <p:spPr>
          <a:xfrm>
            <a:off x="3929058" y="1785926"/>
            <a:ext cx="1214446" cy="8572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hu-HU" dirty="0"/>
              <a:t>Déry Tibor</a:t>
            </a:r>
          </a:p>
        </p:txBody>
      </p:sp>
      <p:sp>
        <p:nvSpPr>
          <p:cNvPr id="14" name="Téglalap 13"/>
          <p:cNvSpPr/>
          <p:nvPr/>
        </p:nvSpPr>
        <p:spPr>
          <a:xfrm>
            <a:off x="4214810" y="2786058"/>
            <a:ext cx="1214446" cy="8572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hu-HU" dirty="0"/>
              <a:t>Karinthy Frigyes</a:t>
            </a:r>
          </a:p>
        </p:txBody>
      </p:sp>
      <p:sp>
        <p:nvSpPr>
          <p:cNvPr id="15" name="Téglalap 14"/>
          <p:cNvSpPr/>
          <p:nvPr/>
        </p:nvSpPr>
        <p:spPr>
          <a:xfrm>
            <a:off x="7072330" y="3500438"/>
            <a:ext cx="1214446" cy="8572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hu-HU" dirty="0"/>
              <a:t>Babits Mihály</a:t>
            </a:r>
          </a:p>
        </p:txBody>
      </p:sp>
      <p:sp>
        <p:nvSpPr>
          <p:cNvPr id="16" name="Téglalap 15"/>
          <p:cNvSpPr/>
          <p:nvPr/>
        </p:nvSpPr>
        <p:spPr>
          <a:xfrm>
            <a:off x="7358082" y="1214422"/>
            <a:ext cx="1214446" cy="8572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hu-HU" dirty="0"/>
              <a:t>Ady Endre</a:t>
            </a:r>
          </a:p>
        </p:txBody>
      </p:sp>
      <p:sp>
        <p:nvSpPr>
          <p:cNvPr id="17" name="Téglalap 16"/>
          <p:cNvSpPr/>
          <p:nvPr/>
        </p:nvSpPr>
        <p:spPr>
          <a:xfrm>
            <a:off x="6000760" y="5572140"/>
            <a:ext cx="1214446" cy="8572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hu-HU" dirty="0"/>
              <a:t>Szabó Lőrinc</a:t>
            </a:r>
          </a:p>
        </p:txBody>
      </p:sp>
      <p:sp>
        <p:nvSpPr>
          <p:cNvPr id="18" name="Téglalap 17"/>
          <p:cNvSpPr/>
          <p:nvPr/>
        </p:nvSpPr>
        <p:spPr>
          <a:xfrm>
            <a:off x="4286248" y="0"/>
            <a:ext cx="1214446" cy="8572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hu-HU" dirty="0"/>
              <a:t>Molnár Ferenc</a:t>
            </a:r>
          </a:p>
        </p:txBody>
      </p:sp>
      <p:sp>
        <p:nvSpPr>
          <p:cNvPr id="19" name="Téglalap 18"/>
          <p:cNvSpPr/>
          <p:nvPr/>
        </p:nvSpPr>
        <p:spPr>
          <a:xfrm>
            <a:off x="1214414" y="500042"/>
            <a:ext cx="1214446" cy="8572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hu-HU" dirty="0"/>
              <a:t>Jászi Oszkár</a:t>
            </a:r>
          </a:p>
        </p:txBody>
      </p:sp>
      <p:sp>
        <p:nvSpPr>
          <p:cNvPr id="20" name="Téglalap 19"/>
          <p:cNvSpPr/>
          <p:nvPr/>
        </p:nvSpPr>
        <p:spPr>
          <a:xfrm>
            <a:off x="2000232" y="3429000"/>
            <a:ext cx="1214446" cy="8572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hu-HU" dirty="0"/>
              <a:t>Fülep Lajos</a:t>
            </a:r>
          </a:p>
        </p:txBody>
      </p:sp>
      <p:sp>
        <p:nvSpPr>
          <p:cNvPr id="21" name="Téglalap 20"/>
          <p:cNvSpPr/>
          <p:nvPr/>
        </p:nvSpPr>
        <p:spPr>
          <a:xfrm>
            <a:off x="2500298" y="2214554"/>
            <a:ext cx="1214446" cy="8572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hu-HU" dirty="0"/>
              <a:t>Bródy Sándor</a:t>
            </a:r>
          </a:p>
        </p:txBody>
      </p:sp>
      <p:sp>
        <p:nvSpPr>
          <p:cNvPr id="22" name="Téglalap 21"/>
          <p:cNvSpPr/>
          <p:nvPr/>
        </p:nvSpPr>
        <p:spPr>
          <a:xfrm>
            <a:off x="285720" y="5072074"/>
            <a:ext cx="1214446" cy="8572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hu-HU" dirty="0"/>
              <a:t>Illyés Gyula</a:t>
            </a:r>
          </a:p>
        </p:txBody>
      </p:sp>
      <p:sp>
        <p:nvSpPr>
          <p:cNvPr id="23" name="Téglalap 22"/>
          <p:cNvSpPr/>
          <p:nvPr/>
        </p:nvSpPr>
        <p:spPr>
          <a:xfrm>
            <a:off x="2857488" y="5072074"/>
            <a:ext cx="1214446" cy="8572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hu-HU" dirty="0"/>
              <a:t>József Attila</a:t>
            </a:r>
          </a:p>
        </p:txBody>
      </p:sp>
      <p:sp>
        <p:nvSpPr>
          <p:cNvPr id="24" name="Téglalap 23"/>
          <p:cNvSpPr/>
          <p:nvPr/>
        </p:nvSpPr>
        <p:spPr>
          <a:xfrm>
            <a:off x="1643042" y="5857892"/>
            <a:ext cx="1214446"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hu-HU" dirty="0" err="1"/>
              <a:t>Kozmutza</a:t>
            </a:r>
            <a:r>
              <a:rPr lang="hu-HU" dirty="0"/>
              <a:t> Flóra</a:t>
            </a:r>
          </a:p>
        </p:txBody>
      </p:sp>
      <p:sp>
        <p:nvSpPr>
          <p:cNvPr id="25" name="Téglalap 24"/>
          <p:cNvSpPr/>
          <p:nvPr/>
        </p:nvSpPr>
        <p:spPr>
          <a:xfrm>
            <a:off x="1571604" y="4357694"/>
            <a:ext cx="1214446"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hu-HU" dirty="0"/>
              <a:t>Vágó Márta</a:t>
            </a:r>
          </a:p>
        </p:txBody>
      </p:sp>
      <p:cxnSp>
        <p:nvCxnSpPr>
          <p:cNvPr id="27" name="Szögletes összekötő 26"/>
          <p:cNvCxnSpPr>
            <a:stCxn id="4" idx="0"/>
            <a:endCxn id="19" idx="2"/>
          </p:cNvCxnSpPr>
          <p:nvPr/>
        </p:nvCxnSpPr>
        <p:spPr>
          <a:xfrm rot="5400000" flipH="1" flipV="1">
            <a:off x="1142976" y="1535893"/>
            <a:ext cx="857256" cy="500066"/>
          </a:xfrm>
          <a:prstGeom prst="bentConnector3">
            <a:avLst>
              <a:gd name="adj1" fmla="val 50000"/>
            </a:avLst>
          </a:prstGeom>
        </p:spPr>
        <p:style>
          <a:lnRef idx="3">
            <a:schemeClr val="accent3"/>
          </a:lnRef>
          <a:fillRef idx="0">
            <a:schemeClr val="accent3"/>
          </a:fillRef>
          <a:effectRef idx="2">
            <a:schemeClr val="accent3"/>
          </a:effectRef>
          <a:fontRef idx="minor">
            <a:schemeClr val="tx1"/>
          </a:fontRef>
        </p:style>
      </p:cxnSp>
      <p:cxnSp>
        <p:nvCxnSpPr>
          <p:cNvPr id="29" name="Szögletes összekötő 28"/>
          <p:cNvCxnSpPr>
            <a:stCxn id="4" idx="3"/>
            <a:endCxn id="21" idx="1"/>
          </p:cNvCxnSpPr>
          <p:nvPr/>
        </p:nvCxnSpPr>
        <p:spPr>
          <a:xfrm>
            <a:off x="1928794" y="2643182"/>
            <a:ext cx="571504" cy="1588"/>
          </a:xfrm>
          <a:prstGeom prst="bentConnector3">
            <a:avLst>
              <a:gd name="adj1" fmla="val 50000"/>
            </a:avLst>
          </a:prstGeom>
        </p:spPr>
        <p:style>
          <a:lnRef idx="3">
            <a:schemeClr val="accent3"/>
          </a:lnRef>
          <a:fillRef idx="0">
            <a:schemeClr val="accent3"/>
          </a:fillRef>
          <a:effectRef idx="2">
            <a:schemeClr val="accent3"/>
          </a:effectRef>
          <a:fontRef idx="minor">
            <a:schemeClr val="tx1"/>
          </a:fontRef>
        </p:style>
      </p:cxnSp>
      <p:cxnSp>
        <p:nvCxnSpPr>
          <p:cNvPr id="31" name="Szögletes összekötő 30"/>
          <p:cNvCxnSpPr>
            <a:stCxn id="4" idx="2"/>
            <a:endCxn id="20" idx="0"/>
          </p:cNvCxnSpPr>
          <p:nvPr/>
        </p:nvCxnSpPr>
        <p:spPr>
          <a:xfrm rot="16200000" flipH="1">
            <a:off x="1785918" y="2607463"/>
            <a:ext cx="357190" cy="1285884"/>
          </a:xfrm>
          <a:prstGeom prst="bentConnector3">
            <a:avLst>
              <a:gd name="adj1" fmla="val 50000"/>
            </a:avLst>
          </a:prstGeom>
        </p:spPr>
        <p:style>
          <a:lnRef idx="3">
            <a:schemeClr val="accent3"/>
          </a:lnRef>
          <a:fillRef idx="0">
            <a:schemeClr val="accent3"/>
          </a:fillRef>
          <a:effectRef idx="2">
            <a:schemeClr val="accent3"/>
          </a:effectRef>
          <a:fontRef idx="minor">
            <a:schemeClr val="tx1"/>
          </a:fontRef>
        </p:style>
      </p:cxnSp>
      <p:cxnSp>
        <p:nvCxnSpPr>
          <p:cNvPr id="33" name="Szögletes összekötő 32"/>
          <p:cNvCxnSpPr>
            <a:stCxn id="22" idx="0"/>
            <a:endCxn id="25" idx="1"/>
          </p:cNvCxnSpPr>
          <p:nvPr/>
        </p:nvCxnSpPr>
        <p:spPr>
          <a:xfrm rot="5400000" flipH="1" flipV="1">
            <a:off x="1089397" y="4589868"/>
            <a:ext cx="285752" cy="678661"/>
          </a:xfrm>
          <a:prstGeom prst="bentConnector2">
            <a:avLst/>
          </a:prstGeom>
        </p:spPr>
        <p:style>
          <a:lnRef idx="3">
            <a:schemeClr val="accent3"/>
          </a:lnRef>
          <a:fillRef idx="0">
            <a:schemeClr val="accent3"/>
          </a:fillRef>
          <a:effectRef idx="2">
            <a:schemeClr val="accent3"/>
          </a:effectRef>
          <a:fontRef idx="minor">
            <a:schemeClr val="tx1"/>
          </a:fontRef>
        </p:style>
      </p:cxnSp>
      <p:cxnSp>
        <p:nvCxnSpPr>
          <p:cNvPr id="36" name="Alak 35"/>
          <p:cNvCxnSpPr>
            <a:stCxn id="25" idx="3"/>
            <a:endCxn id="23" idx="0"/>
          </p:cNvCxnSpPr>
          <p:nvPr/>
        </p:nvCxnSpPr>
        <p:spPr>
          <a:xfrm>
            <a:off x="2786050" y="4786322"/>
            <a:ext cx="678661" cy="285752"/>
          </a:xfrm>
          <a:prstGeom prst="bentConnector2">
            <a:avLst/>
          </a:prstGeom>
        </p:spPr>
        <p:style>
          <a:lnRef idx="3">
            <a:schemeClr val="accent3"/>
          </a:lnRef>
          <a:fillRef idx="0">
            <a:schemeClr val="accent3"/>
          </a:fillRef>
          <a:effectRef idx="2">
            <a:schemeClr val="accent3"/>
          </a:effectRef>
          <a:fontRef idx="minor">
            <a:schemeClr val="tx1"/>
          </a:fontRef>
        </p:style>
      </p:cxnSp>
      <p:cxnSp>
        <p:nvCxnSpPr>
          <p:cNvPr id="38" name="Alak 37"/>
          <p:cNvCxnSpPr>
            <a:stCxn id="22" idx="2"/>
            <a:endCxn id="24" idx="1"/>
          </p:cNvCxnSpPr>
          <p:nvPr/>
        </p:nvCxnSpPr>
        <p:spPr>
          <a:xfrm rot="16200000" flipH="1">
            <a:off x="1089397" y="5732875"/>
            <a:ext cx="357190" cy="750099"/>
          </a:xfrm>
          <a:prstGeom prst="bentConnector2">
            <a:avLst/>
          </a:prstGeom>
        </p:spPr>
        <p:style>
          <a:lnRef idx="3">
            <a:schemeClr val="accent3"/>
          </a:lnRef>
          <a:fillRef idx="0">
            <a:schemeClr val="accent3"/>
          </a:fillRef>
          <a:effectRef idx="2">
            <a:schemeClr val="accent3"/>
          </a:effectRef>
          <a:fontRef idx="minor">
            <a:schemeClr val="tx1"/>
          </a:fontRef>
        </p:style>
      </p:cxnSp>
      <p:cxnSp>
        <p:nvCxnSpPr>
          <p:cNvPr id="42" name="Alak 41"/>
          <p:cNvCxnSpPr>
            <a:stCxn id="23" idx="2"/>
            <a:endCxn id="24" idx="3"/>
          </p:cNvCxnSpPr>
          <p:nvPr/>
        </p:nvCxnSpPr>
        <p:spPr>
          <a:xfrm rot="5400000">
            <a:off x="2982505" y="5804314"/>
            <a:ext cx="357190" cy="607223"/>
          </a:xfrm>
          <a:prstGeom prst="bentConnector2">
            <a:avLst/>
          </a:prstGeom>
        </p:spPr>
        <p:style>
          <a:lnRef idx="3">
            <a:schemeClr val="accent3"/>
          </a:lnRef>
          <a:fillRef idx="0">
            <a:schemeClr val="accent3"/>
          </a:fillRef>
          <a:effectRef idx="2">
            <a:schemeClr val="accent3"/>
          </a:effectRef>
          <a:fontRef idx="minor">
            <a:schemeClr val="tx1"/>
          </a:fontRef>
        </p:style>
      </p:cxnSp>
      <p:cxnSp>
        <p:nvCxnSpPr>
          <p:cNvPr id="44" name="Alak 43"/>
          <p:cNvCxnSpPr>
            <a:stCxn id="5" idx="3"/>
            <a:endCxn id="16" idx="0"/>
          </p:cNvCxnSpPr>
          <p:nvPr/>
        </p:nvCxnSpPr>
        <p:spPr>
          <a:xfrm>
            <a:off x="7072330" y="428628"/>
            <a:ext cx="892975" cy="785794"/>
          </a:xfrm>
          <a:prstGeom prst="bentConnector2">
            <a:avLst/>
          </a:prstGeom>
        </p:spPr>
        <p:style>
          <a:lnRef idx="3">
            <a:schemeClr val="accent3"/>
          </a:lnRef>
          <a:fillRef idx="0">
            <a:schemeClr val="accent3"/>
          </a:fillRef>
          <a:effectRef idx="2">
            <a:schemeClr val="accent3"/>
          </a:effectRef>
          <a:fontRef idx="minor">
            <a:schemeClr val="tx1"/>
          </a:fontRef>
        </p:style>
      </p:cxnSp>
      <p:cxnSp>
        <p:nvCxnSpPr>
          <p:cNvPr id="46" name="Szögletes összekötő 45"/>
          <p:cNvCxnSpPr>
            <a:stCxn id="5" idx="1"/>
            <a:endCxn id="18" idx="3"/>
          </p:cNvCxnSpPr>
          <p:nvPr/>
        </p:nvCxnSpPr>
        <p:spPr>
          <a:xfrm rot="10800000">
            <a:off x="5500694" y="428628"/>
            <a:ext cx="357190" cy="1588"/>
          </a:xfrm>
          <a:prstGeom prst="bentConnector3">
            <a:avLst>
              <a:gd name="adj1" fmla="val 50000"/>
            </a:avLst>
          </a:prstGeom>
        </p:spPr>
        <p:style>
          <a:lnRef idx="3">
            <a:schemeClr val="accent3"/>
          </a:lnRef>
          <a:fillRef idx="0">
            <a:schemeClr val="accent3"/>
          </a:fillRef>
          <a:effectRef idx="2">
            <a:schemeClr val="accent3"/>
          </a:effectRef>
          <a:fontRef idx="minor">
            <a:schemeClr val="tx1"/>
          </a:fontRef>
        </p:style>
      </p:cxnSp>
      <p:cxnSp>
        <p:nvCxnSpPr>
          <p:cNvPr id="50" name="Szögletes összekötő 49"/>
          <p:cNvCxnSpPr>
            <a:stCxn id="13" idx="3"/>
            <a:endCxn id="10" idx="1"/>
          </p:cNvCxnSpPr>
          <p:nvPr/>
        </p:nvCxnSpPr>
        <p:spPr>
          <a:xfrm>
            <a:off x="5143504" y="2214554"/>
            <a:ext cx="714380" cy="500066"/>
          </a:xfrm>
          <a:prstGeom prst="bentConnector3">
            <a:avLst>
              <a:gd name="adj1" fmla="val 50000"/>
            </a:avLst>
          </a:prstGeom>
        </p:spPr>
        <p:style>
          <a:lnRef idx="3">
            <a:schemeClr val="accent3"/>
          </a:lnRef>
          <a:fillRef idx="0">
            <a:schemeClr val="accent3"/>
          </a:fillRef>
          <a:effectRef idx="2">
            <a:schemeClr val="accent3"/>
          </a:effectRef>
          <a:fontRef idx="minor">
            <a:schemeClr val="tx1"/>
          </a:fontRef>
        </p:style>
      </p:cxnSp>
      <p:cxnSp>
        <p:nvCxnSpPr>
          <p:cNvPr id="52" name="Alak 51"/>
          <p:cNvCxnSpPr>
            <a:stCxn id="10" idx="2"/>
            <a:endCxn id="14" idx="3"/>
          </p:cNvCxnSpPr>
          <p:nvPr/>
        </p:nvCxnSpPr>
        <p:spPr>
          <a:xfrm rot="5400000">
            <a:off x="5911463" y="2661042"/>
            <a:ext cx="71438" cy="1035851"/>
          </a:xfrm>
          <a:prstGeom prst="bentConnector2">
            <a:avLst/>
          </a:prstGeom>
        </p:spPr>
        <p:style>
          <a:lnRef idx="3">
            <a:schemeClr val="accent3"/>
          </a:lnRef>
          <a:fillRef idx="0">
            <a:schemeClr val="accent3"/>
          </a:fillRef>
          <a:effectRef idx="2">
            <a:schemeClr val="accent3"/>
          </a:effectRef>
          <a:fontRef idx="minor">
            <a:schemeClr val="tx1"/>
          </a:fontRef>
        </p:style>
      </p:cxnSp>
      <p:cxnSp>
        <p:nvCxnSpPr>
          <p:cNvPr id="54" name="Alak 53"/>
          <p:cNvCxnSpPr>
            <a:stCxn id="10" idx="3"/>
            <a:endCxn id="16" idx="1"/>
          </p:cNvCxnSpPr>
          <p:nvPr/>
        </p:nvCxnSpPr>
        <p:spPr>
          <a:xfrm flipV="1">
            <a:off x="7072330" y="1643050"/>
            <a:ext cx="285752" cy="1071570"/>
          </a:xfrm>
          <a:prstGeom prst="bentConnector3">
            <a:avLst>
              <a:gd name="adj1" fmla="val 50000"/>
            </a:avLst>
          </a:prstGeom>
        </p:spPr>
        <p:style>
          <a:lnRef idx="3">
            <a:schemeClr val="accent3"/>
          </a:lnRef>
          <a:fillRef idx="0">
            <a:schemeClr val="accent3"/>
          </a:fillRef>
          <a:effectRef idx="2">
            <a:schemeClr val="accent3"/>
          </a:effectRef>
          <a:fontRef idx="minor">
            <a:schemeClr val="tx1"/>
          </a:fontRef>
        </p:style>
      </p:cxnSp>
      <p:cxnSp>
        <p:nvCxnSpPr>
          <p:cNvPr id="56" name="Szögletes összekötő 55"/>
          <p:cNvCxnSpPr>
            <a:stCxn id="16" idx="2"/>
            <a:endCxn id="7" idx="0"/>
          </p:cNvCxnSpPr>
          <p:nvPr/>
        </p:nvCxnSpPr>
        <p:spPr>
          <a:xfrm rot="16200000" flipH="1">
            <a:off x="7965305" y="2071678"/>
            <a:ext cx="285752" cy="285752"/>
          </a:xfrm>
          <a:prstGeom prst="bentConnector3">
            <a:avLst>
              <a:gd name="adj1" fmla="val 50000"/>
            </a:avLst>
          </a:prstGeom>
        </p:spPr>
        <p:style>
          <a:lnRef idx="3">
            <a:schemeClr val="accent3"/>
          </a:lnRef>
          <a:fillRef idx="0">
            <a:schemeClr val="accent3"/>
          </a:fillRef>
          <a:effectRef idx="2">
            <a:schemeClr val="accent3"/>
          </a:effectRef>
          <a:fontRef idx="minor">
            <a:schemeClr val="tx1"/>
          </a:fontRef>
        </p:style>
      </p:cxnSp>
      <p:cxnSp>
        <p:nvCxnSpPr>
          <p:cNvPr id="58" name="Alak 57"/>
          <p:cNvCxnSpPr>
            <a:stCxn id="14" idx="2"/>
            <a:endCxn id="9" idx="1"/>
          </p:cNvCxnSpPr>
          <p:nvPr/>
        </p:nvCxnSpPr>
        <p:spPr>
          <a:xfrm rot="16200000" flipH="1">
            <a:off x="4661297" y="3804049"/>
            <a:ext cx="714380" cy="392909"/>
          </a:xfrm>
          <a:prstGeom prst="bentConnector2">
            <a:avLst/>
          </a:prstGeom>
        </p:spPr>
        <p:style>
          <a:lnRef idx="3">
            <a:schemeClr val="accent3"/>
          </a:lnRef>
          <a:fillRef idx="0">
            <a:schemeClr val="accent3"/>
          </a:fillRef>
          <a:effectRef idx="2">
            <a:schemeClr val="accent3"/>
          </a:effectRef>
          <a:fontRef idx="minor">
            <a:schemeClr val="tx1"/>
          </a:fontRef>
        </p:style>
      </p:cxnSp>
      <p:cxnSp>
        <p:nvCxnSpPr>
          <p:cNvPr id="60" name="Szögletes összekötő 59"/>
          <p:cNvCxnSpPr>
            <a:stCxn id="9" idx="2"/>
            <a:endCxn id="11" idx="0"/>
          </p:cNvCxnSpPr>
          <p:nvPr/>
        </p:nvCxnSpPr>
        <p:spPr>
          <a:xfrm rot="5400000">
            <a:off x="5161364" y="4625587"/>
            <a:ext cx="500066" cy="821537"/>
          </a:xfrm>
          <a:prstGeom prst="bentConnector3">
            <a:avLst>
              <a:gd name="adj1" fmla="val 50000"/>
            </a:avLst>
          </a:prstGeom>
        </p:spPr>
        <p:style>
          <a:lnRef idx="3">
            <a:schemeClr val="accent3"/>
          </a:lnRef>
          <a:fillRef idx="0">
            <a:schemeClr val="accent3"/>
          </a:fillRef>
          <a:effectRef idx="2">
            <a:schemeClr val="accent3"/>
          </a:effectRef>
          <a:fontRef idx="minor">
            <a:schemeClr val="tx1"/>
          </a:fontRef>
        </p:style>
      </p:cxnSp>
      <p:cxnSp>
        <p:nvCxnSpPr>
          <p:cNvPr id="62" name="Alak 61"/>
          <p:cNvCxnSpPr>
            <a:stCxn id="17" idx="0"/>
            <a:endCxn id="8" idx="1"/>
          </p:cNvCxnSpPr>
          <p:nvPr/>
        </p:nvCxnSpPr>
        <p:spPr>
          <a:xfrm rot="5400000" flipH="1" flipV="1">
            <a:off x="6804437" y="4947058"/>
            <a:ext cx="428628" cy="821537"/>
          </a:xfrm>
          <a:prstGeom prst="bentConnector2">
            <a:avLst/>
          </a:prstGeom>
        </p:spPr>
        <p:style>
          <a:lnRef idx="3">
            <a:schemeClr val="accent3"/>
          </a:lnRef>
          <a:fillRef idx="0">
            <a:schemeClr val="accent3"/>
          </a:fillRef>
          <a:effectRef idx="2">
            <a:schemeClr val="accent3"/>
          </a:effectRef>
          <a:fontRef idx="minor">
            <a:schemeClr val="tx1"/>
          </a:fontRef>
        </p:style>
      </p:cxnSp>
      <p:cxnSp>
        <p:nvCxnSpPr>
          <p:cNvPr id="64" name="Szögletes összekötő 63"/>
          <p:cNvCxnSpPr>
            <a:stCxn id="8" idx="0"/>
            <a:endCxn id="15" idx="2"/>
          </p:cNvCxnSpPr>
          <p:nvPr/>
        </p:nvCxnSpPr>
        <p:spPr>
          <a:xfrm rot="16200000" flipV="1">
            <a:off x="7679553" y="4357694"/>
            <a:ext cx="357190" cy="357190"/>
          </a:xfrm>
          <a:prstGeom prst="bentConnector3">
            <a:avLst>
              <a:gd name="adj1" fmla="val 50000"/>
            </a:avLst>
          </a:prstGeom>
        </p:spPr>
        <p:style>
          <a:lnRef idx="3">
            <a:schemeClr val="accent3"/>
          </a:lnRef>
          <a:fillRef idx="0">
            <a:schemeClr val="accent3"/>
          </a:fillRef>
          <a:effectRef idx="2">
            <a:schemeClr val="accent3"/>
          </a:effectRef>
          <a:fontRef idx="minor">
            <a:schemeClr val="tx1"/>
          </a:fontRef>
        </p:style>
      </p:cxnSp>
      <p:cxnSp>
        <p:nvCxnSpPr>
          <p:cNvPr id="66" name="Szögletes összekötő 65"/>
          <p:cNvCxnSpPr>
            <a:stCxn id="15" idx="0"/>
            <a:endCxn id="7" idx="2"/>
          </p:cNvCxnSpPr>
          <p:nvPr/>
        </p:nvCxnSpPr>
        <p:spPr>
          <a:xfrm rot="5400000" flipH="1" flipV="1">
            <a:off x="7822429" y="3071810"/>
            <a:ext cx="285752" cy="571504"/>
          </a:xfrm>
          <a:prstGeom prst="bentConnector3">
            <a:avLst>
              <a:gd name="adj1" fmla="val 50000"/>
            </a:avLst>
          </a:prstGeom>
        </p:spPr>
        <p:style>
          <a:lnRef idx="3">
            <a:schemeClr val="accent3"/>
          </a:lnRef>
          <a:fillRef idx="0">
            <a:schemeClr val="accent3"/>
          </a:fillRef>
          <a:effectRef idx="2">
            <a:schemeClr val="accent3"/>
          </a:effectRef>
          <a:fontRef idx="minor">
            <a:schemeClr val="tx1"/>
          </a:fontRef>
        </p:style>
      </p:cxnSp>
      <p:cxnSp>
        <p:nvCxnSpPr>
          <p:cNvPr id="68" name="Szögletes összekötő 67"/>
          <p:cNvCxnSpPr>
            <a:stCxn id="6" idx="3"/>
            <a:endCxn id="18" idx="1"/>
          </p:cNvCxnSpPr>
          <p:nvPr/>
        </p:nvCxnSpPr>
        <p:spPr>
          <a:xfrm>
            <a:off x="4000496" y="428628"/>
            <a:ext cx="285752" cy="1588"/>
          </a:xfrm>
          <a:prstGeom prst="bentConnector3">
            <a:avLst>
              <a:gd name="adj1" fmla="val 50000"/>
            </a:avLst>
          </a:prstGeom>
        </p:spPr>
        <p:style>
          <a:lnRef idx="3">
            <a:schemeClr val="accent3"/>
          </a:lnRef>
          <a:fillRef idx="0">
            <a:schemeClr val="accent3"/>
          </a:fillRef>
          <a:effectRef idx="2">
            <a:schemeClr val="accent3"/>
          </a:effectRef>
          <a:fontRef idx="minor">
            <a:schemeClr val="tx1"/>
          </a:fontRef>
        </p:style>
      </p:cxnSp>
      <p:sp>
        <p:nvSpPr>
          <p:cNvPr id="70" name="Téglalap 69"/>
          <p:cNvSpPr/>
          <p:nvPr/>
        </p:nvSpPr>
        <p:spPr>
          <a:xfrm>
            <a:off x="428596" y="3500438"/>
            <a:ext cx="1214446" cy="8572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hu-HU" dirty="0"/>
              <a:t>Szabó Ervin</a:t>
            </a:r>
          </a:p>
        </p:txBody>
      </p:sp>
      <p:cxnSp>
        <p:nvCxnSpPr>
          <p:cNvPr id="72" name="Szögletes összekötő 71"/>
          <p:cNvCxnSpPr>
            <a:stCxn id="4" idx="1"/>
            <a:endCxn id="70" idx="1"/>
          </p:cNvCxnSpPr>
          <p:nvPr/>
        </p:nvCxnSpPr>
        <p:spPr>
          <a:xfrm rot="10800000" flipV="1">
            <a:off x="428596" y="2643182"/>
            <a:ext cx="285752" cy="1285884"/>
          </a:xfrm>
          <a:prstGeom prst="bentConnector3">
            <a:avLst>
              <a:gd name="adj1" fmla="val 179999"/>
            </a:avLst>
          </a:prstGeom>
        </p:spPr>
        <p:style>
          <a:lnRef idx="3">
            <a:schemeClr val="accent3"/>
          </a:lnRef>
          <a:fillRef idx="0">
            <a:schemeClr val="accent3"/>
          </a:fillRef>
          <a:effectRef idx="2">
            <a:schemeClr val="accent3"/>
          </a:effectRef>
          <a:fontRef idx="minor">
            <a:schemeClr val="tx1"/>
          </a:fontRef>
        </p:style>
      </p:cxnSp>
      <p:sp>
        <p:nvSpPr>
          <p:cNvPr id="61" name="Téglalap 60"/>
          <p:cNvSpPr/>
          <p:nvPr/>
        </p:nvSpPr>
        <p:spPr>
          <a:xfrm>
            <a:off x="2571736" y="1071546"/>
            <a:ext cx="1214446" cy="8572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hu-HU" dirty="0"/>
              <a:t>Finta Sándor</a:t>
            </a:r>
          </a:p>
        </p:txBody>
      </p:sp>
      <p:sp>
        <p:nvSpPr>
          <p:cNvPr id="63" name="Téglalap 62"/>
          <p:cNvSpPr/>
          <p:nvPr/>
        </p:nvSpPr>
        <p:spPr>
          <a:xfrm>
            <a:off x="5500694" y="1142984"/>
            <a:ext cx="1214446"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hu-HU" dirty="0" err="1"/>
              <a:t>Brüll</a:t>
            </a:r>
            <a:r>
              <a:rPr lang="hu-HU" dirty="0"/>
              <a:t> Adél</a:t>
            </a:r>
          </a:p>
        </p:txBody>
      </p:sp>
      <p:cxnSp>
        <p:nvCxnSpPr>
          <p:cNvPr id="86" name="Szögletes összekötő 85"/>
          <p:cNvCxnSpPr>
            <a:stCxn id="4" idx="3"/>
            <a:endCxn id="61" idx="1"/>
          </p:cNvCxnSpPr>
          <p:nvPr/>
        </p:nvCxnSpPr>
        <p:spPr>
          <a:xfrm flipV="1">
            <a:off x="1928794" y="1500174"/>
            <a:ext cx="642942" cy="1143008"/>
          </a:xfrm>
          <a:prstGeom prst="bentConnector3">
            <a:avLst>
              <a:gd name="adj1" fmla="val 50000"/>
            </a:avLst>
          </a:prstGeom>
        </p:spPr>
        <p:style>
          <a:lnRef idx="3">
            <a:schemeClr val="accent3"/>
          </a:lnRef>
          <a:fillRef idx="0">
            <a:schemeClr val="accent3"/>
          </a:fillRef>
          <a:effectRef idx="2">
            <a:schemeClr val="accent3"/>
          </a:effectRef>
          <a:fontRef idx="minor">
            <a:schemeClr val="tx1"/>
          </a:fontRef>
        </p:style>
      </p:cxnSp>
      <p:cxnSp>
        <p:nvCxnSpPr>
          <p:cNvPr id="88" name="Szögletes összekötő 87"/>
          <p:cNvCxnSpPr>
            <a:stCxn id="61" idx="3"/>
            <a:endCxn id="63" idx="1"/>
          </p:cNvCxnSpPr>
          <p:nvPr/>
        </p:nvCxnSpPr>
        <p:spPr>
          <a:xfrm>
            <a:off x="3786182" y="1500174"/>
            <a:ext cx="1714512" cy="71438"/>
          </a:xfrm>
          <a:prstGeom prst="bentConnector3">
            <a:avLst>
              <a:gd name="adj1" fmla="val 50000"/>
            </a:avLst>
          </a:prstGeom>
        </p:spPr>
        <p:style>
          <a:lnRef idx="3">
            <a:schemeClr val="accent3"/>
          </a:lnRef>
          <a:fillRef idx="0">
            <a:schemeClr val="accent3"/>
          </a:fillRef>
          <a:effectRef idx="2">
            <a:schemeClr val="accent3"/>
          </a:effectRef>
          <a:fontRef idx="minor">
            <a:schemeClr val="tx1"/>
          </a:fontRef>
        </p:style>
      </p:cxnSp>
      <p:cxnSp>
        <p:nvCxnSpPr>
          <p:cNvPr id="90" name="Szögletes összekötő 89"/>
          <p:cNvCxnSpPr>
            <a:stCxn id="63" idx="3"/>
            <a:endCxn id="16" idx="1"/>
          </p:cNvCxnSpPr>
          <p:nvPr/>
        </p:nvCxnSpPr>
        <p:spPr>
          <a:xfrm>
            <a:off x="6715140" y="1571612"/>
            <a:ext cx="642942" cy="71438"/>
          </a:xfrm>
          <a:prstGeom prst="bentConnector3">
            <a:avLst>
              <a:gd name="adj1" fmla="val 50000"/>
            </a:avLst>
          </a:prstGeom>
        </p:spPr>
        <p:style>
          <a:lnRef idx="3">
            <a:schemeClr val="accent3"/>
          </a:lnRef>
          <a:fillRef idx="0">
            <a:schemeClr val="accent3"/>
          </a:fillRef>
          <a:effectRef idx="2">
            <a:schemeClr val="accent3"/>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500034" y="3071810"/>
            <a:ext cx="3643338" cy="3368676"/>
          </a:xfrm>
        </p:spPr>
        <p:txBody>
          <a:bodyPr>
            <a:normAutofit/>
          </a:bodyPr>
          <a:lstStyle/>
          <a:p>
            <a:r>
              <a:rPr lang="hu-HU" dirty="0">
                <a:solidFill>
                  <a:srgbClr val="FFC000"/>
                </a:solidFill>
              </a:rPr>
              <a:t>Kereszteződő viszonyok</a:t>
            </a:r>
          </a:p>
        </p:txBody>
      </p:sp>
      <p:pic>
        <p:nvPicPr>
          <p:cNvPr id="47" name="Tartalom helye 46" descr="szaszi-bohm.jpg"/>
          <p:cNvPicPr>
            <a:picLocks noGrp="1" noChangeAspect="1"/>
          </p:cNvPicPr>
          <p:nvPr>
            <p:ph idx="1"/>
          </p:nvPr>
        </p:nvPicPr>
        <p:blipFill>
          <a:blip r:embed="rId2" cstate="print"/>
          <a:stretch>
            <a:fillRect/>
          </a:stretch>
        </p:blipFill>
        <p:spPr>
          <a:xfrm>
            <a:off x="8640763" y="5995805"/>
            <a:ext cx="46037" cy="63866"/>
          </a:xfrm>
        </p:spPr>
      </p:pic>
      <p:sp>
        <p:nvSpPr>
          <p:cNvPr id="5" name="Téglalap 4"/>
          <p:cNvSpPr/>
          <p:nvPr/>
        </p:nvSpPr>
        <p:spPr>
          <a:xfrm>
            <a:off x="5857884" y="285728"/>
            <a:ext cx="1214446"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hu-HU" dirty="0"/>
              <a:t>Vészi Margit</a:t>
            </a:r>
          </a:p>
        </p:txBody>
      </p:sp>
      <p:sp>
        <p:nvSpPr>
          <p:cNvPr id="6" name="Téglalap 5"/>
          <p:cNvSpPr/>
          <p:nvPr/>
        </p:nvSpPr>
        <p:spPr>
          <a:xfrm>
            <a:off x="2786050" y="500042"/>
            <a:ext cx="1214446"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hu-HU" dirty="0" err="1"/>
              <a:t>Fedák</a:t>
            </a:r>
            <a:r>
              <a:rPr lang="hu-HU" dirty="0"/>
              <a:t> Sári</a:t>
            </a:r>
          </a:p>
        </p:txBody>
      </p:sp>
      <p:sp>
        <p:nvSpPr>
          <p:cNvPr id="7" name="Téglalap 6"/>
          <p:cNvSpPr/>
          <p:nvPr/>
        </p:nvSpPr>
        <p:spPr>
          <a:xfrm>
            <a:off x="7643834" y="2357430"/>
            <a:ext cx="1214446"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hu-HU" dirty="0"/>
              <a:t>Boncza Berta</a:t>
            </a:r>
          </a:p>
        </p:txBody>
      </p:sp>
      <p:sp>
        <p:nvSpPr>
          <p:cNvPr id="8" name="Téglalap 7"/>
          <p:cNvSpPr/>
          <p:nvPr/>
        </p:nvSpPr>
        <p:spPr>
          <a:xfrm>
            <a:off x="7429520" y="4714884"/>
            <a:ext cx="1214446"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hu-HU" dirty="0" err="1"/>
              <a:t>Tanner</a:t>
            </a:r>
            <a:r>
              <a:rPr lang="hu-HU" dirty="0"/>
              <a:t> Ilona</a:t>
            </a:r>
          </a:p>
        </p:txBody>
      </p:sp>
      <p:sp>
        <p:nvSpPr>
          <p:cNvPr id="9" name="Téglalap 8"/>
          <p:cNvSpPr/>
          <p:nvPr/>
        </p:nvSpPr>
        <p:spPr>
          <a:xfrm>
            <a:off x="5214942" y="3929066"/>
            <a:ext cx="1214446"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hu-HU" dirty="0" err="1"/>
              <a:t>Harmos</a:t>
            </a:r>
            <a:r>
              <a:rPr lang="hu-HU" dirty="0"/>
              <a:t> Ilona</a:t>
            </a:r>
          </a:p>
        </p:txBody>
      </p:sp>
      <p:sp>
        <p:nvSpPr>
          <p:cNvPr id="10" name="Téglalap 9"/>
          <p:cNvSpPr/>
          <p:nvPr/>
        </p:nvSpPr>
        <p:spPr>
          <a:xfrm>
            <a:off x="5857884" y="2143116"/>
            <a:ext cx="1214446" cy="8572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hu-HU" dirty="0"/>
              <a:t>Böhm Aranka</a:t>
            </a:r>
          </a:p>
        </p:txBody>
      </p:sp>
      <p:sp>
        <p:nvSpPr>
          <p:cNvPr id="11" name="Téglalap 10"/>
          <p:cNvSpPr/>
          <p:nvPr/>
        </p:nvSpPr>
        <p:spPr>
          <a:xfrm>
            <a:off x="4357686" y="5286388"/>
            <a:ext cx="1285884" cy="8572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hu-HU" dirty="0"/>
              <a:t>Kosztolányi Dezső</a:t>
            </a:r>
          </a:p>
        </p:txBody>
      </p:sp>
      <p:sp>
        <p:nvSpPr>
          <p:cNvPr id="13" name="Téglalap 12"/>
          <p:cNvSpPr/>
          <p:nvPr/>
        </p:nvSpPr>
        <p:spPr>
          <a:xfrm>
            <a:off x="3929058" y="1643050"/>
            <a:ext cx="1214446" cy="8572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hu-HU" dirty="0"/>
              <a:t>Déry Tibor</a:t>
            </a:r>
          </a:p>
        </p:txBody>
      </p:sp>
      <p:sp>
        <p:nvSpPr>
          <p:cNvPr id="14" name="Téglalap 13"/>
          <p:cNvSpPr/>
          <p:nvPr/>
        </p:nvSpPr>
        <p:spPr>
          <a:xfrm>
            <a:off x="4214810" y="2786058"/>
            <a:ext cx="1214446" cy="8572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hu-HU" dirty="0"/>
              <a:t>Karinthy Frigyes</a:t>
            </a:r>
          </a:p>
        </p:txBody>
      </p:sp>
      <p:sp>
        <p:nvSpPr>
          <p:cNvPr id="15" name="Téglalap 14"/>
          <p:cNvSpPr/>
          <p:nvPr/>
        </p:nvSpPr>
        <p:spPr>
          <a:xfrm>
            <a:off x="7072330" y="3500438"/>
            <a:ext cx="1214446" cy="8572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hu-HU" dirty="0"/>
              <a:t>Babits Mihály</a:t>
            </a:r>
          </a:p>
        </p:txBody>
      </p:sp>
      <p:sp>
        <p:nvSpPr>
          <p:cNvPr id="16" name="Téglalap 15"/>
          <p:cNvSpPr/>
          <p:nvPr/>
        </p:nvSpPr>
        <p:spPr>
          <a:xfrm>
            <a:off x="7358082" y="1214422"/>
            <a:ext cx="1214446" cy="8572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hu-HU" dirty="0"/>
              <a:t>Ady Endre</a:t>
            </a:r>
          </a:p>
        </p:txBody>
      </p:sp>
      <p:sp>
        <p:nvSpPr>
          <p:cNvPr id="17" name="Téglalap 16"/>
          <p:cNvSpPr/>
          <p:nvPr/>
        </p:nvSpPr>
        <p:spPr>
          <a:xfrm>
            <a:off x="6000760" y="5572140"/>
            <a:ext cx="1214446" cy="8572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hu-HU" dirty="0"/>
              <a:t>Szabó Lőrinc</a:t>
            </a:r>
          </a:p>
        </p:txBody>
      </p:sp>
      <p:sp>
        <p:nvSpPr>
          <p:cNvPr id="18" name="Téglalap 17"/>
          <p:cNvSpPr/>
          <p:nvPr/>
        </p:nvSpPr>
        <p:spPr>
          <a:xfrm>
            <a:off x="4286248" y="571480"/>
            <a:ext cx="1214446" cy="8572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hu-HU" dirty="0"/>
              <a:t>Molnár Ferenc</a:t>
            </a:r>
          </a:p>
        </p:txBody>
      </p:sp>
      <p:cxnSp>
        <p:nvCxnSpPr>
          <p:cNvPr id="44" name="Alak 43"/>
          <p:cNvCxnSpPr>
            <a:stCxn id="5" idx="3"/>
            <a:endCxn id="16" idx="0"/>
          </p:cNvCxnSpPr>
          <p:nvPr/>
        </p:nvCxnSpPr>
        <p:spPr>
          <a:xfrm>
            <a:off x="7072330" y="714356"/>
            <a:ext cx="892975" cy="500066"/>
          </a:xfrm>
          <a:prstGeom prst="bentConnector2">
            <a:avLst/>
          </a:prstGeom>
        </p:spPr>
        <p:style>
          <a:lnRef idx="3">
            <a:schemeClr val="accent3"/>
          </a:lnRef>
          <a:fillRef idx="0">
            <a:schemeClr val="accent3"/>
          </a:fillRef>
          <a:effectRef idx="2">
            <a:schemeClr val="accent3"/>
          </a:effectRef>
          <a:fontRef idx="minor">
            <a:schemeClr val="tx1"/>
          </a:fontRef>
        </p:style>
      </p:cxnSp>
      <p:cxnSp>
        <p:nvCxnSpPr>
          <p:cNvPr id="46" name="Szögletes összekötő 45"/>
          <p:cNvCxnSpPr>
            <a:stCxn id="5" idx="1"/>
            <a:endCxn id="18" idx="3"/>
          </p:cNvCxnSpPr>
          <p:nvPr/>
        </p:nvCxnSpPr>
        <p:spPr>
          <a:xfrm rot="10800000" flipV="1">
            <a:off x="5500694" y="714356"/>
            <a:ext cx="357190" cy="285752"/>
          </a:xfrm>
          <a:prstGeom prst="bentConnector3">
            <a:avLst>
              <a:gd name="adj1" fmla="val 50000"/>
            </a:avLst>
          </a:prstGeom>
        </p:spPr>
        <p:style>
          <a:lnRef idx="3">
            <a:schemeClr val="accent3"/>
          </a:lnRef>
          <a:fillRef idx="0">
            <a:schemeClr val="accent3"/>
          </a:fillRef>
          <a:effectRef idx="2">
            <a:schemeClr val="accent3"/>
          </a:effectRef>
          <a:fontRef idx="minor">
            <a:schemeClr val="tx1"/>
          </a:fontRef>
        </p:style>
      </p:cxnSp>
      <p:cxnSp>
        <p:nvCxnSpPr>
          <p:cNvPr id="50" name="Szögletes összekötő 49"/>
          <p:cNvCxnSpPr>
            <a:stCxn id="13" idx="3"/>
            <a:endCxn id="10" idx="1"/>
          </p:cNvCxnSpPr>
          <p:nvPr/>
        </p:nvCxnSpPr>
        <p:spPr>
          <a:xfrm>
            <a:off x="5143504" y="2071678"/>
            <a:ext cx="714380" cy="500066"/>
          </a:xfrm>
          <a:prstGeom prst="bentConnector3">
            <a:avLst>
              <a:gd name="adj1" fmla="val 50000"/>
            </a:avLst>
          </a:prstGeom>
        </p:spPr>
        <p:style>
          <a:lnRef idx="3">
            <a:schemeClr val="accent3"/>
          </a:lnRef>
          <a:fillRef idx="0">
            <a:schemeClr val="accent3"/>
          </a:fillRef>
          <a:effectRef idx="2">
            <a:schemeClr val="accent3"/>
          </a:effectRef>
          <a:fontRef idx="minor">
            <a:schemeClr val="tx1"/>
          </a:fontRef>
        </p:style>
      </p:cxnSp>
      <p:cxnSp>
        <p:nvCxnSpPr>
          <p:cNvPr id="52" name="Alak 51"/>
          <p:cNvCxnSpPr>
            <a:stCxn id="10" idx="2"/>
            <a:endCxn id="14" idx="3"/>
          </p:cNvCxnSpPr>
          <p:nvPr/>
        </p:nvCxnSpPr>
        <p:spPr>
          <a:xfrm rot="5400000">
            <a:off x="5840025" y="2589604"/>
            <a:ext cx="214314" cy="1035851"/>
          </a:xfrm>
          <a:prstGeom prst="bentConnector2">
            <a:avLst/>
          </a:prstGeom>
        </p:spPr>
        <p:style>
          <a:lnRef idx="3">
            <a:schemeClr val="accent3"/>
          </a:lnRef>
          <a:fillRef idx="0">
            <a:schemeClr val="accent3"/>
          </a:fillRef>
          <a:effectRef idx="2">
            <a:schemeClr val="accent3"/>
          </a:effectRef>
          <a:fontRef idx="minor">
            <a:schemeClr val="tx1"/>
          </a:fontRef>
        </p:style>
      </p:cxnSp>
      <p:cxnSp>
        <p:nvCxnSpPr>
          <p:cNvPr id="54" name="Alak 53"/>
          <p:cNvCxnSpPr>
            <a:stCxn id="10" idx="0"/>
            <a:endCxn id="16" idx="1"/>
          </p:cNvCxnSpPr>
          <p:nvPr/>
        </p:nvCxnSpPr>
        <p:spPr>
          <a:xfrm rot="5400000" flipH="1" flipV="1">
            <a:off x="6661561" y="1446596"/>
            <a:ext cx="500066" cy="892975"/>
          </a:xfrm>
          <a:prstGeom prst="bentConnector2">
            <a:avLst/>
          </a:prstGeom>
        </p:spPr>
        <p:style>
          <a:lnRef idx="3">
            <a:schemeClr val="accent3"/>
          </a:lnRef>
          <a:fillRef idx="0">
            <a:schemeClr val="accent3"/>
          </a:fillRef>
          <a:effectRef idx="2">
            <a:schemeClr val="accent3"/>
          </a:effectRef>
          <a:fontRef idx="minor">
            <a:schemeClr val="tx1"/>
          </a:fontRef>
        </p:style>
      </p:cxnSp>
      <p:cxnSp>
        <p:nvCxnSpPr>
          <p:cNvPr id="56" name="Szögletes összekötő 55"/>
          <p:cNvCxnSpPr>
            <a:stCxn id="16" idx="2"/>
            <a:endCxn id="7" idx="0"/>
          </p:cNvCxnSpPr>
          <p:nvPr/>
        </p:nvCxnSpPr>
        <p:spPr>
          <a:xfrm rot="16200000" flipH="1">
            <a:off x="7965305" y="2071678"/>
            <a:ext cx="285752" cy="285752"/>
          </a:xfrm>
          <a:prstGeom prst="bentConnector3">
            <a:avLst>
              <a:gd name="adj1" fmla="val 50000"/>
            </a:avLst>
          </a:prstGeom>
        </p:spPr>
        <p:style>
          <a:lnRef idx="3">
            <a:schemeClr val="accent3"/>
          </a:lnRef>
          <a:fillRef idx="0">
            <a:schemeClr val="accent3"/>
          </a:fillRef>
          <a:effectRef idx="2">
            <a:schemeClr val="accent3"/>
          </a:effectRef>
          <a:fontRef idx="minor">
            <a:schemeClr val="tx1"/>
          </a:fontRef>
        </p:style>
      </p:cxnSp>
      <p:cxnSp>
        <p:nvCxnSpPr>
          <p:cNvPr id="58" name="Alak 57"/>
          <p:cNvCxnSpPr>
            <a:stCxn id="14" idx="2"/>
            <a:endCxn id="9" idx="1"/>
          </p:cNvCxnSpPr>
          <p:nvPr/>
        </p:nvCxnSpPr>
        <p:spPr>
          <a:xfrm rot="16200000" flipH="1">
            <a:off x="4661297" y="3804049"/>
            <a:ext cx="714380" cy="392909"/>
          </a:xfrm>
          <a:prstGeom prst="bentConnector2">
            <a:avLst/>
          </a:prstGeom>
        </p:spPr>
        <p:style>
          <a:lnRef idx="3">
            <a:schemeClr val="accent3"/>
          </a:lnRef>
          <a:fillRef idx="0">
            <a:schemeClr val="accent3"/>
          </a:fillRef>
          <a:effectRef idx="2">
            <a:schemeClr val="accent3"/>
          </a:effectRef>
          <a:fontRef idx="minor">
            <a:schemeClr val="tx1"/>
          </a:fontRef>
        </p:style>
      </p:cxnSp>
      <p:cxnSp>
        <p:nvCxnSpPr>
          <p:cNvPr id="60" name="Szögletes összekötő 59"/>
          <p:cNvCxnSpPr>
            <a:stCxn id="9" idx="2"/>
            <a:endCxn id="11" idx="0"/>
          </p:cNvCxnSpPr>
          <p:nvPr/>
        </p:nvCxnSpPr>
        <p:spPr>
          <a:xfrm rot="5400000">
            <a:off x="5161364" y="4625587"/>
            <a:ext cx="500066" cy="821537"/>
          </a:xfrm>
          <a:prstGeom prst="bentConnector3">
            <a:avLst>
              <a:gd name="adj1" fmla="val 50000"/>
            </a:avLst>
          </a:prstGeom>
        </p:spPr>
        <p:style>
          <a:lnRef idx="3">
            <a:schemeClr val="accent3"/>
          </a:lnRef>
          <a:fillRef idx="0">
            <a:schemeClr val="accent3"/>
          </a:fillRef>
          <a:effectRef idx="2">
            <a:schemeClr val="accent3"/>
          </a:effectRef>
          <a:fontRef idx="minor">
            <a:schemeClr val="tx1"/>
          </a:fontRef>
        </p:style>
      </p:cxnSp>
      <p:cxnSp>
        <p:nvCxnSpPr>
          <p:cNvPr id="62" name="Alak 61"/>
          <p:cNvCxnSpPr>
            <a:stCxn id="17" idx="0"/>
            <a:endCxn id="8" idx="1"/>
          </p:cNvCxnSpPr>
          <p:nvPr/>
        </p:nvCxnSpPr>
        <p:spPr>
          <a:xfrm rot="5400000" flipH="1" flipV="1">
            <a:off x="6804437" y="4947058"/>
            <a:ext cx="428628" cy="821537"/>
          </a:xfrm>
          <a:prstGeom prst="bentConnector2">
            <a:avLst/>
          </a:prstGeom>
        </p:spPr>
        <p:style>
          <a:lnRef idx="3">
            <a:schemeClr val="accent3"/>
          </a:lnRef>
          <a:fillRef idx="0">
            <a:schemeClr val="accent3"/>
          </a:fillRef>
          <a:effectRef idx="2">
            <a:schemeClr val="accent3"/>
          </a:effectRef>
          <a:fontRef idx="minor">
            <a:schemeClr val="tx1"/>
          </a:fontRef>
        </p:style>
      </p:cxnSp>
      <p:cxnSp>
        <p:nvCxnSpPr>
          <p:cNvPr id="64" name="Szögletes összekötő 63"/>
          <p:cNvCxnSpPr>
            <a:stCxn id="8" idx="0"/>
            <a:endCxn id="15" idx="2"/>
          </p:cNvCxnSpPr>
          <p:nvPr/>
        </p:nvCxnSpPr>
        <p:spPr>
          <a:xfrm rot="16200000" flipV="1">
            <a:off x="7679553" y="4357694"/>
            <a:ext cx="357190" cy="357190"/>
          </a:xfrm>
          <a:prstGeom prst="bentConnector3">
            <a:avLst>
              <a:gd name="adj1" fmla="val 50000"/>
            </a:avLst>
          </a:prstGeom>
        </p:spPr>
        <p:style>
          <a:lnRef idx="3">
            <a:schemeClr val="accent3"/>
          </a:lnRef>
          <a:fillRef idx="0">
            <a:schemeClr val="accent3"/>
          </a:fillRef>
          <a:effectRef idx="2">
            <a:schemeClr val="accent3"/>
          </a:effectRef>
          <a:fontRef idx="minor">
            <a:schemeClr val="tx1"/>
          </a:fontRef>
        </p:style>
      </p:cxnSp>
      <p:cxnSp>
        <p:nvCxnSpPr>
          <p:cNvPr id="66" name="Szögletes összekötő 65"/>
          <p:cNvCxnSpPr>
            <a:stCxn id="15" idx="0"/>
            <a:endCxn id="7" idx="2"/>
          </p:cNvCxnSpPr>
          <p:nvPr/>
        </p:nvCxnSpPr>
        <p:spPr>
          <a:xfrm rot="5400000" flipH="1" flipV="1">
            <a:off x="7822429" y="3071810"/>
            <a:ext cx="285752" cy="571504"/>
          </a:xfrm>
          <a:prstGeom prst="bentConnector3">
            <a:avLst>
              <a:gd name="adj1" fmla="val 50000"/>
            </a:avLst>
          </a:prstGeom>
        </p:spPr>
        <p:style>
          <a:lnRef idx="3">
            <a:schemeClr val="accent3"/>
          </a:lnRef>
          <a:fillRef idx="0">
            <a:schemeClr val="accent3"/>
          </a:fillRef>
          <a:effectRef idx="2">
            <a:schemeClr val="accent3"/>
          </a:effectRef>
          <a:fontRef idx="minor">
            <a:schemeClr val="tx1"/>
          </a:fontRef>
        </p:style>
      </p:cxnSp>
      <p:cxnSp>
        <p:nvCxnSpPr>
          <p:cNvPr id="68" name="Szögletes összekötő 67"/>
          <p:cNvCxnSpPr>
            <a:stCxn id="6" idx="3"/>
            <a:endCxn id="18" idx="1"/>
          </p:cNvCxnSpPr>
          <p:nvPr/>
        </p:nvCxnSpPr>
        <p:spPr>
          <a:xfrm>
            <a:off x="4000496" y="928670"/>
            <a:ext cx="285752" cy="71438"/>
          </a:xfrm>
          <a:prstGeom prst="bentConnector3">
            <a:avLst>
              <a:gd name="adj1" fmla="val 50000"/>
            </a:avLst>
          </a:prstGeom>
        </p:spPr>
        <p:style>
          <a:lnRef idx="3">
            <a:schemeClr val="accent3"/>
          </a:lnRef>
          <a:fillRef idx="0">
            <a:schemeClr val="accent3"/>
          </a:fillRef>
          <a:effectRef idx="2">
            <a:schemeClr val="accent3"/>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checkerboard(across)">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heckerboard(across)">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checkerboard(across)">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heckerboard(across)">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checkerboard(across)">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checkerboard(across)">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checkerboard(across)">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checkerboard(across)">
                                      <p:cBhvr>
                                        <p:cTn id="47" dur="500"/>
                                        <p:tgtEl>
                                          <p:spTgt spid="6"/>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box(in)">
                                      <p:cBhvr>
                                        <p:cTn id="52" dur="5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checkerboard(across)">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5" presetClass="entr" presetSubtype="10"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checkerboard(across)">
                                      <p:cBhvr>
                                        <p:cTn id="62" dur="500"/>
                                        <p:tgtEl>
                                          <p:spTgt spid="8"/>
                                        </p:tgtEl>
                                      </p:cBhvr>
                                    </p:animEffect>
                                  </p:childTnLst>
                                </p:cTn>
                              </p:par>
                            </p:childTnLst>
                          </p:cTn>
                        </p:par>
                      </p:childTnLst>
                    </p:cTn>
                  </p:par>
                  <p:par>
                    <p:cTn id="63" fill="hold">
                      <p:stCondLst>
                        <p:cond delay="indefinite"/>
                      </p:stCondLst>
                      <p:childTnLst>
                        <p:par>
                          <p:cTn id="64" fill="hold">
                            <p:stCondLst>
                              <p:cond delay="0"/>
                            </p:stCondLst>
                            <p:childTnLst>
                              <p:par>
                                <p:cTn id="65" presetID="5" presetClass="entr" presetSubtype="1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checkerboard(across)">
                                      <p:cBhvr>
                                        <p:cTn id="6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3" grpId="0" animBg="1"/>
      <p:bldP spid="14" grpId="0" animBg="1"/>
      <p:bldP spid="15" grpId="0" animBg="1"/>
      <p:bldP spid="16" grpId="0" animBg="1"/>
      <p:bldP spid="17"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pic>
        <p:nvPicPr>
          <p:cNvPr id="22532" name="Picture 4" descr="http://84.2.38.22/gallery/keyframe/2011/05/18/m2-37690/m2-37690-08133200.jpg"/>
          <p:cNvPicPr>
            <a:picLocks noChangeAspect="1" noChangeArrowheads="1"/>
          </p:cNvPicPr>
          <p:nvPr/>
        </p:nvPicPr>
        <p:blipFill>
          <a:blip r:embed="rId2" cstate="print"/>
          <a:srcRect/>
          <a:stretch>
            <a:fillRect/>
          </a:stretch>
        </p:blipFill>
        <p:spPr bwMode="auto">
          <a:xfrm>
            <a:off x="4283968" y="3212976"/>
            <a:ext cx="4588574" cy="3441431"/>
          </a:xfrm>
          <a:prstGeom prst="rect">
            <a:avLst/>
          </a:prstGeom>
          <a:noFill/>
        </p:spPr>
      </p:pic>
      <p:sp>
        <p:nvSpPr>
          <p:cNvPr id="2" name="Cím 1"/>
          <p:cNvSpPr>
            <a:spLocks noGrp="1"/>
          </p:cNvSpPr>
          <p:nvPr>
            <p:ph type="title"/>
          </p:nvPr>
        </p:nvSpPr>
        <p:spPr>
          <a:xfrm>
            <a:off x="3983953" y="274638"/>
            <a:ext cx="4692504" cy="2146250"/>
          </a:xfrm>
        </p:spPr>
        <p:txBody>
          <a:bodyPr>
            <a:normAutofit/>
          </a:bodyPr>
          <a:lstStyle/>
          <a:p>
            <a:r>
              <a:rPr lang="hu-HU" b="1" dirty="0">
                <a:solidFill>
                  <a:srgbClr val="C00000"/>
                </a:solidFill>
              </a:rPr>
              <a:t>Barátja menyasszonyát vette feleségül</a:t>
            </a:r>
          </a:p>
        </p:txBody>
      </p:sp>
      <p:sp>
        <p:nvSpPr>
          <p:cNvPr id="3" name="Tartalom helye 2"/>
          <p:cNvSpPr>
            <a:spLocks noGrp="1"/>
          </p:cNvSpPr>
          <p:nvPr>
            <p:ph idx="1"/>
          </p:nvPr>
        </p:nvSpPr>
        <p:spPr>
          <a:xfrm>
            <a:off x="2571736" y="1357298"/>
            <a:ext cx="6000792" cy="5000660"/>
          </a:xfrm>
        </p:spPr>
        <p:txBody>
          <a:bodyPr>
            <a:normAutofit/>
          </a:bodyPr>
          <a:lstStyle/>
          <a:p>
            <a:pPr>
              <a:buNone/>
            </a:pPr>
            <a:r>
              <a:rPr lang="hu-HU" sz="2800" dirty="0"/>
              <a:t>	</a:t>
            </a:r>
          </a:p>
          <a:p>
            <a:pPr>
              <a:lnSpc>
                <a:spcPts val="3200"/>
              </a:lnSpc>
              <a:spcBef>
                <a:spcPts val="0"/>
              </a:spcBef>
              <a:buNone/>
            </a:pPr>
            <a:r>
              <a:rPr lang="hu-HU" sz="2800" dirty="0"/>
              <a:t>	</a:t>
            </a:r>
          </a:p>
          <a:p>
            <a:pPr>
              <a:buNone/>
            </a:pPr>
            <a:r>
              <a:rPr lang="hu-HU" sz="2800" dirty="0"/>
              <a:t>	</a:t>
            </a:r>
          </a:p>
        </p:txBody>
      </p:sp>
      <p:pic>
        <p:nvPicPr>
          <p:cNvPr id="22530" name="Picture 2" descr="http://enciklopedia.fazekas.hu/gallery/magyar/large/babits1.jpg"/>
          <p:cNvPicPr>
            <a:picLocks noChangeAspect="1" noChangeArrowheads="1"/>
          </p:cNvPicPr>
          <p:nvPr/>
        </p:nvPicPr>
        <p:blipFill>
          <a:blip r:embed="rId3" cstate="print"/>
          <a:srcRect/>
          <a:stretch>
            <a:fillRect/>
          </a:stretch>
        </p:blipFill>
        <p:spPr bwMode="auto">
          <a:xfrm>
            <a:off x="285720" y="214290"/>
            <a:ext cx="3206160" cy="4580229"/>
          </a:xfrm>
          <a:prstGeom prst="rect">
            <a:avLst/>
          </a:prstGeom>
          <a:noFill/>
        </p:spPr>
      </p:pic>
      <p:pic>
        <p:nvPicPr>
          <p:cNvPr id="22534" name="Picture 6" descr="http://www.opal-autosiskola.hu/opa/szabolorinc.jpg"/>
          <p:cNvPicPr>
            <a:picLocks noChangeAspect="1" noChangeArrowheads="1"/>
          </p:cNvPicPr>
          <p:nvPr/>
        </p:nvPicPr>
        <p:blipFill>
          <a:blip r:embed="rId4" cstate="print"/>
          <a:srcRect/>
          <a:stretch>
            <a:fillRect/>
          </a:stretch>
        </p:blipFill>
        <p:spPr bwMode="auto">
          <a:xfrm>
            <a:off x="1464446" y="2924944"/>
            <a:ext cx="2519507" cy="3651756"/>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p:txBody>
          <a:bodyPr>
            <a:normAutofit lnSpcReduction="10000"/>
          </a:bodyPr>
          <a:lstStyle/>
          <a:p>
            <a:r>
              <a:rPr lang="hu-HU" dirty="0">
                <a:solidFill>
                  <a:schemeClr val="bg1"/>
                </a:solidFill>
              </a:rPr>
              <a:t>„Ilonkát néha szenvedélyes kapcsolatok fűzik nőkhöz is, van hogy saját alkalmazottjához. Fülledt barátságok ezek, örömökkel, bántásokkal, féltékenykedéssel, sértődésekkel, oktalan problémákkal és szenvedésekkel, amik aztán nyomtalanul eltűnnek, tökéletes közömbösséget hagyva maguk után. Ilonka itt is játszik, többet ad bele, mint amije van, hogy több legyen az életében, és önmaga túlzásait is elhiszi”.</a:t>
            </a:r>
          </a:p>
        </p:txBody>
      </p:sp>
    </p:spTree>
    <p:extLst>
      <p:ext uri="{BB962C8B-B14F-4D97-AF65-F5344CB8AC3E}">
        <p14:creationId xmlns:p14="http://schemas.microsoft.com/office/powerpoint/2010/main" val="3611406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3" name="Tartalom helye 2"/>
          <p:cNvSpPr>
            <a:spLocks noGrp="1"/>
          </p:cNvSpPr>
          <p:nvPr>
            <p:ph idx="1"/>
          </p:nvPr>
        </p:nvSpPr>
        <p:spPr>
          <a:xfrm>
            <a:off x="214282" y="1844824"/>
            <a:ext cx="2016000" cy="3571900"/>
          </a:xfrm>
          <a:solidFill>
            <a:schemeClr val="bg1"/>
          </a:solidFill>
          <a:ln>
            <a:solidFill>
              <a:schemeClr val="bg1"/>
            </a:solidFill>
          </a:ln>
        </p:spPr>
        <p:txBody>
          <a:bodyPr>
            <a:normAutofit/>
          </a:bodyPr>
          <a:lstStyle/>
          <a:p>
            <a:pPr>
              <a:buNone/>
            </a:pPr>
            <a:r>
              <a:rPr lang="hu-HU" sz="1800" i="1" dirty="0"/>
              <a:t>	</a:t>
            </a:r>
            <a:r>
              <a:rPr lang="hu-HU" sz="1600" i="1" dirty="0"/>
              <a:t>Hallatlan szégyellem magam sokszor, mégiscsak aljas csalás avval szemben, akit a legjobban szeretek, (…) Hitvány féregnek érzem magam, akinek nincsen joga semmihez, ami rendes és tiszta</a:t>
            </a:r>
            <a:r>
              <a:rPr lang="hu-HU" sz="1800" i="1" dirty="0"/>
              <a:t>.</a:t>
            </a:r>
            <a:endParaRPr lang="hu-HU" sz="1800" dirty="0"/>
          </a:p>
        </p:txBody>
      </p:sp>
      <p:sp>
        <p:nvSpPr>
          <p:cNvPr id="6" name="Téglalap 5"/>
          <p:cNvSpPr/>
          <p:nvPr/>
        </p:nvSpPr>
        <p:spPr>
          <a:xfrm>
            <a:off x="7020272" y="102240"/>
            <a:ext cx="1777074" cy="1569660"/>
          </a:xfrm>
          <a:prstGeom prst="rect">
            <a:avLst/>
          </a:prstGeom>
          <a:solidFill>
            <a:schemeClr val="bg1"/>
          </a:solidFill>
        </p:spPr>
        <p:txBody>
          <a:bodyPr wrap="square">
            <a:spAutoFit/>
          </a:bodyPr>
          <a:lstStyle/>
          <a:p>
            <a:r>
              <a:rPr lang="hu-HU" sz="1600" i="1" dirty="0"/>
              <a:t>Én Szabó Lőrinc, a gyalázatos és bűnös, az erotikus és beteg és őrült és erkölcstelen disznó...</a:t>
            </a:r>
            <a:endParaRPr lang="hu-HU" sz="1600" dirty="0"/>
          </a:p>
        </p:txBody>
      </p:sp>
      <p:pic>
        <p:nvPicPr>
          <p:cNvPr id="7" name="Kép 6" descr="szabol_korzati_levelezes.jpg"/>
          <p:cNvPicPr>
            <a:picLocks noChangeAspect="1"/>
          </p:cNvPicPr>
          <p:nvPr/>
        </p:nvPicPr>
        <p:blipFill>
          <a:blip r:embed="rId2" cstate="print"/>
          <a:stretch>
            <a:fillRect/>
          </a:stretch>
        </p:blipFill>
        <p:spPr>
          <a:xfrm>
            <a:off x="2093691" y="1837978"/>
            <a:ext cx="6081075" cy="4652020"/>
          </a:xfrm>
          <a:prstGeom prst="rect">
            <a:avLst/>
          </a:prstGeom>
        </p:spPr>
      </p:pic>
      <p:sp>
        <p:nvSpPr>
          <p:cNvPr id="8" name="Szövegdoboz 7"/>
          <p:cNvSpPr txBox="1"/>
          <p:nvPr/>
        </p:nvSpPr>
        <p:spPr>
          <a:xfrm>
            <a:off x="214282" y="428604"/>
            <a:ext cx="5286412" cy="1538883"/>
          </a:xfrm>
          <a:prstGeom prst="rect">
            <a:avLst/>
          </a:prstGeom>
          <a:noFill/>
        </p:spPr>
        <p:txBody>
          <a:bodyPr wrap="square" rtlCol="0">
            <a:spAutoFit/>
          </a:bodyPr>
          <a:lstStyle/>
          <a:p>
            <a:r>
              <a:rPr lang="hu-HU" sz="2800" b="1" dirty="0"/>
              <a:t>Felesége legjobb barátnőjét csábította el </a:t>
            </a:r>
          </a:p>
          <a:p>
            <a:r>
              <a:rPr lang="hu-HU" sz="2000" b="1" dirty="0">
                <a:solidFill>
                  <a:srgbClr val="FF0000"/>
                </a:solidFill>
              </a:rPr>
              <a:t>Öngyilkos lett Szabó Lőrinc szeretője</a:t>
            </a:r>
          </a:p>
          <a:p>
            <a:endParaRPr lang="hu-H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 name="Cím 1"/>
          <p:cNvSpPr>
            <a:spLocks noGrp="1"/>
          </p:cNvSpPr>
          <p:nvPr>
            <p:ph type="title"/>
          </p:nvPr>
        </p:nvSpPr>
        <p:spPr>
          <a:xfrm>
            <a:off x="500034" y="274638"/>
            <a:ext cx="8186766" cy="1143000"/>
          </a:xfrm>
        </p:spPr>
        <p:txBody>
          <a:bodyPr>
            <a:normAutofit/>
          </a:bodyPr>
          <a:lstStyle/>
          <a:p>
            <a:r>
              <a:rPr lang="hu-HU" sz="2800" b="1" cap="all" dirty="0"/>
              <a:t>Lelőtte a feleségét, magával is végezni próbált</a:t>
            </a:r>
          </a:p>
        </p:txBody>
      </p:sp>
      <p:pic>
        <p:nvPicPr>
          <p:cNvPr id="20484" name="Picture 4" descr="Csáth Géza, a zeneszerző kép"/>
          <p:cNvPicPr>
            <a:picLocks noChangeAspect="1" noChangeArrowheads="1"/>
          </p:cNvPicPr>
          <p:nvPr/>
        </p:nvPicPr>
        <p:blipFill>
          <a:blip r:embed="rId4" cstate="print"/>
          <a:srcRect/>
          <a:stretch>
            <a:fillRect/>
          </a:stretch>
        </p:blipFill>
        <p:spPr bwMode="auto">
          <a:xfrm>
            <a:off x="2224864" y="1337532"/>
            <a:ext cx="6305846" cy="3963676"/>
          </a:xfrm>
          <a:prstGeom prst="rect">
            <a:avLst/>
          </a:prstGeom>
          <a:noFill/>
        </p:spPr>
      </p:pic>
      <p:sp>
        <p:nvSpPr>
          <p:cNvPr id="5" name="Szövegdoboz 4"/>
          <p:cNvSpPr txBox="1"/>
          <p:nvPr/>
        </p:nvSpPr>
        <p:spPr>
          <a:xfrm>
            <a:off x="357158" y="3929066"/>
            <a:ext cx="4286280" cy="246221"/>
          </a:xfrm>
          <a:prstGeom prst="rect">
            <a:avLst/>
          </a:prstGeom>
          <a:noFill/>
        </p:spPr>
        <p:txBody>
          <a:bodyPr wrap="square" rtlCol="0">
            <a:spAutoFit/>
          </a:bodyPr>
          <a:lstStyle/>
          <a:p>
            <a:r>
              <a:rPr lang="hu-HU" sz="1000" dirty="0"/>
              <a:t>A képen unokatestvérével látható.</a:t>
            </a:r>
          </a:p>
        </p:txBody>
      </p:sp>
      <p:sp>
        <p:nvSpPr>
          <p:cNvPr id="20485" name="Rectangle 5"/>
          <p:cNvSpPr>
            <a:spLocks noChangeArrowheads="1"/>
          </p:cNvSpPr>
          <p:nvPr/>
        </p:nvSpPr>
        <p:spPr bwMode="auto">
          <a:xfrm>
            <a:off x="0" y="1337557"/>
            <a:ext cx="5276602" cy="4524315"/>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A h</a:t>
            </a:r>
            <a:r>
              <a:rPr kumimoji="0" lang="hu-HU" sz="2400" b="1" i="1" u="none" strike="noStrike" cap="none" normalizeH="0" baseline="0" dirty="0">
                <a:ln>
                  <a:noFill/>
                </a:ln>
                <a:effectLst/>
                <a:latin typeface="Calibri"/>
                <a:ea typeface="Times New Roman" pitchFamily="18" charset="0"/>
                <a:cs typeface="Times New Roman" pitchFamily="18" charset="0"/>
              </a:rPr>
              <a:t>á</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zass</a:t>
            </a:r>
            <a:r>
              <a:rPr kumimoji="0" lang="hu-HU" sz="2400" b="1" i="1" u="none" strike="noStrike" cap="none" normalizeH="0" baseline="0" dirty="0">
                <a:ln>
                  <a:noFill/>
                </a:ln>
                <a:effectLst/>
                <a:latin typeface="Calibri"/>
                <a:ea typeface="Times New Roman" pitchFamily="18" charset="0"/>
                <a:cs typeface="Times New Roman" pitchFamily="18" charset="0"/>
              </a:rPr>
              <a:t>á</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g első heteit megkeser</a:t>
            </a:r>
            <a:r>
              <a:rPr kumimoji="0" lang="hu-HU" sz="2400" b="1" i="1" u="none" strike="noStrike" cap="none" normalizeH="0" baseline="0" dirty="0">
                <a:ln>
                  <a:noFill/>
                </a:ln>
                <a:effectLst/>
                <a:latin typeface="Calibri"/>
                <a:ea typeface="Times New Roman" pitchFamily="18" charset="0"/>
                <a:cs typeface="Times New Roman" pitchFamily="18" charset="0"/>
              </a:rPr>
              <a:t>í</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tette folytonos k</a:t>
            </a:r>
            <a:r>
              <a:rPr kumimoji="0" lang="hu-HU" sz="2400" b="1" i="1" u="none" strike="noStrike" cap="none" normalizeH="0" baseline="0" dirty="0">
                <a:ln>
                  <a:noFill/>
                </a:ln>
                <a:effectLst/>
                <a:latin typeface="Calibri"/>
                <a:ea typeface="Times New Roman" pitchFamily="18" charset="0"/>
                <a:cs typeface="Times New Roman" pitchFamily="18" charset="0"/>
              </a:rPr>
              <a:t>í</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nz</a:t>
            </a:r>
            <a:r>
              <a:rPr kumimoji="0" lang="hu-HU" sz="2400" b="1" i="1" u="none" strike="noStrike" cap="none" normalizeH="0" baseline="0" dirty="0">
                <a:ln>
                  <a:noFill/>
                </a:ln>
                <a:effectLst/>
                <a:latin typeface="Calibri"/>
                <a:ea typeface="Times New Roman" pitchFamily="18" charset="0"/>
                <a:cs typeface="Times New Roman" pitchFamily="18" charset="0"/>
              </a:rPr>
              <a:t>á</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saival, melynek c</a:t>
            </a:r>
            <a:r>
              <a:rPr kumimoji="0" lang="hu-HU" sz="2400" b="1" i="1" u="none" strike="noStrike" cap="none" normalizeH="0" baseline="0" dirty="0">
                <a:ln>
                  <a:noFill/>
                </a:ln>
                <a:effectLst/>
                <a:latin typeface="Calibri"/>
                <a:ea typeface="Times New Roman" pitchFamily="18" charset="0"/>
                <a:cs typeface="Times New Roman" pitchFamily="18" charset="0"/>
              </a:rPr>
              <a:t>é</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lja csak a figyelem elterel</a:t>
            </a:r>
            <a:r>
              <a:rPr kumimoji="0" lang="hu-HU" sz="2400" b="1" i="1" u="none" strike="noStrike" cap="none" normalizeH="0" baseline="0" dirty="0">
                <a:ln>
                  <a:noFill/>
                </a:ln>
                <a:effectLst/>
                <a:latin typeface="Calibri"/>
                <a:ea typeface="Times New Roman" pitchFamily="18" charset="0"/>
                <a:cs typeface="Times New Roman" pitchFamily="18" charset="0"/>
              </a:rPr>
              <a:t>é</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se volt, mert akkor is m</a:t>
            </a:r>
            <a:r>
              <a:rPr kumimoji="0" lang="hu-HU" sz="2400" b="1" i="1" u="none" strike="noStrike" cap="none" normalizeH="0" baseline="0" dirty="0">
                <a:ln>
                  <a:noFill/>
                </a:ln>
                <a:effectLst/>
                <a:latin typeface="Calibri"/>
                <a:ea typeface="Times New Roman" pitchFamily="18" charset="0"/>
                <a:cs typeface="Times New Roman" pitchFamily="18" charset="0"/>
              </a:rPr>
              <a:t>á</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st</a:t>
            </a:r>
            <a:r>
              <a:rPr kumimoji="0" lang="hu-HU" sz="2400" b="1" i="1" u="none" strike="noStrike" cap="none" normalizeH="0" baseline="0" dirty="0">
                <a:ln>
                  <a:noFill/>
                </a:ln>
                <a:effectLst/>
                <a:latin typeface="Calibri"/>
                <a:ea typeface="Times New Roman" pitchFamily="18" charset="0"/>
                <a:cs typeface="Times New Roman" pitchFamily="18" charset="0"/>
              </a:rPr>
              <a:t>ó</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l volt teherben.</a:t>
            </a:r>
            <a:endParaRPr kumimoji="0" lang="hu-HU" sz="2400" b="1" i="1" u="none" strike="noStrike" cap="none" normalizeH="0" baseline="0" dirty="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Tudta mag</a:t>
            </a:r>
            <a:r>
              <a:rPr kumimoji="0" lang="hu-HU" sz="2400" b="1" i="1" u="none" strike="noStrike" cap="none" normalizeH="0" baseline="0" dirty="0">
                <a:ln>
                  <a:noFill/>
                </a:ln>
                <a:effectLst/>
                <a:latin typeface="Calibri"/>
                <a:ea typeface="Times New Roman" pitchFamily="18" charset="0"/>
                <a:cs typeface="Times New Roman" pitchFamily="18" charset="0"/>
              </a:rPr>
              <a:t>á</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r</a:t>
            </a:r>
            <a:r>
              <a:rPr kumimoji="0" lang="hu-HU" sz="2400" b="1" i="1" u="none" strike="noStrike" cap="none" normalizeH="0" baseline="0" dirty="0">
                <a:ln>
                  <a:noFill/>
                </a:ln>
                <a:effectLst/>
                <a:latin typeface="Calibri"/>
                <a:ea typeface="Times New Roman" pitchFamily="18" charset="0"/>
                <a:cs typeface="Times New Roman" pitchFamily="18" charset="0"/>
              </a:rPr>
              <a:t>ó</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l, hogy hűtlen term</a:t>
            </a:r>
            <a:r>
              <a:rPr kumimoji="0" lang="hu-HU" sz="2400" b="1" i="1" u="none" strike="noStrike" cap="none" normalizeH="0" baseline="0" dirty="0">
                <a:ln>
                  <a:noFill/>
                </a:ln>
                <a:effectLst/>
                <a:latin typeface="Calibri"/>
                <a:ea typeface="Times New Roman" pitchFamily="18" charset="0"/>
                <a:cs typeface="Times New Roman" pitchFamily="18" charset="0"/>
              </a:rPr>
              <a:t>é</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szet, s l</a:t>
            </a:r>
            <a:r>
              <a:rPr kumimoji="0" lang="hu-HU" sz="2400" b="1" i="1" u="none" strike="noStrike" cap="none" normalizeH="0" baseline="0" dirty="0">
                <a:ln>
                  <a:noFill/>
                </a:ln>
                <a:effectLst/>
                <a:latin typeface="Calibri"/>
                <a:ea typeface="Times New Roman" pitchFamily="18" charset="0"/>
                <a:cs typeface="Times New Roman" pitchFamily="18" charset="0"/>
              </a:rPr>
              <a:t>á</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tta a szanat</a:t>
            </a:r>
            <a:r>
              <a:rPr kumimoji="0" lang="hu-HU" sz="2400" b="1" i="1" u="none" strike="noStrike" cap="none" normalizeH="0" baseline="0" dirty="0">
                <a:ln>
                  <a:noFill/>
                </a:ln>
                <a:effectLst/>
                <a:latin typeface="Calibri"/>
                <a:ea typeface="Times New Roman" pitchFamily="18" charset="0"/>
                <a:cs typeface="Times New Roman" pitchFamily="18" charset="0"/>
              </a:rPr>
              <a:t>ó</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riumban, hogy mennyire szenvedek ennek sejtelme miatt, m</a:t>
            </a:r>
            <a:r>
              <a:rPr kumimoji="0" lang="hu-HU" sz="2400" b="1" i="1" u="none" strike="noStrike" cap="none" normalizeH="0" baseline="0" dirty="0">
                <a:ln>
                  <a:noFill/>
                </a:ln>
                <a:effectLst/>
                <a:latin typeface="Calibri"/>
                <a:ea typeface="Times New Roman" pitchFamily="18" charset="0"/>
                <a:cs typeface="Times New Roman" pitchFamily="18" charset="0"/>
              </a:rPr>
              <a:t>é</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gse egyezett a v</a:t>
            </a:r>
            <a:r>
              <a:rPr kumimoji="0" lang="hu-HU" sz="2400" b="1" i="1" u="none" strike="noStrike" cap="none" normalizeH="0" baseline="0" dirty="0">
                <a:ln>
                  <a:noFill/>
                </a:ln>
                <a:effectLst/>
                <a:latin typeface="Calibri"/>
                <a:ea typeface="Times New Roman" pitchFamily="18" charset="0"/>
                <a:cs typeface="Times New Roman" pitchFamily="18" charset="0"/>
              </a:rPr>
              <a:t>á</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l</a:t>
            </a:r>
            <a:r>
              <a:rPr kumimoji="0" lang="hu-HU" sz="2400" b="1" i="1" u="none" strike="noStrike" cap="none" normalizeH="0" baseline="0" dirty="0">
                <a:ln>
                  <a:noFill/>
                </a:ln>
                <a:effectLst/>
                <a:latin typeface="Calibri"/>
                <a:ea typeface="Times New Roman" pitchFamily="18" charset="0"/>
                <a:cs typeface="Times New Roman" pitchFamily="18" charset="0"/>
              </a:rPr>
              <a:t>á</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sba (</a:t>
            </a:r>
            <a:r>
              <a:rPr kumimoji="0" lang="hu-HU" sz="2400" b="1" i="1" u="none" strike="noStrike" cap="none" normalizeH="0" baseline="0" dirty="0">
                <a:ln>
                  <a:noFill/>
                </a:ln>
                <a:effectLst/>
                <a:latin typeface="Calibri"/>
                <a:ea typeface="Times New Roman" pitchFamily="18" charset="0"/>
                <a:cs typeface="Times New Roman" pitchFamily="18" charset="0"/>
              </a:rPr>
              <a:t>…</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a:t>
            </a:r>
            <a:endParaRPr kumimoji="0" lang="hu-HU" sz="2400" b="1" i="1" u="none" strike="noStrike" cap="none" normalizeH="0" baseline="0" dirty="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Meggyal</a:t>
            </a:r>
            <a:r>
              <a:rPr kumimoji="0" lang="hu-HU" sz="2400" b="1" i="1" u="none" strike="noStrike" cap="none" normalizeH="0" baseline="0" dirty="0">
                <a:ln>
                  <a:noFill/>
                </a:ln>
                <a:effectLst/>
                <a:latin typeface="Calibri"/>
                <a:ea typeface="Times New Roman" pitchFamily="18" charset="0"/>
                <a:cs typeface="Times New Roman" pitchFamily="18" charset="0"/>
              </a:rPr>
              <a:t>á</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zott, mert ut</a:t>
            </a:r>
            <a:r>
              <a:rPr kumimoji="0" lang="hu-HU" sz="2400" b="1" i="1" u="none" strike="noStrike" cap="none" normalizeH="0" baseline="0" dirty="0">
                <a:ln>
                  <a:noFill/>
                </a:ln>
                <a:effectLst/>
                <a:latin typeface="Calibri"/>
                <a:ea typeface="Times New Roman" pitchFamily="18" charset="0"/>
                <a:cs typeface="Times New Roman" pitchFamily="18" charset="0"/>
              </a:rPr>
              <a:t>ó</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bb mindenkivel </a:t>
            </a:r>
            <a:r>
              <a:rPr kumimoji="0" lang="hu-HU" sz="2400" b="1" i="1" u="none" strike="noStrike" cap="none" normalizeH="0" baseline="0" dirty="0">
                <a:ln>
                  <a:noFill/>
                </a:ln>
                <a:effectLst/>
                <a:latin typeface="Calibri"/>
                <a:ea typeface="Times New Roman" pitchFamily="18" charset="0"/>
                <a:cs typeface="Times New Roman" pitchFamily="18" charset="0"/>
              </a:rPr>
              <a:t>ö</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sszeadta mag</a:t>
            </a:r>
            <a:r>
              <a:rPr kumimoji="0" lang="hu-HU" sz="2400" b="1" i="1" u="none" strike="noStrike" cap="none" normalizeH="0" baseline="0" dirty="0">
                <a:ln>
                  <a:noFill/>
                </a:ln>
                <a:effectLst/>
                <a:latin typeface="Calibri"/>
                <a:ea typeface="Times New Roman" pitchFamily="18" charset="0"/>
                <a:cs typeface="Times New Roman" pitchFamily="18" charset="0"/>
              </a:rPr>
              <a:t>á</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t, </a:t>
            </a:r>
            <a:r>
              <a:rPr kumimoji="0" lang="hu-HU" sz="2400" b="1" i="1" u="none" strike="noStrike" cap="none" normalizeH="0" baseline="0" dirty="0">
                <a:ln>
                  <a:noFill/>
                </a:ln>
                <a:effectLst/>
                <a:latin typeface="Calibri"/>
                <a:ea typeface="Times New Roman" pitchFamily="18" charset="0"/>
                <a:cs typeface="Times New Roman" pitchFamily="18" charset="0"/>
              </a:rPr>
              <a:t>é</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s alig titkolta ocsm</a:t>
            </a:r>
            <a:r>
              <a:rPr kumimoji="0" lang="hu-HU" sz="2400" b="1" i="1" u="none" strike="noStrike" cap="none" normalizeH="0" baseline="0" dirty="0">
                <a:ln>
                  <a:noFill/>
                </a:ln>
                <a:effectLst/>
                <a:latin typeface="Calibri"/>
                <a:ea typeface="Times New Roman" pitchFamily="18" charset="0"/>
                <a:cs typeface="Times New Roman" pitchFamily="18" charset="0"/>
              </a:rPr>
              <a:t>á</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ny szajhas</a:t>
            </a:r>
            <a:r>
              <a:rPr kumimoji="0" lang="hu-HU" sz="2400" b="1" i="1" u="none" strike="noStrike" cap="none" normalizeH="0" baseline="0" dirty="0">
                <a:ln>
                  <a:noFill/>
                </a:ln>
                <a:effectLst/>
                <a:latin typeface="Calibri"/>
                <a:ea typeface="Times New Roman" pitchFamily="18" charset="0"/>
                <a:cs typeface="Times New Roman" pitchFamily="18" charset="0"/>
              </a:rPr>
              <a:t>á</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g</a:t>
            </a:r>
            <a:r>
              <a:rPr kumimoji="0" lang="hu-HU" sz="2400" b="1" i="1" u="none" strike="noStrike" cap="none" normalizeH="0" baseline="0" dirty="0">
                <a:ln>
                  <a:noFill/>
                </a:ln>
                <a:effectLst/>
                <a:latin typeface="Calibri"/>
                <a:ea typeface="Times New Roman" pitchFamily="18" charset="0"/>
                <a:cs typeface="Times New Roman" pitchFamily="18" charset="0"/>
              </a:rPr>
              <a:t>á</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t (</a:t>
            </a:r>
            <a:r>
              <a:rPr kumimoji="0" lang="hu-HU" sz="2400" b="1" i="1" u="none" strike="noStrike" cap="none" normalizeH="0" baseline="0" dirty="0">
                <a:ln>
                  <a:noFill/>
                </a:ln>
                <a:effectLst/>
                <a:latin typeface="Calibri"/>
                <a:ea typeface="Times New Roman" pitchFamily="18" charset="0"/>
                <a:cs typeface="Times New Roman" pitchFamily="18" charset="0"/>
              </a:rPr>
              <a:t>…</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a:t>
            </a:r>
            <a:endParaRPr kumimoji="0" lang="hu-HU" sz="2400" b="1" i="1" u="none" strike="noStrike" cap="none" normalizeH="0" baseline="0" dirty="0">
              <a:ln>
                <a:noFill/>
              </a:ln>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hu-HU" sz="2400" b="1" i="1" u="none" strike="noStrike" cap="none" normalizeH="0" baseline="0" dirty="0">
                <a:ln>
                  <a:noFill/>
                </a:ln>
                <a:effectLst/>
                <a:latin typeface="Calibri"/>
                <a:ea typeface="Times New Roman" pitchFamily="18" charset="0"/>
                <a:cs typeface="Times New Roman" pitchFamily="18" charset="0"/>
              </a:rPr>
              <a:t>É</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s val</a:t>
            </a:r>
            <a:r>
              <a:rPr kumimoji="0" lang="hu-HU" sz="2400" b="1" i="1" u="none" strike="noStrike" cap="none" normalizeH="0" baseline="0" dirty="0">
                <a:ln>
                  <a:noFill/>
                </a:ln>
                <a:effectLst/>
                <a:latin typeface="Calibri"/>
                <a:ea typeface="Times New Roman" pitchFamily="18" charset="0"/>
                <a:cs typeface="Times New Roman" pitchFamily="18" charset="0"/>
              </a:rPr>
              <a:t>ó</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ban a bolondokh</a:t>
            </a:r>
            <a:r>
              <a:rPr kumimoji="0" lang="hu-HU" sz="2400" b="1" i="1" u="none" strike="noStrike" cap="none" normalizeH="0" baseline="0" dirty="0">
                <a:ln>
                  <a:noFill/>
                </a:ln>
                <a:effectLst/>
                <a:latin typeface="Calibri"/>
                <a:ea typeface="Times New Roman" pitchFamily="18" charset="0"/>
                <a:cs typeface="Times New Roman" pitchFamily="18" charset="0"/>
              </a:rPr>
              <a:t>á</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z</a:t>
            </a:r>
            <a:r>
              <a:rPr kumimoji="0" lang="hu-HU" sz="2400" b="1" i="1" u="none" strike="noStrike" cap="none" normalizeH="0" baseline="0" dirty="0">
                <a:ln>
                  <a:noFill/>
                </a:ln>
                <a:effectLst/>
                <a:latin typeface="Calibri"/>
                <a:ea typeface="Times New Roman" pitchFamily="18" charset="0"/>
                <a:cs typeface="Times New Roman" pitchFamily="18" charset="0"/>
              </a:rPr>
              <a:t>á</a:t>
            </a:r>
            <a:r>
              <a:rPr kumimoji="0" lang="hu-HU" sz="2400" b="1" i="1" u="none" strike="noStrike" cap="none" normalizeH="0" baseline="0" dirty="0">
                <a:ln>
                  <a:noFill/>
                </a:ln>
                <a:effectLst/>
                <a:latin typeface="Garamond" pitchFamily="18" charset="0"/>
                <a:ea typeface="Times New Roman" pitchFamily="18" charset="0"/>
                <a:cs typeface="Times New Roman" pitchFamily="18" charset="0"/>
              </a:rPr>
              <a:t>ba juttatott. </a:t>
            </a:r>
            <a:endParaRPr kumimoji="0" lang="hu-HU" sz="2400" b="1" i="1" u="none" strike="noStrike" cap="none" normalizeH="0" baseline="0" dirty="0">
              <a:ln>
                <a:noFill/>
              </a:ln>
              <a:effectLst/>
              <a:latin typeface="Arial" pitchFamily="34" charset="0"/>
            </a:endParaRPr>
          </a:p>
        </p:txBody>
      </p:sp>
      <p:sp>
        <p:nvSpPr>
          <p:cNvPr id="7" name="Tartalom helye 6"/>
          <p:cNvSpPr>
            <a:spLocks noGrp="1"/>
          </p:cNvSpPr>
          <p:nvPr>
            <p:ph idx="1"/>
          </p:nvPr>
        </p:nvSpPr>
        <p:spPr>
          <a:xfrm>
            <a:off x="5652120" y="4581128"/>
            <a:ext cx="3034680" cy="1545035"/>
          </a:xfrm>
        </p:spPr>
        <p:txBody>
          <a:bodyPr/>
          <a:lstStyle/>
          <a:p>
            <a:endParaRPr lang="hu-HU" dirty="0"/>
          </a:p>
        </p:txBody>
      </p:sp>
    </p:spTree>
    <p:controls>
      <mc:AlternateContent xmlns:mc="http://schemas.openxmlformats.org/markup-compatibility/2006">
        <mc:Choice xmlns:v="urn:schemas-microsoft-com:vml" Requires="v">
          <p:control name="DefaultOcx" r:id="rId1" imgW="914400" imgH="228600"/>
        </mc:Choice>
        <mc:Fallback>
          <p:control name="DefaultOcx" r:id="rId1" imgW="914400" imgH="228600">
            <p:pic>
              <p:nvPicPr>
                <p:cNvPr id="3" name="DefaultOcx"/>
                <p:cNvPicPr preferRelativeResize="0">
                  <a:picLocks noChangeArrowheads="1" noChangeShapeType="1"/>
                </p:cNvPicPr>
                <p:nvPr/>
              </p:nvPicPr>
              <p:blipFill>
                <a:blip r:embed="rId5"/>
                <a:srcRect/>
                <a:stretch>
                  <a:fillRect/>
                </a:stretch>
              </p:blipFill>
              <p:spPr bwMode="auto">
                <a:xfrm>
                  <a:off x="0" y="0"/>
                  <a:ext cx="914400" cy="2286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name="HTMLHidden1" r:id="rId2" imgW="914400" imgH="228600"/>
        </mc:Choice>
        <mc:Fallback>
          <p:control name="HTMLHidden1" r:id="rId2" imgW="914400" imgH="228600">
            <p:pic>
              <p:nvPicPr>
                <p:cNvPr id="4" name="HTMLHidden1"/>
                <p:cNvPicPr preferRelativeResize="0">
                  <a:picLocks noChangeArrowheads="1" noChangeShapeType="1"/>
                </p:cNvPicPr>
                <p:nvPr/>
              </p:nvPicPr>
              <p:blipFill>
                <a:blip r:embed="rId6"/>
                <a:srcRect/>
                <a:stretch>
                  <a:fillRect/>
                </a:stretch>
              </p:blipFill>
              <p:spPr bwMode="auto">
                <a:xfrm>
                  <a:off x="0" y="0"/>
                  <a:ext cx="914400" cy="2286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pic>
        <p:nvPicPr>
          <p:cNvPr id="19464" name="Picture 8" descr="http://4.bp.blogspot.com/-raXlm-EioYI/TaBuKI6XPuI/AAAAAAAADJ8/yl18J2A3_Kc/s1600/JA+1929.jpg"/>
          <p:cNvPicPr>
            <a:picLocks noChangeAspect="1" noChangeArrowheads="1"/>
          </p:cNvPicPr>
          <p:nvPr/>
        </p:nvPicPr>
        <p:blipFill>
          <a:blip r:embed="rId2" cstate="print"/>
          <a:srcRect/>
          <a:stretch>
            <a:fillRect/>
          </a:stretch>
        </p:blipFill>
        <p:spPr bwMode="auto">
          <a:xfrm flipH="1">
            <a:off x="6366570" y="3071810"/>
            <a:ext cx="2782539" cy="3786190"/>
          </a:xfrm>
          <a:prstGeom prst="rect">
            <a:avLst/>
          </a:prstGeom>
          <a:noFill/>
        </p:spPr>
      </p:pic>
      <p:pic>
        <p:nvPicPr>
          <p:cNvPr id="19458" name="Picture 2" descr="http://www.tusarok.org/pic/article/vago_marta.jpg"/>
          <p:cNvPicPr>
            <a:picLocks noChangeAspect="1" noChangeArrowheads="1"/>
          </p:cNvPicPr>
          <p:nvPr/>
        </p:nvPicPr>
        <p:blipFill>
          <a:blip r:embed="rId3" cstate="print"/>
          <a:srcRect/>
          <a:stretch>
            <a:fillRect/>
          </a:stretch>
        </p:blipFill>
        <p:spPr bwMode="auto">
          <a:xfrm>
            <a:off x="615438" y="72586"/>
            <a:ext cx="2178564" cy="3214711"/>
          </a:xfrm>
          <a:prstGeom prst="rect">
            <a:avLst/>
          </a:prstGeom>
          <a:noFill/>
        </p:spPr>
      </p:pic>
      <p:pic>
        <p:nvPicPr>
          <p:cNvPr id="19460" name="Picture 4" descr="http://www.civishir.hu/upload/image/kozmutza_flora.jpg"/>
          <p:cNvPicPr>
            <a:picLocks noChangeAspect="1" noChangeArrowheads="1"/>
          </p:cNvPicPr>
          <p:nvPr/>
        </p:nvPicPr>
        <p:blipFill>
          <a:blip r:embed="rId4" cstate="print"/>
          <a:srcRect/>
          <a:stretch>
            <a:fillRect/>
          </a:stretch>
        </p:blipFill>
        <p:spPr bwMode="auto">
          <a:xfrm>
            <a:off x="192475" y="3253510"/>
            <a:ext cx="2601527" cy="3429000"/>
          </a:xfrm>
          <a:prstGeom prst="rect">
            <a:avLst/>
          </a:prstGeom>
          <a:noFill/>
        </p:spPr>
      </p:pic>
      <p:pic>
        <p:nvPicPr>
          <p:cNvPr id="19462" name="Picture 6" descr="http://nyugat.oszk.hu/html/alkotok/fotok/illyes_gyula2_nagy.jpg"/>
          <p:cNvPicPr>
            <a:picLocks noChangeAspect="1" noChangeArrowheads="1"/>
          </p:cNvPicPr>
          <p:nvPr/>
        </p:nvPicPr>
        <p:blipFill>
          <a:blip r:embed="rId5" cstate="print"/>
          <a:srcRect/>
          <a:stretch>
            <a:fillRect/>
          </a:stretch>
        </p:blipFill>
        <p:spPr bwMode="auto">
          <a:xfrm flipH="1">
            <a:off x="6518490" y="-49685"/>
            <a:ext cx="2357421" cy="3513649"/>
          </a:xfrm>
          <a:prstGeom prst="rect">
            <a:avLst/>
          </a:prstGeom>
          <a:noFill/>
        </p:spPr>
      </p:pic>
      <p:sp>
        <p:nvSpPr>
          <p:cNvPr id="2" name="Tartalom helye 1"/>
          <p:cNvSpPr>
            <a:spLocks noGrp="1"/>
          </p:cNvSpPr>
          <p:nvPr>
            <p:ph idx="1"/>
          </p:nvPr>
        </p:nvSpPr>
        <p:spPr>
          <a:xfrm>
            <a:off x="2582520" y="-29692"/>
            <a:ext cx="3773234" cy="6339012"/>
          </a:xfrm>
        </p:spPr>
        <p:txBody>
          <a:bodyPr>
            <a:normAutofit fontScale="85000" lnSpcReduction="20000"/>
          </a:bodyPr>
          <a:lstStyle/>
          <a:p>
            <a:pPr marL="0" indent="0" algn="ctr">
              <a:buNone/>
            </a:pPr>
            <a:r>
              <a:rPr lang="hu-HU" sz="5400" dirty="0">
                <a:solidFill>
                  <a:srgbClr val="C00000"/>
                </a:solidFill>
                <a:latin typeface="Impact" panose="020B0806030902050204" pitchFamily="34" charset="0"/>
              </a:rPr>
              <a:t>Dupla </a:t>
            </a:r>
          </a:p>
          <a:p>
            <a:pPr marL="0" indent="0" algn="ctr">
              <a:buNone/>
            </a:pPr>
            <a:r>
              <a:rPr lang="hu-HU" sz="5400" dirty="0">
                <a:solidFill>
                  <a:srgbClr val="C00000"/>
                </a:solidFill>
                <a:latin typeface="Impact" panose="020B0806030902050204" pitchFamily="34" charset="0"/>
              </a:rPr>
              <a:t>szerelmi </a:t>
            </a:r>
          </a:p>
          <a:p>
            <a:pPr marL="0" indent="0" algn="ctr">
              <a:buNone/>
            </a:pPr>
            <a:endParaRPr lang="hu-HU" sz="5400" dirty="0">
              <a:solidFill>
                <a:srgbClr val="C00000"/>
              </a:solidFill>
              <a:latin typeface="Impact" panose="020B0806030902050204" pitchFamily="34" charset="0"/>
            </a:endParaRPr>
          </a:p>
          <a:p>
            <a:pPr marL="0" indent="0" algn="ctr">
              <a:buNone/>
            </a:pPr>
            <a:endParaRPr lang="hu-HU" sz="5400" dirty="0">
              <a:solidFill>
                <a:srgbClr val="C00000"/>
              </a:solidFill>
              <a:latin typeface="Impact" panose="020B0806030902050204" pitchFamily="34" charset="0"/>
            </a:endParaRPr>
          </a:p>
          <a:p>
            <a:pPr marL="0" indent="0" algn="ctr">
              <a:buNone/>
            </a:pPr>
            <a:endParaRPr lang="hu-HU" sz="5400" dirty="0">
              <a:solidFill>
                <a:srgbClr val="C00000"/>
              </a:solidFill>
              <a:latin typeface="Impact" panose="020B0806030902050204" pitchFamily="34" charset="0"/>
            </a:endParaRPr>
          </a:p>
          <a:p>
            <a:pPr marL="0" indent="0" algn="ctr">
              <a:buNone/>
            </a:pPr>
            <a:endParaRPr lang="hu-HU" sz="5400" dirty="0">
              <a:solidFill>
                <a:srgbClr val="C00000"/>
              </a:solidFill>
              <a:latin typeface="Impact" panose="020B0806030902050204" pitchFamily="34" charset="0"/>
            </a:endParaRPr>
          </a:p>
          <a:p>
            <a:pPr marL="0" indent="0" algn="ctr">
              <a:buNone/>
            </a:pPr>
            <a:endParaRPr lang="hu-HU" sz="5400" dirty="0">
              <a:solidFill>
                <a:srgbClr val="C00000"/>
              </a:solidFill>
              <a:latin typeface="Impact" panose="020B0806030902050204" pitchFamily="34" charset="0"/>
            </a:endParaRPr>
          </a:p>
          <a:p>
            <a:pPr marL="0" indent="0" algn="ctr">
              <a:buNone/>
            </a:pPr>
            <a:endParaRPr lang="hu-HU" sz="5400" dirty="0">
              <a:solidFill>
                <a:srgbClr val="C00000"/>
              </a:solidFill>
              <a:latin typeface="Impact" panose="020B0806030902050204" pitchFamily="34" charset="0"/>
            </a:endParaRPr>
          </a:p>
          <a:p>
            <a:pPr marL="0" indent="0" algn="ctr">
              <a:buNone/>
            </a:pPr>
            <a:r>
              <a:rPr lang="hu-HU" sz="5400" dirty="0">
                <a:solidFill>
                  <a:srgbClr val="C00000"/>
                </a:solidFill>
                <a:latin typeface="Impact" panose="020B0806030902050204" pitchFamily="34" charset="0"/>
              </a:rPr>
              <a:t>háromszög</a:t>
            </a:r>
          </a:p>
        </p:txBody>
      </p:sp>
      <p:cxnSp>
        <p:nvCxnSpPr>
          <p:cNvPr id="6" name="Egyenes összekötő 5"/>
          <p:cNvCxnSpPr>
            <a:stCxn id="19462" idx="3"/>
            <a:endCxn id="19458" idx="3"/>
          </p:cNvCxnSpPr>
          <p:nvPr/>
        </p:nvCxnSpPr>
        <p:spPr>
          <a:xfrm flipH="1" flipV="1">
            <a:off x="2794002" y="1679942"/>
            <a:ext cx="3724488" cy="27198"/>
          </a:xfrm>
          <a:prstGeom prst="line">
            <a:avLst/>
          </a:prstGeom>
        </p:spPr>
        <p:style>
          <a:lnRef idx="3">
            <a:schemeClr val="accent2"/>
          </a:lnRef>
          <a:fillRef idx="0">
            <a:schemeClr val="accent2"/>
          </a:fillRef>
          <a:effectRef idx="2">
            <a:schemeClr val="accent2"/>
          </a:effectRef>
          <a:fontRef idx="minor">
            <a:schemeClr val="tx1"/>
          </a:fontRef>
        </p:style>
      </p:cxnSp>
      <p:cxnSp>
        <p:nvCxnSpPr>
          <p:cNvPr id="8" name="Egyenes összekötő 7"/>
          <p:cNvCxnSpPr>
            <a:stCxn id="19464" idx="3"/>
            <a:endCxn id="19458" idx="3"/>
          </p:cNvCxnSpPr>
          <p:nvPr/>
        </p:nvCxnSpPr>
        <p:spPr>
          <a:xfrm flipH="1" flipV="1">
            <a:off x="2794002" y="1679942"/>
            <a:ext cx="3572568" cy="3284963"/>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Egyenes összekötő 12"/>
          <p:cNvCxnSpPr>
            <a:stCxn id="19462" idx="3"/>
            <a:endCxn id="19460" idx="3"/>
          </p:cNvCxnSpPr>
          <p:nvPr/>
        </p:nvCxnSpPr>
        <p:spPr>
          <a:xfrm flipH="1">
            <a:off x="2794002" y="1707140"/>
            <a:ext cx="3724488" cy="3260870"/>
          </a:xfrm>
          <a:prstGeom prst="line">
            <a:avLst/>
          </a:prstGeom>
        </p:spPr>
        <p:style>
          <a:lnRef idx="3">
            <a:schemeClr val="accent2"/>
          </a:lnRef>
          <a:fillRef idx="0">
            <a:schemeClr val="accent2"/>
          </a:fillRef>
          <a:effectRef idx="2">
            <a:schemeClr val="accent2"/>
          </a:effectRef>
          <a:fontRef idx="minor">
            <a:schemeClr val="tx1"/>
          </a:fontRef>
        </p:style>
      </p:cxnSp>
      <p:cxnSp>
        <p:nvCxnSpPr>
          <p:cNvPr id="17" name="Egyenes összekötő 16"/>
          <p:cNvCxnSpPr>
            <a:stCxn id="19464" idx="3"/>
            <a:endCxn id="19460" idx="3"/>
          </p:cNvCxnSpPr>
          <p:nvPr/>
        </p:nvCxnSpPr>
        <p:spPr>
          <a:xfrm flipH="1">
            <a:off x="2794002" y="4964905"/>
            <a:ext cx="3572568" cy="3105"/>
          </a:xfrm>
          <a:prstGeom prst="line">
            <a:avLst/>
          </a:prstGeom>
        </p:spPr>
        <p:style>
          <a:lnRef idx="3">
            <a:schemeClr val="accent2"/>
          </a:lnRef>
          <a:fillRef idx="0">
            <a:schemeClr val="accent2"/>
          </a:fillRef>
          <a:effectRef idx="2">
            <a:schemeClr val="accent2"/>
          </a:effectRef>
          <a:fontRef idx="minor">
            <a:schemeClr val="tx1"/>
          </a:fontRef>
        </p:style>
      </p:cxnSp>
    </p:spTree>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913</TotalTime>
  <Words>676</Words>
  <Application>Microsoft Office PowerPoint</Application>
  <PresentationFormat>Diavetítés a képernyőre (4:3 oldalarány)</PresentationFormat>
  <Paragraphs>132</Paragraphs>
  <Slides>23</Slides>
  <Notes>0</Notes>
  <HiddenSlides>0</HiddenSlides>
  <MMClips>0</MMClips>
  <ScaleCrop>false</ScaleCrop>
  <HeadingPairs>
    <vt:vector size="6" baseType="variant">
      <vt:variant>
        <vt:lpstr>Használt betűtípusok</vt:lpstr>
      </vt:variant>
      <vt:variant>
        <vt:i4>8</vt:i4>
      </vt:variant>
      <vt:variant>
        <vt:lpstr>Téma</vt:lpstr>
      </vt:variant>
      <vt:variant>
        <vt:i4>1</vt:i4>
      </vt:variant>
      <vt:variant>
        <vt:lpstr>Diacímek</vt:lpstr>
      </vt:variant>
      <vt:variant>
        <vt:i4>23</vt:i4>
      </vt:variant>
    </vt:vector>
  </HeadingPairs>
  <TitlesOfParts>
    <vt:vector size="32" baseType="lpstr">
      <vt:lpstr>Algerian</vt:lpstr>
      <vt:lpstr>Arial</vt:lpstr>
      <vt:lpstr>Arial Narrow</vt:lpstr>
      <vt:lpstr>Baskerville Old Face</vt:lpstr>
      <vt:lpstr>Calibri</vt:lpstr>
      <vt:lpstr>Garamond</vt:lpstr>
      <vt:lpstr>Impact</vt:lpstr>
      <vt:lpstr>Wingdings</vt:lpstr>
      <vt:lpstr>Office-téma</vt:lpstr>
      <vt:lpstr>Irodalmi pletykák, szerelmi kalandok, viszonyok, botrányok</vt:lpstr>
      <vt:lpstr>Szenzációs témák</vt:lpstr>
      <vt:lpstr>PowerPoint-bemutató</vt:lpstr>
      <vt:lpstr>Kereszteződő viszonyok</vt:lpstr>
      <vt:lpstr>Barátja menyasszonyát vette feleségül</vt:lpstr>
      <vt:lpstr>PowerPoint-bemutató</vt:lpstr>
      <vt:lpstr>PowerPoint-bemutató</vt:lpstr>
      <vt:lpstr>Lelőtte a feleségét, magával is végezni próbált</vt:lpstr>
      <vt:lpstr>PowerPoint-bemutató</vt:lpstr>
      <vt:lpstr>PowerPoint-bemutató</vt:lpstr>
      <vt:lpstr>PowerPoint-bemutató</vt:lpstr>
      <vt:lpstr>Kosztolányiné levele Radákovich Máriához</vt:lpstr>
      <vt:lpstr>PowerPoint-bemutató</vt:lpstr>
      <vt:lpstr>PowerPoint-bemutató</vt:lpstr>
      <vt:lpstr>Cserebere fogadom…   (szerelmi négyes)</vt:lpstr>
      <vt:lpstr>Lányszöktetés revolverrel</vt:lpstr>
      <vt:lpstr>PowerPoint-bemutató</vt:lpstr>
      <vt:lpstr>PowerPoint-bemutató</vt:lpstr>
      <vt:lpstr>PowerPoint-bemutató</vt:lpstr>
      <vt:lpstr>PowerPoint-bemutató</vt:lpstr>
      <vt:lpstr>PowerPoint-bemutató</vt:lpstr>
      <vt:lpstr>PowerPoint-bemutató</vt:lpstr>
      <vt:lpstr>A modern értelmiségi nő </vt:lpstr>
    </vt:vector>
  </TitlesOfParts>
  <Company>Bókay János Szakközépiskola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Irodalmi pletykák, szerelmi kalandok, viszonyok</dc:title>
  <dc:creator>sztakacs</dc:creator>
  <cp:lastModifiedBy>Dr. Terdikné Takács Szilvia</cp:lastModifiedBy>
  <cp:revision>112</cp:revision>
  <dcterms:created xsi:type="dcterms:W3CDTF">2012-03-22T18:48:05Z</dcterms:created>
  <dcterms:modified xsi:type="dcterms:W3CDTF">2021-08-29T20:05:10Z</dcterms:modified>
</cp:coreProperties>
</file>