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1" r:id="rId4"/>
    <p:sldId id="258" r:id="rId5"/>
    <p:sldId id="259" r:id="rId6"/>
    <p:sldId id="260" r:id="rId7"/>
    <p:sldId id="262" r:id="rId8"/>
    <p:sldId id="263" r:id="rId9"/>
    <p:sldId id="264" r:id="rId10"/>
    <p:sldId id="267" r:id="rId11"/>
    <p:sldId id="268" r:id="rId12"/>
    <p:sldId id="271" r:id="rId13"/>
    <p:sldId id="269" r:id="rId14"/>
    <p:sldId id="270" r:id="rId15"/>
    <p:sldId id="272" r:id="rId16"/>
    <p:sldId id="273" r:id="rId17"/>
    <p:sldId id="265" r:id="rId18"/>
    <p:sldId id="266" r:id="rId19"/>
    <p:sldId id="274" r:id="rId20"/>
    <p:sldId id="275" r:id="rId21"/>
    <p:sldId id="276" r:id="rId22"/>
    <p:sldId id="277" r:id="rId23"/>
    <p:sldId id="278" r:id="rId24"/>
    <p:sldId id="279" r:id="rId25"/>
    <p:sldId id="281" r:id="rId26"/>
    <p:sldId id="282" r:id="rId27"/>
    <p:sldId id="283" r:id="rId28"/>
    <p:sldId id="284" r:id="rId29"/>
    <p:sldId id="280" r:id="rId30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06" autoAdjust="0"/>
    <p:restoredTop sz="94660"/>
  </p:normalViewPr>
  <p:slideViewPr>
    <p:cSldViewPr snapToGrid="0">
      <p:cViewPr varScale="1">
        <p:scale>
          <a:sx n="56" d="100"/>
          <a:sy n="56" d="100"/>
        </p:scale>
        <p:origin x="960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Alcím mintájának szerkesztése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4EC0A-580B-4F44-82B9-AE8A902641DC}" type="datetimeFigureOut">
              <a:rPr lang="hu-HU" smtClean="0"/>
              <a:pPr/>
              <a:t>2022. 02. 20.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C14DF-CA5C-4F2C-AC02-6AD347619F13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574412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4EC0A-580B-4F44-82B9-AE8A902641DC}" type="datetimeFigureOut">
              <a:rPr lang="hu-HU" smtClean="0"/>
              <a:pPr/>
              <a:t>2022. 02. 20.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C14DF-CA5C-4F2C-AC02-6AD347619F13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643060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4EC0A-580B-4F44-82B9-AE8A902641DC}" type="datetimeFigureOut">
              <a:rPr lang="hu-HU" smtClean="0"/>
              <a:pPr/>
              <a:t>2022. 02. 20.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C14DF-CA5C-4F2C-AC02-6AD347619F13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704106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4EC0A-580B-4F44-82B9-AE8A902641DC}" type="datetimeFigureOut">
              <a:rPr lang="hu-HU" smtClean="0"/>
              <a:pPr/>
              <a:t>2022. 02. 20.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C14DF-CA5C-4F2C-AC02-6AD347619F13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46616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4EC0A-580B-4F44-82B9-AE8A902641DC}" type="datetimeFigureOut">
              <a:rPr lang="hu-HU" smtClean="0"/>
              <a:pPr/>
              <a:t>2022. 02. 20.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C14DF-CA5C-4F2C-AC02-6AD347619F13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313604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4EC0A-580B-4F44-82B9-AE8A902641DC}" type="datetimeFigureOut">
              <a:rPr lang="hu-HU" smtClean="0"/>
              <a:pPr/>
              <a:t>2022. 02. 20.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C14DF-CA5C-4F2C-AC02-6AD347619F13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21382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4EC0A-580B-4F44-82B9-AE8A902641DC}" type="datetimeFigureOut">
              <a:rPr lang="hu-HU" smtClean="0"/>
              <a:pPr/>
              <a:t>2022. 02. 20.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C14DF-CA5C-4F2C-AC02-6AD347619F13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008539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4EC0A-580B-4F44-82B9-AE8A902641DC}" type="datetimeFigureOut">
              <a:rPr lang="hu-HU" smtClean="0"/>
              <a:pPr/>
              <a:t>2022. 02. 20.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C14DF-CA5C-4F2C-AC02-6AD347619F13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92707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4EC0A-580B-4F44-82B9-AE8A902641DC}" type="datetimeFigureOut">
              <a:rPr lang="hu-HU" smtClean="0"/>
              <a:pPr/>
              <a:t>2022. 02. 20.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C14DF-CA5C-4F2C-AC02-6AD347619F13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09491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4EC0A-580B-4F44-82B9-AE8A902641DC}" type="datetimeFigureOut">
              <a:rPr lang="hu-HU" smtClean="0"/>
              <a:pPr/>
              <a:t>2022. 02. 20.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C14DF-CA5C-4F2C-AC02-6AD347619F13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745402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4EC0A-580B-4F44-82B9-AE8A902641DC}" type="datetimeFigureOut">
              <a:rPr lang="hu-HU" smtClean="0"/>
              <a:pPr/>
              <a:t>2022. 02. 20.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C14DF-CA5C-4F2C-AC02-6AD347619F13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525438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04EC0A-580B-4F44-82B9-AE8A902641DC}" type="datetimeFigureOut">
              <a:rPr lang="hu-HU" smtClean="0"/>
              <a:pPr/>
              <a:t>2022. 02. 20.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2C14DF-CA5C-4F2C-AC02-6AD347619F13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3407551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hu.wikipedia.org/wiki/F%C3%A1jl:Histoire_Des_Revolutions_De_Hongrie_1739.jpg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hu.wikipedia.org/wiki/F%C3%A1jl:Kuruc_lovas.jpg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://hu.wikipedia.org/wiki/F%C3%A1jl:Coloredlithograph.png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A%20kuruc%20kor%20irodalma%20&#233;s%20kult&#250;r&#225;ja.pptx" TargetMode="External"/><Relationship Id="rId2" Type="http://schemas.openxmlformats.org/officeDocument/2006/relationships/hyperlink" Target="http://hu.wikipedia.org/wiki/Johannes_Brahms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hyperlink" Target="http://hu.wikipedia.org/wiki/F%C3%A1jl:Bikkessy_Heinbucher_Verbunkos_dud%C3%A1s.jpg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://www.youtube.com/watch?v=fjdGPQ4CIhQ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hu.wikipedia.org/wiki/F%C3%A1jl:Kuruc_labanc_csatajelenet2.jpg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hu.wikipedia.org/w/index.php?title=F%C3%A1jl:R%C3%A1k%C3%B3czi_szabads%C3%A1gharc.jpg&amp;filetimestamp=20051021195233&amp;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hu.wikipedia.org/wiki/F%C3%A1jl:Than_R%C3%A1k%C3%B3czi.jpg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hu.wikipedia.org/wiki/F%C3%A1jl:Kuruc_lovaskatona.jpg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spLFql2QYEc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5934199" y="1104973"/>
            <a:ext cx="5216237" cy="3324946"/>
          </a:xfrm>
        </p:spPr>
        <p:txBody>
          <a:bodyPr>
            <a:normAutofit fontScale="90000"/>
          </a:bodyPr>
          <a:lstStyle/>
          <a:p>
            <a:r>
              <a:rPr lang="hu-HU" b="1" dirty="0"/>
              <a:t>A KURUC KOR IRODALMA ÉS KULTÚRÁJA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Kép 3" descr="http://upload.wikimedia.org/wikipedia/commons/thumb/8/80/Histoire_Des_Revolutions_De_Hongrie_1739.jpg/220px-Histoire_Des_Revolutions_De_Hongrie_1739.jpg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137526">
            <a:off x="895640" y="1334345"/>
            <a:ext cx="4526393" cy="3874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352930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093786" y="2130425"/>
            <a:ext cx="2703513" cy="1325563"/>
          </a:xfrm>
        </p:spPr>
        <p:txBody>
          <a:bodyPr>
            <a:normAutofit fontScale="90000"/>
          </a:bodyPr>
          <a:lstStyle/>
          <a:p>
            <a:r>
              <a:rPr lang="hu-HU" sz="3100" dirty="0"/>
              <a:t>Filmsorozat: </a:t>
            </a:r>
            <a:br>
              <a:rPr lang="hu-HU" dirty="0"/>
            </a:br>
            <a:br>
              <a:rPr lang="hu-HU" dirty="0"/>
            </a:br>
            <a:r>
              <a:rPr lang="hu-HU" dirty="0"/>
              <a:t>A Tenkes kapitánya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991100" y="3708399"/>
            <a:ext cx="6362700" cy="2468563"/>
          </a:xfrm>
        </p:spPr>
        <p:txBody>
          <a:bodyPr/>
          <a:lstStyle/>
          <a:p>
            <a:endParaRPr lang="hu-HU" dirty="0"/>
          </a:p>
        </p:txBody>
      </p:sp>
      <p:pic>
        <p:nvPicPr>
          <p:cNvPr id="4" name="irc_mi" descr="http://static.sorozatbarat.tv/covers/series/1861/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24337" y="215900"/>
            <a:ext cx="7129463" cy="64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15033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Kép 3" descr="http://upload.wikimedia.org/wikipedia/commons/thumb/4/47/Kuruc_lovas.jpg/220px-Kuruc_lovas.jpg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2230" y="266701"/>
            <a:ext cx="5068570" cy="641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092355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dirty="0"/>
              <a:t>Verbunkos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0058400" y="5664199"/>
            <a:ext cx="1295400" cy="512763"/>
          </a:xfrm>
        </p:spPr>
        <p:txBody>
          <a:bodyPr/>
          <a:lstStyle/>
          <a:p>
            <a:endParaRPr lang="hu-HU" dirty="0"/>
          </a:p>
        </p:txBody>
      </p:sp>
      <p:sp>
        <p:nvSpPr>
          <p:cNvPr id="4" name="Téglalap 3"/>
          <p:cNvSpPr/>
          <p:nvPr/>
        </p:nvSpPr>
        <p:spPr>
          <a:xfrm>
            <a:off x="1418936" y="1294606"/>
            <a:ext cx="10217727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hu-H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hu-H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 </a:t>
            </a:r>
            <a:r>
              <a:rPr lang="hu-HU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verbung</a:t>
            </a:r>
            <a:r>
              <a:rPr lang="hu-HU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hu-HU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ném</a:t>
            </a:r>
            <a:r>
              <a:rPr lang="hu-HU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hu-H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édesgetés, szerzés, toborzás</a:t>
            </a:r>
          </a:p>
          <a:p>
            <a:r>
              <a:rPr lang="hu-H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 tánccal egybekötött </a:t>
            </a:r>
            <a:r>
              <a:rPr lang="hu-H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verbuválás</a:t>
            </a:r>
            <a:r>
              <a:rPr lang="hu-H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célja az volt, hogy a magyar parasztlegényeket katonai szolgálatra toborozza. </a:t>
            </a:r>
          </a:p>
          <a:p>
            <a:endParaRPr lang="hu-H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hu-H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hu-H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Jellegzetesen magyar („magyaros”), virtusos</a:t>
            </a:r>
          </a:p>
        </p:txBody>
      </p:sp>
    </p:spTree>
    <p:extLst>
      <p:ext uri="{BB962C8B-B14F-4D97-AF65-F5344CB8AC3E}">
        <p14:creationId xmlns:p14="http://schemas.microsoft.com/office/powerpoint/2010/main" val="8207638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4" name="Kép 3" descr="http://upload.wikimedia.org/wikipedia/commons/thumb/1/17/Coloredlithograph.png/290px-Coloredlithograph.png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5300" y="187325"/>
            <a:ext cx="8369300" cy="626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618934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990600"/>
            <a:ext cx="4991100" cy="51863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hu-HU" u="sng" dirty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  <a:hlinkClick r:id="rId2" tooltip="Johannes Brahms"/>
            </a:endParaRPr>
          </a:p>
          <a:p>
            <a:endParaRPr lang="hu-HU" u="sng" dirty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  <a:hlinkClick r:id="rId2" tooltip="Johannes Brahms"/>
            </a:endParaRPr>
          </a:p>
          <a:p>
            <a:endParaRPr lang="hu-H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hu-H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hu-HU" dirty="0">
                <a:latin typeface="Times New Roman" panose="02020603050405020304" pitchFamily="18" charset="0"/>
                <a:ea typeface="Times New Roman" panose="02020603050405020304" pitchFamily="18" charset="0"/>
              </a:rPr>
              <a:t>Hatása: Brahms, Erkel, Liszt</a:t>
            </a:r>
          </a:p>
          <a:p>
            <a:endParaRPr lang="hu-H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hu-H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u-H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 action="ppaction://hlinkpres?slideindex=1&amp;slidetitle="/>
              </a:rPr>
              <a:t>http://www.youtube.com/watch?v=YOrmc2N6xnk&amp;list=RDYOrmc2N6xnk#t=76</a:t>
            </a:r>
            <a:endParaRPr lang="hu-H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hu-HU" dirty="0"/>
          </a:p>
        </p:txBody>
      </p:sp>
      <p:pic>
        <p:nvPicPr>
          <p:cNvPr id="4" name="Kép 3" descr="http://upload.wikimedia.org/wikipedia/commons/thumb/b/b0/Bikkessy_Heinbucher_Verbunkos_dud%C3%A1s.jpg/290px-Bikkessy_Heinbucher_Verbunkos_dud%C3%A1s.jpg">
            <a:hlinkClick r:id="rId4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96000" y="114300"/>
            <a:ext cx="5575300" cy="6489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217555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Rákóczi nóta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46100" y="1863725"/>
            <a:ext cx="4940300" cy="4351338"/>
          </a:xfrm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r>
              <a:rPr lang="hu-HU" u="sng" dirty="0">
                <a:hlinkClick r:id="rId2"/>
              </a:rPr>
              <a:t>http://www.youtube.com/watch?v=fjdGPQ4CIhQ</a:t>
            </a:r>
            <a:endParaRPr lang="hu-HU" u="sng" dirty="0"/>
          </a:p>
          <a:p>
            <a:endParaRPr lang="hu-HU" dirty="0"/>
          </a:p>
        </p:txBody>
      </p:sp>
      <p:pic>
        <p:nvPicPr>
          <p:cNvPr id="2050" name="Picture 2" descr="Mányoki, Ádam - Portrait of Prince Ferenc Rákóczi II - Google Art Projec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05402" y="457201"/>
            <a:ext cx="4980099" cy="60671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Hogyan elemzünk költeményt?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 lnSpcReduction="10000"/>
          </a:bodyPr>
          <a:lstStyle/>
          <a:p>
            <a:r>
              <a:rPr lang="hu-HU" dirty="0">
                <a:solidFill>
                  <a:schemeClr val="bg1"/>
                </a:solidFill>
              </a:rPr>
              <a:t>Keletkezése, szerzője, története (adatok)</a:t>
            </a:r>
          </a:p>
          <a:p>
            <a:r>
              <a:rPr lang="hu-HU" dirty="0">
                <a:solidFill>
                  <a:schemeClr val="bg1"/>
                </a:solidFill>
              </a:rPr>
              <a:t>Téma meghatározása</a:t>
            </a:r>
          </a:p>
          <a:p>
            <a:r>
              <a:rPr lang="hu-HU" dirty="0">
                <a:solidFill>
                  <a:schemeClr val="bg1"/>
                </a:solidFill>
              </a:rPr>
              <a:t>Kinek szól, milyen szándékkal?</a:t>
            </a:r>
          </a:p>
          <a:p>
            <a:r>
              <a:rPr lang="hu-HU" dirty="0">
                <a:solidFill>
                  <a:schemeClr val="bg1"/>
                </a:solidFill>
              </a:rPr>
              <a:t>Műfaj meghatározása</a:t>
            </a:r>
          </a:p>
          <a:p>
            <a:r>
              <a:rPr lang="hu-HU" dirty="0">
                <a:solidFill>
                  <a:schemeClr val="bg1"/>
                </a:solidFill>
              </a:rPr>
              <a:t>Szerkezete</a:t>
            </a:r>
          </a:p>
          <a:p>
            <a:r>
              <a:rPr lang="hu-HU" dirty="0">
                <a:solidFill>
                  <a:schemeClr val="bg1"/>
                </a:solidFill>
              </a:rPr>
              <a:t>Stílusa, hangneme</a:t>
            </a:r>
          </a:p>
          <a:p>
            <a:r>
              <a:rPr lang="hu-HU" dirty="0">
                <a:solidFill>
                  <a:schemeClr val="bg1"/>
                </a:solidFill>
              </a:rPr>
              <a:t>Jellegzetes motívumai</a:t>
            </a:r>
          </a:p>
          <a:p>
            <a:r>
              <a:rPr lang="hu-HU" dirty="0">
                <a:solidFill>
                  <a:schemeClr val="bg1"/>
                </a:solidFill>
              </a:rPr>
              <a:t>Verselés</a:t>
            </a:r>
          </a:p>
          <a:p>
            <a:r>
              <a:rPr lang="hu-HU" dirty="0">
                <a:solidFill>
                  <a:schemeClr val="bg1"/>
                </a:solidFill>
              </a:rPr>
              <a:t>Befogadás kérdései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Keletkezés, irodalomtörténeti információk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endParaRPr lang="hu-HU" dirty="0"/>
          </a:p>
          <a:p>
            <a:r>
              <a:rPr lang="hu-HU" dirty="0">
                <a:solidFill>
                  <a:schemeClr val="bg1"/>
                </a:solidFill>
              </a:rPr>
              <a:t>Sokféle változata van (szájhagyomány!) </a:t>
            </a:r>
          </a:p>
          <a:p>
            <a:r>
              <a:rPr lang="hu-HU" dirty="0">
                <a:solidFill>
                  <a:schemeClr val="bg1"/>
                </a:solidFill>
              </a:rPr>
              <a:t>Szerzőjét nem ismerjük</a:t>
            </a:r>
          </a:p>
          <a:p>
            <a:r>
              <a:rPr lang="hu-HU" dirty="0">
                <a:solidFill>
                  <a:schemeClr val="bg1"/>
                </a:solidFill>
              </a:rPr>
              <a:t>Kölcsey műve előtt mintegy nemzeti himnusz szerepét töltötte be, nemzeti jelkép</a:t>
            </a:r>
          </a:p>
          <a:p>
            <a:r>
              <a:rPr lang="hu-HU" dirty="0">
                <a:solidFill>
                  <a:schemeClr val="bg1"/>
                </a:solidFill>
              </a:rPr>
              <a:t>Reformkori költőink gyakran merítettek belőle motívumokat</a:t>
            </a:r>
          </a:p>
          <a:p>
            <a:r>
              <a:rPr lang="hu-HU" dirty="0">
                <a:solidFill>
                  <a:schemeClr val="bg1"/>
                </a:solidFill>
              </a:rPr>
              <a:t>Valószínűleg a 18. sz. 30-as éveiben keletkezett. </a:t>
            </a:r>
          </a:p>
          <a:p>
            <a:r>
              <a:rPr lang="hu-HU" dirty="0">
                <a:solidFill>
                  <a:schemeClr val="bg1"/>
                </a:solidFill>
              </a:rPr>
              <a:t>Először nyomtatásban: 1849 (!)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108454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Téma: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r>
              <a:rPr lang="hu-HU" dirty="0">
                <a:solidFill>
                  <a:schemeClr val="bg1"/>
                </a:solidFill>
              </a:rPr>
              <a:t>a szabadságharc bukását, a magyarság sorsát siratja</a:t>
            </a:r>
          </a:p>
          <a:p>
            <a:r>
              <a:rPr lang="hu-HU" dirty="0">
                <a:solidFill>
                  <a:schemeClr val="bg1"/>
                </a:solidFill>
              </a:rPr>
              <a:t>a német elnyomás ellen tiltakozik</a:t>
            </a:r>
          </a:p>
          <a:p>
            <a:r>
              <a:rPr lang="hu-HU" dirty="0">
                <a:solidFill>
                  <a:schemeClr val="bg1"/>
                </a:solidFill>
              </a:rPr>
              <a:t>felvázolja a nemzet pusztulásának képét</a:t>
            </a:r>
          </a:p>
          <a:p>
            <a:r>
              <a:rPr lang="hu-HU" dirty="0">
                <a:solidFill>
                  <a:schemeClr val="bg1"/>
                </a:solidFill>
              </a:rPr>
              <a:t>megszólítja a magyar nép hőseit és az Istent</a:t>
            </a:r>
          </a:p>
          <a:p>
            <a:pPr marL="0" indent="0"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517734108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Kinek szól, milyen szándékkal?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pPr marL="0" indent="0">
              <a:buFontTx/>
              <a:buChar char="-"/>
            </a:pPr>
            <a:r>
              <a:rPr lang="hu-HU" dirty="0">
                <a:solidFill>
                  <a:schemeClr val="bg1"/>
                </a:solidFill>
              </a:rPr>
              <a:t>3 megszólított: magyar nép, hősök, Isten</a:t>
            </a:r>
          </a:p>
          <a:p>
            <a:pPr marL="0" indent="0">
              <a:buFontTx/>
              <a:buChar char="-"/>
            </a:pPr>
            <a:r>
              <a:rPr lang="hu-HU" dirty="0">
                <a:solidFill>
                  <a:schemeClr val="bg1"/>
                </a:solidFill>
              </a:rPr>
              <a:t> szándéka: teljes pusztulás felvázolása (van-e buzdító ereje?)</a:t>
            </a:r>
          </a:p>
          <a:p>
            <a:pPr marL="0" indent="0">
              <a:buFontTx/>
              <a:buChar char="-"/>
            </a:pPr>
            <a:r>
              <a:rPr lang="hu-HU" dirty="0">
                <a:solidFill>
                  <a:schemeClr val="bg1"/>
                </a:solidFill>
              </a:rPr>
              <a:t> segélykérés az Istentől</a:t>
            </a:r>
          </a:p>
          <a:p>
            <a:pPr marL="0" indent="0">
              <a:buNone/>
            </a:pPr>
            <a:endParaRPr lang="hu-H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7734108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825625"/>
            <a:ext cx="6892636" cy="4351338"/>
          </a:xfrm>
        </p:spPr>
        <p:txBody>
          <a:bodyPr/>
          <a:lstStyle/>
          <a:p>
            <a:pPr marL="0" indent="0">
              <a:buNone/>
            </a:pPr>
            <a:r>
              <a:rPr lang="hu-HU" sz="3200" dirty="0"/>
              <a:t>Felszabadulás a török uralom alól </a:t>
            </a:r>
          </a:p>
          <a:p>
            <a:pPr marL="0" indent="0">
              <a:buNone/>
            </a:pPr>
            <a:r>
              <a:rPr lang="hu-HU" sz="3200" dirty="0"/>
              <a:t>(1699. Karlócai béke)</a:t>
            </a:r>
          </a:p>
          <a:p>
            <a:r>
              <a:rPr lang="hu-HU" sz="3200" dirty="0"/>
              <a:t>Habsburg elnyomás</a:t>
            </a:r>
          </a:p>
          <a:p>
            <a:r>
              <a:rPr lang="hu-HU" sz="3200" dirty="0"/>
              <a:t>Elégedetlen nemesség (nem kapták vissza a birtokaikat)</a:t>
            </a:r>
          </a:p>
          <a:p>
            <a:r>
              <a:rPr lang="hu-HU" sz="3200" dirty="0"/>
              <a:t>Megnyomorított jobbágyság és parasztság</a:t>
            </a:r>
          </a:p>
          <a:p>
            <a:r>
              <a:rPr lang="hu-HU" sz="3200" dirty="0"/>
              <a:t>Francia támogatás ígérete</a:t>
            </a:r>
          </a:p>
          <a:p>
            <a:endParaRPr lang="hu-HU" dirty="0"/>
          </a:p>
        </p:txBody>
      </p:sp>
      <p:pic>
        <p:nvPicPr>
          <p:cNvPr id="5" name="Kép 4" descr="http://mek.niif.hu/02200/02210/html/rakoczi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3958" y="558140"/>
            <a:ext cx="4251367" cy="5997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Rákóczi-szabadságharc (1703-11)</a:t>
            </a:r>
          </a:p>
        </p:txBody>
      </p:sp>
    </p:spTree>
    <p:extLst>
      <p:ext uri="{BB962C8B-B14F-4D97-AF65-F5344CB8AC3E}">
        <p14:creationId xmlns:p14="http://schemas.microsoft.com/office/powerpoint/2010/main" val="2025880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Műfaj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hu-HU" dirty="0">
                <a:solidFill>
                  <a:schemeClr val="bg1"/>
                </a:solidFill>
              </a:rPr>
              <a:t>- siratóének, kesergő („kuruc keserves”)</a:t>
            </a:r>
          </a:p>
          <a:p>
            <a:pPr marL="0" indent="0">
              <a:buNone/>
            </a:pPr>
            <a:r>
              <a:rPr lang="hu-HU" dirty="0">
                <a:solidFill>
                  <a:schemeClr val="bg1"/>
                </a:solidFill>
              </a:rPr>
              <a:t>- elégia?</a:t>
            </a:r>
          </a:p>
        </p:txBody>
      </p:sp>
    </p:spTree>
    <p:extLst>
      <p:ext uri="{BB962C8B-B14F-4D97-AF65-F5344CB8AC3E}">
        <p14:creationId xmlns:p14="http://schemas.microsoft.com/office/powerpoint/2010/main" val="1517734108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Szerkezet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hu-HU" dirty="0">
                <a:solidFill>
                  <a:schemeClr val="bg1"/>
                </a:solidFill>
              </a:rPr>
              <a:t>Témaváltások szerint</a:t>
            </a:r>
          </a:p>
          <a:p>
            <a:pPr marL="0" indent="0">
              <a:buNone/>
            </a:pPr>
            <a:endParaRPr lang="hu-HU" dirty="0">
              <a:solidFill>
                <a:schemeClr val="bg1"/>
              </a:solidFill>
            </a:endParaRPr>
          </a:p>
          <a:p>
            <a:pPr marL="514350" indent="-514350">
              <a:buAutoNum type="arabicPeriod"/>
            </a:pPr>
            <a:r>
              <a:rPr lang="hu-HU" dirty="0">
                <a:solidFill>
                  <a:schemeClr val="bg1"/>
                </a:solidFill>
              </a:rPr>
              <a:t>Téma megjelölése: a magyar nép pusztulása</a:t>
            </a:r>
          </a:p>
          <a:p>
            <a:pPr marL="514350" indent="-514350">
              <a:buAutoNum type="arabicPeriod"/>
            </a:pPr>
            <a:r>
              <a:rPr lang="hu-HU" dirty="0">
                <a:solidFill>
                  <a:schemeClr val="bg1"/>
                </a:solidFill>
              </a:rPr>
              <a:t>Hajdani hősök megidézése (példa)</a:t>
            </a:r>
          </a:p>
          <a:p>
            <a:pPr marL="514350" indent="-514350">
              <a:buAutoNum type="arabicPeriod"/>
            </a:pPr>
            <a:r>
              <a:rPr lang="hu-HU" dirty="0">
                <a:solidFill>
                  <a:schemeClr val="bg1"/>
                </a:solidFill>
              </a:rPr>
              <a:t>(3-5. vsz.) Részletezés: a pusztulás képei</a:t>
            </a:r>
          </a:p>
          <a:p>
            <a:pPr marL="514350" indent="-514350">
              <a:buAutoNum type="arabicPeriod"/>
            </a:pPr>
            <a:r>
              <a:rPr lang="hu-HU" dirty="0">
                <a:solidFill>
                  <a:schemeClr val="bg1"/>
                </a:solidFill>
              </a:rPr>
              <a:t>Segélykérés (ima) </a:t>
            </a:r>
          </a:p>
        </p:txBody>
      </p:sp>
    </p:spTree>
    <p:extLst>
      <p:ext uri="{BB962C8B-B14F-4D97-AF65-F5344CB8AC3E}">
        <p14:creationId xmlns:p14="http://schemas.microsoft.com/office/powerpoint/2010/main" val="1517734108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Stílus, hangnem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hu-HU" dirty="0">
                <a:solidFill>
                  <a:schemeClr val="bg1"/>
                </a:solidFill>
              </a:rPr>
              <a:t>Szókincsében sok felkiáltás - indulatszó (jaj 8-szor)</a:t>
            </a:r>
          </a:p>
          <a:p>
            <a:pPr marL="0" indent="0">
              <a:buNone/>
            </a:pPr>
            <a:r>
              <a:rPr lang="hu-HU" dirty="0">
                <a:solidFill>
                  <a:schemeClr val="bg1"/>
                </a:solidFill>
              </a:rPr>
              <a:t>Romlást, pusztulást kifejező szavak, kifejezések: </a:t>
            </a:r>
          </a:p>
          <a:p>
            <a:pPr marL="0" indent="0">
              <a:buNone/>
            </a:pPr>
            <a:r>
              <a:rPr lang="hu-HU" i="1" dirty="0">
                <a:solidFill>
                  <a:schemeClr val="accent1">
                    <a:lumMod val="75000"/>
                  </a:schemeClr>
                </a:solidFill>
              </a:rPr>
              <a:t>szaggat, romlandó, fonnyadsz, búval epeszti, szegény, nyavalyogunk, kesergünk, sírunk, </a:t>
            </a:r>
            <a:r>
              <a:rPr lang="hu-HU" i="1" dirty="0" err="1">
                <a:solidFill>
                  <a:schemeClr val="accent1">
                    <a:lumMod val="75000"/>
                  </a:schemeClr>
                </a:solidFill>
              </a:rPr>
              <a:t>bánatjok</a:t>
            </a:r>
            <a:r>
              <a:rPr lang="hu-HU" i="1" dirty="0">
                <a:solidFill>
                  <a:schemeClr val="accent1">
                    <a:lumMod val="75000"/>
                  </a:schemeClr>
                </a:solidFill>
              </a:rPr>
              <a:t>, siránkoznak, kínzó</a:t>
            </a:r>
          </a:p>
          <a:p>
            <a:pPr marL="0" indent="0">
              <a:buNone/>
            </a:pPr>
            <a:r>
              <a:rPr lang="hu-HU" dirty="0">
                <a:solidFill>
                  <a:schemeClr val="bg1"/>
                </a:solidFill>
              </a:rPr>
              <a:t>elégikus hangnem (hiány)</a:t>
            </a:r>
          </a:p>
        </p:txBody>
      </p:sp>
    </p:spTree>
    <p:extLst>
      <p:ext uri="{BB962C8B-B14F-4D97-AF65-F5344CB8AC3E}">
        <p14:creationId xmlns:p14="http://schemas.microsoft.com/office/powerpoint/2010/main" val="1517734108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Motívumok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3600" b="1" dirty="0">
                <a:solidFill>
                  <a:srgbClr val="C00000"/>
                </a:solidFill>
              </a:rPr>
              <a:t>Nemzethalál: </a:t>
            </a:r>
          </a:p>
          <a:p>
            <a:pPr marL="0" indent="0">
              <a:buNone/>
            </a:pPr>
            <a:endParaRPr lang="hu-HU" sz="36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hu-HU" sz="3600" b="1" dirty="0">
                <a:solidFill>
                  <a:schemeClr val="accent1">
                    <a:lumMod val="75000"/>
                  </a:schemeClr>
                </a:solidFill>
              </a:rPr>
              <a:t>„Jaj, naponként mind elfogyunk”</a:t>
            </a:r>
          </a:p>
          <a:p>
            <a:pPr marL="0" indent="0">
              <a:buNone/>
            </a:pPr>
            <a:r>
              <a:rPr lang="hu-HU" sz="3600" b="1" dirty="0">
                <a:solidFill>
                  <a:schemeClr val="accent1">
                    <a:lumMod val="75000"/>
                  </a:schemeClr>
                </a:solidFill>
              </a:rPr>
              <a:t>„Jaj, meg kell halnunk,</a:t>
            </a:r>
          </a:p>
          <a:p>
            <a:pPr marL="0" indent="0">
              <a:buNone/>
            </a:pPr>
            <a:r>
              <a:rPr lang="hu-HU" sz="3600" b="1" dirty="0">
                <a:solidFill>
                  <a:schemeClr val="accent1">
                    <a:lumMod val="75000"/>
                  </a:schemeClr>
                </a:solidFill>
              </a:rPr>
              <a:t>Meg nem maradunk”</a:t>
            </a:r>
          </a:p>
        </p:txBody>
      </p:sp>
    </p:spTree>
    <p:extLst>
      <p:ext uri="{BB962C8B-B14F-4D97-AF65-F5344CB8AC3E}">
        <p14:creationId xmlns:p14="http://schemas.microsoft.com/office/powerpoint/2010/main" val="1517734108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Motívumok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3600" b="1" dirty="0">
                <a:solidFill>
                  <a:srgbClr val="C00000"/>
                </a:solidFill>
              </a:rPr>
              <a:t>Múlt és jelen szembesítése: </a:t>
            </a:r>
          </a:p>
          <a:p>
            <a:pPr marL="0" indent="0">
              <a:buNone/>
            </a:pPr>
            <a:r>
              <a:rPr lang="hu-HU" sz="3600" b="1" dirty="0">
                <a:solidFill>
                  <a:schemeClr val="accent1">
                    <a:lumMod val="75000"/>
                  </a:schemeClr>
                </a:solidFill>
              </a:rPr>
              <a:t>„Hová lettek magyar népnek vitéz vezéri?”</a:t>
            </a:r>
          </a:p>
          <a:p>
            <a:pPr marL="0" indent="0">
              <a:buNone/>
            </a:pPr>
            <a:r>
              <a:rPr lang="hu-HU" sz="3600" b="1" dirty="0">
                <a:solidFill>
                  <a:schemeClr val="accent1">
                    <a:lumMod val="75000"/>
                  </a:schemeClr>
                </a:solidFill>
              </a:rPr>
              <a:t>„Ne hagyd (…) megfosztatni </a:t>
            </a:r>
            <a:r>
              <a:rPr lang="hu-HU" sz="3600" b="1" dirty="0" err="1">
                <a:solidFill>
                  <a:schemeClr val="accent1">
                    <a:lumMod val="75000"/>
                  </a:schemeClr>
                </a:solidFill>
              </a:rPr>
              <a:t>nevétül</a:t>
            </a:r>
            <a:r>
              <a:rPr lang="hu-HU" sz="3600" b="1" dirty="0">
                <a:solidFill>
                  <a:schemeClr val="accent1">
                    <a:lumMod val="75000"/>
                  </a:schemeClr>
                </a:solidFill>
              </a:rPr>
              <a:t>”</a:t>
            </a:r>
          </a:p>
          <a:p>
            <a:pPr marL="0" indent="0">
              <a:buNone/>
            </a:pPr>
            <a:r>
              <a:rPr lang="hu-HU" sz="3600" b="1" dirty="0">
                <a:solidFill>
                  <a:schemeClr val="accent1">
                    <a:lumMod val="75000"/>
                  </a:schemeClr>
                </a:solidFill>
              </a:rPr>
              <a:t>„ki a híres magyaroknak </a:t>
            </a:r>
            <a:r>
              <a:rPr lang="hu-HU" sz="3600" b="1" dirty="0" err="1">
                <a:solidFill>
                  <a:schemeClr val="accent1">
                    <a:lumMod val="75000"/>
                  </a:schemeClr>
                </a:solidFill>
              </a:rPr>
              <a:t>vérébül</a:t>
            </a:r>
            <a:r>
              <a:rPr lang="hu-HU" sz="3600" b="1" dirty="0">
                <a:solidFill>
                  <a:schemeClr val="accent1">
                    <a:lumMod val="75000"/>
                  </a:schemeClr>
                </a:solidFill>
              </a:rPr>
              <a:t> épül”</a:t>
            </a:r>
          </a:p>
          <a:p>
            <a:pPr marL="0" indent="0">
              <a:buNone/>
            </a:pPr>
            <a:r>
              <a:rPr lang="hu-HU" sz="3600" b="1" dirty="0">
                <a:solidFill>
                  <a:schemeClr val="accent1">
                    <a:lumMod val="75000"/>
                  </a:schemeClr>
                </a:solidFill>
              </a:rPr>
              <a:t>„régi szép magyar nép”</a:t>
            </a:r>
          </a:p>
          <a:p>
            <a:pPr marL="0" indent="0">
              <a:buNone/>
            </a:pPr>
            <a:endParaRPr lang="hu-HU" sz="36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hu-HU" sz="3600" b="1" dirty="0">
                <a:solidFill>
                  <a:srgbClr val="C00000"/>
                </a:solidFill>
              </a:rPr>
              <a:t>DICSŐ MÚLT       </a:t>
            </a:r>
            <a:r>
              <a:rPr lang="hu-HU" sz="3600" b="1" dirty="0">
                <a:solidFill>
                  <a:srgbClr val="C00000"/>
                </a:solidFill>
                <a:sym typeface="Symbol"/>
              </a:rPr>
              <a:t>      </a:t>
            </a:r>
            <a:r>
              <a:rPr lang="hu-HU" sz="3600" b="1" dirty="0">
                <a:solidFill>
                  <a:srgbClr val="C00000"/>
                </a:solidFill>
              </a:rPr>
              <a:t>SANYARÚ JELEN</a:t>
            </a:r>
          </a:p>
        </p:txBody>
      </p:sp>
    </p:spTree>
    <p:extLst>
      <p:ext uri="{BB962C8B-B14F-4D97-AF65-F5344CB8AC3E}">
        <p14:creationId xmlns:p14="http://schemas.microsoft.com/office/powerpoint/2010/main" val="1517734108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Motívumok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3600" b="1" dirty="0">
                <a:solidFill>
                  <a:srgbClr val="C00000"/>
                </a:solidFill>
              </a:rPr>
              <a:t>Nemzet és az ellenség szembesítése: </a:t>
            </a:r>
          </a:p>
          <a:p>
            <a:pPr marL="0" indent="0">
              <a:buNone/>
            </a:pPr>
            <a:endParaRPr lang="hu-HU" sz="36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hu-HU" b="1" dirty="0">
                <a:solidFill>
                  <a:schemeClr val="accent1">
                    <a:lumMod val="75000"/>
                  </a:schemeClr>
                </a:solidFill>
              </a:rPr>
              <a:t>Látod mely kövér </a:t>
            </a:r>
            <a:r>
              <a:rPr lang="hu-HU" b="1" dirty="0">
                <a:solidFill>
                  <a:schemeClr val="accent1">
                    <a:lumMod val="75000"/>
                  </a:schemeClr>
                </a:solidFill>
                <a:sym typeface="Symbol"/>
              </a:rPr>
              <a:t> alig vagyon országunkban miatta kenyér</a:t>
            </a:r>
          </a:p>
          <a:p>
            <a:pPr marL="0" indent="0">
              <a:buNone/>
            </a:pPr>
            <a:r>
              <a:rPr lang="hu-HU" b="1" dirty="0">
                <a:solidFill>
                  <a:schemeClr val="accent1">
                    <a:lumMod val="75000"/>
                  </a:schemeClr>
                </a:solidFill>
                <a:sym typeface="Symbol"/>
              </a:rPr>
              <a:t>Csúf/rút ellenség  mindenkoron győzedelmes dicsőségétül</a:t>
            </a:r>
          </a:p>
          <a:p>
            <a:pPr marL="0" indent="0">
              <a:buNone/>
            </a:pPr>
            <a:r>
              <a:rPr lang="hu-HU" sz="2400" b="1" dirty="0">
                <a:solidFill>
                  <a:schemeClr val="accent1">
                    <a:lumMod val="75000"/>
                  </a:schemeClr>
                </a:solidFill>
                <a:sym typeface="Symbol"/>
              </a:rPr>
              <a:t>Mutogatja magát mint egy híres gavallér  özvegyek, árvák, szegénység</a:t>
            </a:r>
            <a:endParaRPr lang="hu-HU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7734108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Motívumok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3600" b="1" dirty="0">
                <a:solidFill>
                  <a:srgbClr val="C00000"/>
                </a:solidFill>
              </a:rPr>
              <a:t>Nemzet és nép fogalma</a:t>
            </a:r>
          </a:p>
          <a:p>
            <a:pPr marL="0" indent="0">
              <a:buNone/>
            </a:pPr>
            <a:endParaRPr lang="hu-HU" sz="36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hu-HU" sz="3600" b="1" dirty="0">
                <a:solidFill>
                  <a:srgbClr val="C00000"/>
                </a:solidFill>
              </a:rPr>
              <a:t>nemzet = nemesek</a:t>
            </a:r>
          </a:p>
          <a:p>
            <a:pPr marL="0" indent="0">
              <a:buNone/>
            </a:pPr>
            <a:r>
              <a:rPr lang="hu-HU" sz="3600" b="1" dirty="0">
                <a:solidFill>
                  <a:srgbClr val="C00000"/>
                </a:solidFill>
              </a:rPr>
              <a:t>nép = mai értelemben</a:t>
            </a:r>
          </a:p>
          <a:p>
            <a:pPr marL="0" indent="0">
              <a:buNone/>
            </a:pPr>
            <a:r>
              <a:rPr lang="hu-HU" sz="3600" b="1" dirty="0">
                <a:solidFill>
                  <a:schemeClr val="accent5">
                    <a:lumMod val="75000"/>
                  </a:schemeClr>
                </a:solidFill>
              </a:rPr>
              <a:t>(önálló nép- és nemzettudat kialakulása, identitás)</a:t>
            </a:r>
          </a:p>
        </p:txBody>
      </p:sp>
    </p:spTree>
    <p:extLst>
      <p:ext uri="{BB962C8B-B14F-4D97-AF65-F5344CB8AC3E}">
        <p14:creationId xmlns:p14="http://schemas.microsoft.com/office/powerpoint/2010/main" val="1517734108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Verselés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3600" b="1" dirty="0">
                <a:solidFill>
                  <a:schemeClr val="accent5">
                    <a:lumMod val="75000"/>
                  </a:schemeClr>
                </a:solidFill>
              </a:rPr>
              <a:t>Egyszerű verselés, nem tanult költő</a:t>
            </a:r>
          </a:p>
          <a:p>
            <a:pPr marL="0" indent="0">
              <a:buNone/>
            </a:pPr>
            <a:r>
              <a:rPr lang="hu-HU" b="1" dirty="0">
                <a:solidFill>
                  <a:schemeClr val="accent5">
                    <a:lumMod val="75000"/>
                  </a:schemeClr>
                </a:solidFill>
              </a:rPr>
              <a:t>Verssorok hosszúsága változó</a:t>
            </a:r>
          </a:p>
          <a:p>
            <a:pPr marL="0" indent="0">
              <a:buNone/>
            </a:pPr>
            <a:r>
              <a:rPr lang="hu-HU" b="1" dirty="0">
                <a:solidFill>
                  <a:schemeClr val="accent5">
                    <a:lumMod val="75000"/>
                  </a:schemeClr>
                </a:solidFill>
              </a:rPr>
              <a:t>Ragrímek: epeszti-ereszti, halnunk-maradnunk stb.</a:t>
            </a:r>
          </a:p>
          <a:p>
            <a:pPr marL="0" indent="0">
              <a:buNone/>
            </a:pPr>
            <a:endParaRPr lang="hu-HU" b="1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hu-HU" b="1" dirty="0">
                <a:solidFill>
                  <a:schemeClr val="accent5">
                    <a:lumMod val="75000"/>
                  </a:schemeClr>
                </a:solidFill>
              </a:rPr>
              <a:t>De: Kölcsey egy rímet felhasznált: </a:t>
            </a:r>
            <a:r>
              <a:rPr lang="hu-HU" b="1" dirty="0">
                <a:solidFill>
                  <a:srgbClr val="FF0000"/>
                </a:solidFill>
              </a:rPr>
              <a:t>NÉP-TÉP</a:t>
            </a:r>
          </a:p>
        </p:txBody>
      </p:sp>
    </p:spTree>
    <p:extLst>
      <p:ext uri="{BB962C8B-B14F-4D97-AF65-F5344CB8AC3E}">
        <p14:creationId xmlns:p14="http://schemas.microsoft.com/office/powerpoint/2010/main" val="1517734108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Befogadás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3600" b="1" dirty="0">
                <a:solidFill>
                  <a:srgbClr val="0070C0"/>
                </a:solidFill>
              </a:rPr>
              <a:t>Van-e ma is aktuális mondanivalója?</a:t>
            </a:r>
          </a:p>
          <a:p>
            <a:pPr marL="0" indent="0">
              <a:buNone/>
            </a:pPr>
            <a:r>
              <a:rPr lang="hu-HU" sz="3600" b="1" dirty="0">
                <a:solidFill>
                  <a:srgbClr val="0070C0"/>
                </a:solidFill>
              </a:rPr>
              <a:t>„Fogyasztható-e” a mai olvasó számára?</a:t>
            </a:r>
          </a:p>
          <a:p>
            <a:pPr marL="0" indent="0">
              <a:buNone/>
            </a:pPr>
            <a:r>
              <a:rPr lang="hu-HU" sz="3600" b="1" dirty="0">
                <a:solidFill>
                  <a:srgbClr val="0070C0"/>
                </a:solidFill>
              </a:rPr>
              <a:t>Okoz-e megértési nehézséget? </a:t>
            </a:r>
          </a:p>
          <a:p>
            <a:pPr marL="0" indent="0">
              <a:buNone/>
            </a:pPr>
            <a:endParaRPr lang="hu-H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7734108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Téglalap 3"/>
          <p:cNvSpPr/>
          <p:nvPr/>
        </p:nvSpPr>
        <p:spPr>
          <a:xfrm>
            <a:off x="1295401" y="5388570"/>
            <a:ext cx="1026733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5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"Cum </a:t>
            </a:r>
            <a:r>
              <a:rPr lang="hu-HU" sz="5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Deo</a:t>
            </a:r>
            <a:r>
              <a:rPr lang="hu-HU" sz="5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pro patria et libertate". </a:t>
            </a:r>
            <a:endParaRPr lang="hu-HU" sz="5400" dirty="0"/>
          </a:p>
        </p:txBody>
      </p:sp>
      <p:pic>
        <p:nvPicPr>
          <p:cNvPr id="5" name="Kép 4" descr="http://upload.wikimedia.org/wikipedia/commons/thumb/a/ae/Kuruc_labanc_csatajelenet2.jpg/250px-Kuruc_labanc_csatajelenet2.jpg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4238" y="365125"/>
            <a:ext cx="11078497" cy="4888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463900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5817"/>
          </a:xfrm>
        </p:spPr>
        <p:txBody>
          <a:bodyPr>
            <a:normAutofit fontScale="90000"/>
          </a:bodyPr>
          <a:lstStyle/>
          <a:p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297858"/>
            <a:ext cx="10515600" cy="4879105"/>
          </a:xfrm>
          <a:solidFill>
            <a:schemeClr val="bg1"/>
          </a:solidFill>
        </p:spPr>
        <p:txBody>
          <a:bodyPr/>
          <a:lstStyle/>
          <a:p>
            <a:r>
              <a:rPr lang="hu-HU" sz="4000" dirty="0"/>
              <a:t>A 8 év alatt </a:t>
            </a:r>
            <a:r>
              <a:rPr lang="hu-HU" sz="4000" dirty="0" err="1"/>
              <a:t>váltakozóen</a:t>
            </a:r>
            <a:r>
              <a:rPr lang="hu-HU" sz="4000" dirty="0"/>
              <a:t> sikerek és vereségek</a:t>
            </a:r>
          </a:p>
          <a:p>
            <a:r>
              <a:rPr lang="hu-HU" sz="4000" dirty="0"/>
              <a:t>Soha nincs igazán ütőképes hadsereg (inkább portyák)</a:t>
            </a:r>
          </a:p>
          <a:p>
            <a:r>
              <a:rPr lang="hu-HU" sz="4000" dirty="0"/>
              <a:t>Nincs anyagi háttere</a:t>
            </a:r>
          </a:p>
          <a:p>
            <a:r>
              <a:rPr lang="hu-HU" sz="4000" dirty="0"/>
              <a:t>A magyar nemzet nem egységes</a:t>
            </a:r>
          </a:p>
          <a:p>
            <a:r>
              <a:rPr lang="hu-HU" sz="4000" dirty="0"/>
              <a:t>Mégis jelentős hadi sikerek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352265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Kép 3" descr="http://upload.wikimedia.org/wikipedia/hu/thumb/5/53/R%C3%A1k%C3%B3czi_szabads%C3%A1gharc.jpg/400px-R%C3%A1k%C3%B3czi_szabads%C3%A1gharc.jpg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36617" y="365125"/>
            <a:ext cx="7626927" cy="6098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380185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Bukás: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a kurucok vezetői között árulók</a:t>
            </a:r>
          </a:p>
          <a:p>
            <a:r>
              <a:rPr lang="hu-HU" dirty="0"/>
              <a:t>pestis</a:t>
            </a:r>
          </a:p>
          <a:p>
            <a:r>
              <a:rPr lang="hu-HU" dirty="0"/>
              <a:t>legyengült sereg</a:t>
            </a:r>
          </a:p>
          <a:p>
            <a:r>
              <a:rPr lang="hu-HU" dirty="0"/>
              <a:t>1711. szatmári béke (R. ellenezte)</a:t>
            </a:r>
          </a:p>
          <a:p>
            <a:r>
              <a:rPr lang="hu-HU" dirty="0"/>
              <a:t>Rákóczi Rodostón</a:t>
            </a:r>
          </a:p>
          <a:p>
            <a:endParaRPr lang="hu-HU" dirty="0"/>
          </a:p>
          <a:p>
            <a:endParaRPr lang="hu-HU" dirty="0"/>
          </a:p>
          <a:p>
            <a:r>
              <a:rPr lang="hu-HU" dirty="0"/>
              <a:t>Eredmény: viszonylagos függetlenség (dualizmus)</a:t>
            </a:r>
          </a:p>
          <a:p>
            <a:endParaRPr lang="hu-HU" dirty="0"/>
          </a:p>
          <a:p>
            <a:endParaRPr lang="hu-HU" dirty="0"/>
          </a:p>
          <a:p>
            <a:endParaRPr lang="hu-HU" dirty="0"/>
          </a:p>
        </p:txBody>
      </p:sp>
      <p:pic>
        <p:nvPicPr>
          <p:cNvPr id="4" name="Kép 3" descr="http://upload.wikimedia.org/wikipedia/commons/thumb/2/21/Than_R%C3%A1k%C3%B3czi.jpg/400px-Than_R%C3%A1k%C3%B3czi.jpg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91251" y="0"/>
            <a:ext cx="6000750" cy="516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79609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korszak irodalma </a:t>
            </a:r>
            <a:r>
              <a:rPr lang="hu-HU" sz="2000" dirty="0"/>
              <a:t>(nem csak a szabadságharc ideje)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JELLEMZŐ MŰFAJOK:</a:t>
            </a:r>
          </a:p>
          <a:p>
            <a:r>
              <a:rPr lang="hu-HU" dirty="0"/>
              <a:t>• táncdalok, toborzók, katonadalok;</a:t>
            </a:r>
          </a:p>
          <a:p>
            <a:r>
              <a:rPr lang="hu-HU" dirty="0"/>
              <a:t>• buzdító énekek, politikai versek (törökök, németek ellen);</a:t>
            </a:r>
          </a:p>
          <a:p>
            <a:r>
              <a:rPr lang="hu-HU" dirty="0"/>
              <a:t>• gyászénekek (az országot, egy-egy települést sirató énekek);</a:t>
            </a:r>
          </a:p>
          <a:p>
            <a:r>
              <a:rPr lang="hu-HU" dirty="0"/>
              <a:t>• bujdosó, búcsúzó énekek.</a:t>
            </a:r>
          </a:p>
          <a:p>
            <a:endParaRPr lang="hu-HU" dirty="0"/>
          </a:p>
          <a:p>
            <a:r>
              <a:rPr lang="hu-HU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szerző gyakran ismeretlen</a:t>
            </a:r>
          </a:p>
          <a:p>
            <a:r>
              <a:rPr lang="hu-HU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kéziratos formában terjedtek</a:t>
            </a:r>
          </a:p>
          <a:p>
            <a:pPr marL="0" indent="0"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675555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kuruc a költészetben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825625"/>
            <a:ext cx="5295900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r>
              <a:rPr lang="hu-HU" dirty="0"/>
              <a:t>Ellenállás,  függetlenség, szabadság, hazafiság szimbóluma</a:t>
            </a:r>
          </a:p>
          <a:p>
            <a:endParaRPr lang="hu-HU" dirty="0"/>
          </a:p>
          <a:p>
            <a:endParaRPr lang="hu-HU" dirty="0"/>
          </a:p>
          <a:p>
            <a:endParaRPr lang="hu-HU" dirty="0"/>
          </a:p>
          <a:p>
            <a:endParaRPr lang="hu-HU" dirty="0"/>
          </a:p>
          <a:p>
            <a:endParaRPr lang="hu-HU" dirty="0"/>
          </a:p>
          <a:p>
            <a:pPr marL="0" indent="0">
              <a:buNone/>
            </a:pPr>
            <a:r>
              <a:rPr lang="hu-HU" dirty="0"/>
              <a:t>A kuruc költészet népszerűségére jellemző: Thaly Kálmán</a:t>
            </a:r>
          </a:p>
          <a:p>
            <a:endParaRPr lang="hu-HU" dirty="0"/>
          </a:p>
        </p:txBody>
      </p:sp>
      <p:pic>
        <p:nvPicPr>
          <p:cNvPr id="4" name="Kép 3" descr="http://upload.wikimedia.org/wikipedia/commons/thumb/b/b5/Kuruc_lovaskatona.jpg/220px-Kuruc_lovaskatona.jpg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59550" y="365125"/>
            <a:ext cx="4794250" cy="618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639774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Legismertebb alkotások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sz="4000" dirty="0"/>
              <a:t>Rákóczi nóta (Hajh, Rákóczi, Bercsényi)</a:t>
            </a:r>
          </a:p>
          <a:p>
            <a:r>
              <a:rPr lang="hu-HU" sz="4000" dirty="0"/>
              <a:t>Rákóczi nóta (Jaj, régi szép magyar nép)</a:t>
            </a:r>
          </a:p>
          <a:p>
            <a:r>
              <a:rPr lang="hu-HU" sz="4000" dirty="0"/>
              <a:t>Őszi harmat után</a:t>
            </a:r>
          </a:p>
          <a:p>
            <a:r>
              <a:rPr lang="hu-HU" sz="4000" dirty="0"/>
              <a:t>Csínom Palkó …</a:t>
            </a:r>
          </a:p>
          <a:p>
            <a:r>
              <a:rPr lang="hu-HU" sz="4000" dirty="0"/>
              <a:t>Buga Jakab éneke</a:t>
            </a:r>
          </a:p>
          <a:p>
            <a:pPr marL="0" indent="0">
              <a:buNone/>
            </a:pPr>
            <a:r>
              <a:rPr lang="hu-HU" sz="4000" u="sng" dirty="0">
                <a:hlinkClick r:id="rId2"/>
              </a:rPr>
              <a:t>http://www.youtube.com/watch?v=spLFql2QYEc</a:t>
            </a:r>
            <a:endParaRPr lang="hu-HU" sz="4000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9692515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-té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éma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é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127</TotalTime>
  <Words>691</Words>
  <Application>Microsoft Office PowerPoint</Application>
  <PresentationFormat>Szélesvásznú</PresentationFormat>
  <Paragraphs>145</Paragraphs>
  <Slides>29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29</vt:i4>
      </vt:variant>
    </vt:vector>
  </HeadingPairs>
  <TitlesOfParts>
    <vt:vector size="34" baseType="lpstr">
      <vt:lpstr>Arial</vt:lpstr>
      <vt:lpstr>Calibri</vt:lpstr>
      <vt:lpstr>Calibri Light</vt:lpstr>
      <vt:lpstr>Times New Roman</vt:lpstr>
      <vt:lpstr>Office Theme</vt:lpstr>
      <vt:lpstr>A KURUC KOR IRODALMA ÉS KULTÚRÁJA</vt:lpstr>
      <vt:lpstr>Rákóczi-szabadságharc (1703-11)</vt:lpstr>
      <vt:lpstr>PowerPoint-bemutató</vt:lpstr>
      <vt:lpstr>PowerPoint-bemutató</vt:lpstr>
      <vt:lpstr>PowerPoint-bemutató</vt:lpstr>
      <vt:lpstr>Bukás:</vt:lpstr>
      <vt:lpstr>A korszak irodalma (nem csak a szabadságharc ideje)</vt:lpstr>
      <vt:lpstr>A kuruc a költészetben</vt:lpstr>
      <vt:lpstr>Legismertebb alkotások</vt:lpstr>
      <vt:lpstr>Filmsorozat:   A Tenkes kapitánya</vt:lpstr>
      <vt:lpstr>PowerPoint-bemutató</vt:lpstr>
      <vt:lpstr>Verbunkos</vt:lpstr>
      <vt:lpstr>PowerPoint-bemutató</vt:lpstr>
      <vt:lpstr>PowerPoint-bemutató</vt:lpstr>
      <vt:lpstr>Rákóczi nóta</vt:lpstr>
      <vt:lpstr>Hogyan elemzünk költeményt?</vt:lpstr>
      <vt:lpstr>Keletkezés, irodalomtörténeti információk</vt:lpstr>
      <vt:lpstr>Téma:</vt:lpstr>
      <vt:lpstr>Kinek szól, milyen szándékkal?</vt:lpstr>
      <vt:lpstr>Műfaj</vt:lpstr>
      <vt:lpstr>Szerkezet</vt:lpstr>
      <vt:lpstr>Stílus, hangnem</vt:lpstr>
      <vt:lpstr>Motívumok</vt:lpstr>
      <vt:lpstr>Motívumok</vt:lpstr>
      <vt:lpstr>Motívumok</vt:lpstr>
      <vt:lpstr>Motívumok</vt:lpstr>
      <vt:lpstr>Verselés</vt:lpstr>
      <vt:lpstr>Befogadás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kuruc kor irodalma és kultúrája</dc:title>
  <dc:creator>Terdik Szilvia</dc:creator>
  <cp:lastModifiedBy>Terdikné Takács Szilvia Dr.</cp:lastModifiedBy>
  <cp:revision>20</cp:revision>
  <dcterms:created xsi:type="dcterms:W3CDTF">2014-09-26T14:20:50Z</dcterms:created>
  <dcterms:modified xsi:type="dcterms:W3CDTF">2022-02-20T08:15:15Z</dcterms:modified>
</cp:coreProperties>
</file>