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25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2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557783"/>
            <a:ext cx="10969752" cy="313080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3902206"/>
            <a:ext cx="10969752" cy="2240529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A860-F335-4252-AA00-24FB67ED2982}" type="datetime1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1048-0047-48CA-88BA-D69B470942CF}" type="datetime1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1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57784"/>
            <a:ext cx="2854452" cy="56434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557784"/>
            <a:ext cx="7734300" cy="56434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83879-648C-49A9-81A2-0EF5946532D0}" type="datetime1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83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C802-30E3-4658-9CCA-F873646FEC67}" type="datetime1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8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57784"/>
            <a:ext cx="10969752" cy="31464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3902207"/>
            <a:ext cx="10969752" cy="218744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227A3-19CE-4153-81CE-64EB7AB094B3}" type="datetime1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72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2081369"/>
            <a:ext cx="5410200" cy="40955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A100-10F6-477E-8847-29D479EF1C92}" type="datetime1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8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57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95096"/>
            <a:ext cx="5387975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842211"/>
            <a:ext cx="5387975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7890" y="1895096"/>
            <a:ext cx="5414510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7890" y="2842211"/>
            <a:ext cx="5414510" cy="33474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128AB-198A-495F-8475-FDB360C9873F}" type="datetime1">
              <a:rPr lang="en-US" smtClean="0"/>
              <a:t>10/27/2023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43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235E-F8FD-479F-9FC7-18BE84110877}" type="datetime1">
              <a:rPr lang="en-US" smtClean="0"/>
              <a:t>10/27/2023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84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0F09B-68DA-462E-9DB4-4C9ADAB8CBCC}" type="datetime1">
              <a:rPr lang="en-US" smtClean="0"/>
              <a:t>10/27/2023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44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020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7200"/>
            <a:ext cx="5483352" cy="574400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9989"/>
            <a:ext cx="4970822" cy="287121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C4E36-FABE-47EB-AA7F-C19A93824617}" type="datetime1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528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57199"/>
            <a:ext cx="4970822" cy="26674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457199"/>
            <a:ext cx="5483352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9" y="3322708"/>
            <a:ext cx="4970822" cy="254628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9CE6B-5DE6-4A2D-B72E-5E8969F9F56F}" type="datetime1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8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2E603F-28B7-4831-BF23-65FBAB13D5FB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7784"/>
            <a:ext cx="109728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106204"/>
            <a:ext cx="10972800" cy="4036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F481A142-DA77-4A5F-AD1F-14E6C18F0F5F}" type="datetime1">
              <a:rPr lang="en-US" smtClean="0"/>
              <a:t>10/27/2023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800" kern="1200" cap="all" spc="200" dirty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346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800" kern="1200" cap="all" spc="200" smtClean="0">
                <a:solidFill>
                  <a:schemeClr val="tx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568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78" r:id="rId6"/>
    <p:sldLayoutId id="2147483674" r:id="rId7"/>
    <p:sldLayoutId id="2147483675" r:id="rId8"/>
    <p:sldLayoutId id="2147483676" r:id="rId9"/>
    <p:sldLayoutId id="2147483677" r:id="rId10"/>
    <p:sldLayoutId id="214748367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6">
            <a:extLst>
              <a:ext uri="{FF2B5EF4-FFF2-40B4-BE49-F238E27FC236}">
                <a16:creationId xmlns:a16="http://schemas.microsoft.com/office/drawing/2014/main" id="{042E603F-28B7-4831-BF23-65FBAB13D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AEAEAE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8">
            <a:extLst>
              <a:ext uri="{FF2B5EF4-FFF2-40B4-BE49-F238E27FC236}">
                <a16:creationId xmlns:a16="http://schemas.microsoft.com/office/drawing/2014/main" id="{4D39700F-2B10-4402-A7DD-06EE2245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232968"/>
            <a:ext cx="9560477" cy="6625032"/>
          </a:xfrm>
          <a:custGeom>
            <a:avLst/>
            <a:gdLst>
              <a:gd name="connsiteX0" fmla="*/ 8831314 w 9263816"/>
              <a:gd name="connsiteY0" fmla="*/ 5943878 h 6858000"/>
              <a:gd name="connsiteX1" fmla="*/ 9179783 w 9263816"/>
              <a:gd name="connsiteY1" fmla="*/ 6086141 h 6858000"/>
              <a:gd name="connsiteX2" fmla="*/ 9260887 w 9263816"/>
              <a:gd name="connsiteY2" fmla="*/ 6279156 h 6858000"/>
              <a:gd name="connsiteX3" fmla="*/ 8925621 w 9263816"/>
              <a:gd name="connsiteY3" fmla="*/ 6708712 h 6858000"/>
              <a:gd name="connsiteX4" fmla="*/ 8496050 w 9263816"/>
              <a:gd name="connsiteY4" fmla="*/ 6373449 h 6858000"/>
              <a:gd name="connsiteX5" fmla="*/ 8831314 w 9263816"/>
              <a:gd name="connsiteY5" fmla="*/ 5943878 h 6858000"/>
              <a:gd name="connsiteX6" fmla="*/ 7397485 w 9263816"/>
              <a:gd name="connsiteY6" fmla="*/ 5931706 h 6858000"/>
              <a:gd name="connsiteX7" fmla="*/ 7917779 w 9263816"/>
              <a:gd name="connsiteY7" fmla="*/ 6191864 h 6858000"/>
              <a:gd name="connsiteX8" fmla="*/ 8013467 w 9263816"/>
              <a:gd name="connsiteY8" fmla="*/ 6375784 h 6858000"/>
              <a:gd name="connsiteX9" fmla="*/ 8021879 w 9263816"/>
              <a:gd name="connsiteY9" fmla="*/ 6753751 h 6858000"/>
              <a:gd name="connsiteX10" fmla="*/ 7981316 w 9263816"/>
              <a:gd name="connsiteY10" fmla="*/ 6858000 h 6858000"/>
              <a:gd name="connsiteX11" fmla="*/ 6819486 w 9263816"/>
              <a:gd name="connsiteY11" fmla="*/ 6858000 h 6858000"/>
              <a:gd name="connsiteX12" fmla="*/ 6785199 w 9263816"/>
              <a:gd name="connsiteY12" fmla="*/ 6781101 h 6858000"/>
              <a:gd name="connsiteX13" fmla="*/ 7196747 w 9263816"/>
              <a:gd name="connsiteY13" fmla="*/ 5964309 h 6858000"/>
              <a:gd name="connsiteX14" fmla="*/ 7397485 w 9263816"/>
              <a:gd name="connsiteY14" fmla="*/ 5931706 h 6858000"/>
              <a:gd name="connsiteX15" fmla="*/ 1505570 w 9263816"/>
              <a:gd name="connsiteY15" fmla="*/ 227178 h 6858000"/>
              <a:gd name="connsiteX16" fmla="*/ 2026489 w 9263816"/>
              <a:gd name="connsiteY16" fmla="*/ 392370 h 6858000"/>
              <a:gd name="connsiteX17" fmla="*/ 2444553 w 9263816"/>
              <a:gd name="connsiteY17" fmla="*/ 1654853 h 6858000"/>
              <a:gd name="connsiteX18" fmla="*/ 3183153 w 9263816"/>
              <a:gd name="connsiteY18" fmla="*/ 2116208 h 6858000"/>
              <a:gd name="connsiteX19" fmla="*/ 4288384 w 9263816"/>
              <a:gd name="connsiteY19" fmla="*/ 1291908 h 6858000"/>
              <a:gd name="connsiteX20" fmla="*/ 5472602 w 9263816"/>
              <a:gd name="connsiteY20" fmla="*/ 1697818 h 6858000"/>
              <a:gd name="connsiteX21" fmla="*/ 5844697 w 9263816"/>
              <a:gd name="connsiteY21" fmla="*/ 3444791 h 6858000"/>
              <a:gd name="connsiteX22" fmla="*/ 6715674 w 9263816"/>
              <a:gd name="connsiteY22" fmla="*/ 4065208 h 6858000"/>
              <a:gd name="connsiteX23" fmla="*/ 8130429 w 9263816"/>
              <a:gd name="connsiteY23" fmla="*/ 4101787 h 6858000"/>
              <a:gd name="connsiteX24" fmla="*/ 8624630 w 9263816"/>
              <a:gd name="connsiteY24" fmla="*/ 4686202 h 6858000"/>
              <a:gd name="connsiteX25" fmla="*/ 8623843 w 9263816"/>
              <a:gd name="connsiteY25" fmla="*/ 4685749 h 6858000"/>
              <a:gd name="connsiteX26" fmla="*/ 8646859 w 9263816"/>
              <a:gd name="connsiteY26" fmla="*/ 4835156 h 6858000"/>
              <a:gd name="connsiteX27" fmla="*/ 8079403 w 9263816"/>
              <a:gd name="connsiteY27" fmla="*/ 5661624 h 6858000"/>
              <a:gd name="connsiteX28" fmla="*/ 6833105 w 9263816"/>
              <a:gd name="connsiteY28" fmla="*/ 5397208 h 6858000"/>
              <a:gd name="connsiteX29" fmla="*/ 5900832 w 9263816"/>
              <a:gd name="connsiteY29" fmla="*/ 5944462 h 6858000"/>
              <a:gd name="connsiteX30" fmla="*/ 6067212 w 9263816"/>
              <a:gd name="connsiteY30" fmla="*/ 6811916 h 6858000"/>
              <a:gd name="connsiteX31" fmla="*/ 6089565 w 9263816"/>
              <a:gd name="connsiteY31" fmla="*/ 6858000 h 6858000"/>
              <a:gd name="connsiteX32" fmla="*/ 0 w 9263816"/>
              <a:gd name="connsiteY32" fmla="*/ 6858000 h 6858000"/>
              <a:gd name="connsiteX33" fmla="*/ 0 w 9263816"/>
              <a:gd name="connsiteY33" fmla="*/ 2181377 h 6858000"/>
              <a:gd name="connsiteX34" fmla="*/ 73069 w 9263816"/>
              <a:gd name="connsiteY34" fmla="*/ 2215839 h 6858000"/>
              <a:gd name="connsiteX35" fmla="*/ 335445 w 9263816"/>
              <a:gd name="connsiteY35" fmla="*/ 2237140 h 6858000"/>
              <a:gd name="connsiteX36" fmla="*/ 752878 w 9263816"/>
              <a:gd name="connsiteY36" fmla="*/ 1445285 h 6858000"/>
              <a:gd name="connsiteX37" fmla="*/ 1202551 w 9263816"/>
              <a:gd name="connsiteY37" fmla="*/ 314229 h 6858000"/>
              <a:gd name="connsiteX38" fmla="*/ 1505570 w 9263816"/>
              <a:gd name="connsiteY38" fmla="*/ 227178 h 6858000"/>
              <a:gd name="connsiteX39" fmla="*/ 3142509 w 9263816"/>
              <a:gd name="connsiteY39" fmla="*/ 68854 h 6858000"/>
              <a:gd name="connsiteX40" fmla="*/ 3490978 w 9263816"/>
              <a:gd name="connsiteY40" fmla="*/ 211117 h 6858000"/>
              <a:gd name="connsiteX41" fmla="*/ 3572083 w 9263816"/>
              <a:gd name="connsiteY41" fmla="*/ 404131 h 6858000"/>
              <a:gd name="connsiteX42" fmla="*/ 3236814 w 9263816"/>
              <a:gd name="connsiteY42" fmla="*/ 833688 h 6858000"/>
              <a:gd name="connsiteX43" fmla="*/ 2807245 w 9263816"/>
              <a:gd name="connsiteY43" fmla="*/ 498425 h 6858000"/>
              <a:gd name="connsiteX44" fmla="*/ 3142509 w 9263816"/>
              <a:gd name="connsiteY44" fmla="*/ 68854 h 6858000"/>
              <a:gd name="connsiteX45" fmla="*/ 0 w 9263816"/>
              <a:gd name="connsiteY45" fmla="*/ 0 h 6858000"/>
              <a:gd name="connsiteX46" fmla="*/ 39858 w 9263816"/>
              <a:gd name="connsiteY46" fmla="*/ 0 h 6858000"/>
              <a:gd name="connsiteX47" fmla="*/ 65022 w 9263816"/>
              <a:gd name="connsiteY47" fmla="*/ 5834 h 6858000"/>
              <a:gd name="connsiteX48" fmla="*/ 389258 w 9263816"/>
              <a:gd name="connsiteY48" fmla="*/ 235630 h 6858000"/>
              <a:gd name="connsiteX49" fmla="*/ 485484 w 9263816"/>
              <a:gd name="connsiteY49" fmla="*/ 420070 h 6858000"/>
              <a:gd name="connsiteX50" fmla="*/ 74229 w 9263816"/>
              <a:gd name="connsiteY50" fmla="*/ 1237955 h 6858000"/>
              <a:gd name="connsiteX51" fmla="*/ 0 w 9263816"/>
              <a:gd name="connsiteY51" fmla="*/ 125447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9263816" h="6858000">
                <a:moveTo>
                  <a:pt x="8831314" y="5943878"/>
                </a:moveTo>
                <a:cubicBezTo>
                  <a:pt x="8964281" y="5927490"/>
                  <a:pt x="9096260" y="5981362"/>
                  <a:pt x="9179783" y="6086141"/>
                </a:cubicBezTo>
                <a:cubicBezTo>
                  <a:pt x="9224074" y="6141769"/>
                  <a:pt x="9252211" y="6208560"/>
                  <a:pt x="9260887" y="6279156"/>
                </a:cubicBezTo>
                <a:cubicBezTo>
                  <a:pt x="9286897" y="6490362"/>
                  <a:pt x="9136845" y="6682672"/>
                  <a:pt x="8925621" y="6708712"/>
                </a:cubicBezTo>
                <a:cubicBezTo>
                  <a:pt x="8714398" y="6734766"/>
                  <a:pt x="8522062" y="6584655"/>
                  <a:pt x="8496050" y="6373449"/>
                </a:cubicBezTo>
                <a:cubicBezTo>
                  <a:pt x="8470038" y="6162229"/>
                  <a:pt x="8620090" y="5969920"/>
                  <a:pt x="8831314" y="5943878"/>
                </a:cubicBezTo>
                <a:close/>
                <a:moveTo>
                  <a:pt x="7397485" y="5931706"/>
                </a:moveTo>
                <a:cubicBezTo>
                  <a:pt x="7598431" y="5931157"/>
                  <a:pt x="7792965" y="6024548"/>
                  <a:pt x="7917779" y="6191864"/>
                </a:cubicBezTo>
                <a:cubicBezTo>
                  <a:pt x="7959204" y="6247714"/>
                  <a:pt x="7991530" y="6309792"/>
                  <a:pt x="8013467" y="6375784"/>
                </a:cubicBezTo>
                <a:cubicBezTo>
                  <a:pt x="8055425" y="6502973"/>
                  <a:pt x="8055748" y="6633888"/>
                  <a:pt x="8021879" y="6753751"/>
                </a:cubicBezTo>
                <a:lnTo>
                  <a:pt x="7981316" y="6858000"/>
                </a:lnTo>
                <a:lnTo>
                  <a:pt x="6819486" y="6858000"/>
                </a:lnTo>
                <a:lnTo>
                  <a:pt x="6785199" y="6781101"/>
                </a:lnTo>
                <a:cubicBezTo>
                  <a:pt x="6673307" y="6441922"/>
                  <a:pt x="6857485" y="6076251"/>
                  <a:pt x="7196747" y="5964309"/>
                </a:cubicBezTo>
                <a:cubicBezTo>
                  <a:pt x="7262809" y="5942509"/>
                  <a:pt x="7330503" y="5931889"/>
                  <a:pt x="7397485" y="5931706"/>
                </a:cubicBezTo>
                <a:close/>
                <a:moveTo>
                  <a:pt x="1505570" y="227178"/>
                </a:moveTo>
                <a:cubicBezTo>
                  <a:pt x="1691018" y="218628"/>
                  <a:pt x="1889853" y="275403"/>
                  <a:pt x="2026489" y="392370"/>
                </a:cubicBezTo>
                <a:cubicBezTo>
                  <a:pt x="2369898" y="685965"/>
                  <a:pt x="2078266" y="1147857"/>
                  <a:pt x="2444553" y="1654853"/>
                </a:cubicBezTo>
                <a:cubicBezTo>
                  <a:pt x="2492906" y="1721679"/>
                  <a:pt x="2800482" y="2144546"/>
                  <a:pt x="3183153" y="2116208"/>
                </a:cubicBezTo>
                <a:cubicBezTo>
                  <a:pt x="3673561" y="2080541"/>
                  <a:pt x="3723222" y="1441614"/>
                  <a:pt x="4288384" y="1291908"/>
                </a:cubicBezTo>
                <a:cubicBezTo>
                  <a:pt x="4689065" y="1185875"/>
                  <a:pt x="5207943" y="1366633"/>
                  <a:pt x="5472602" y="1697818"/>
                </a:cubicBezTo>
                <a:cubicBezTo>
                  <a:pt x="5891294" y="2221754"/>
                  <a:pt x="5408012" y="2790179"/>
                  <a:pt x="5844697" y="3444791"/>
                </a:cubicBezTo>
                <a:cubicBezTo>
                  <a:pt x="6149900" y="3902467"/>
                  <a:pt x="6672672" y="4053594"/>
                  <a:pt x="6715674" y="4065208"/>
                </a:cubicBezTo>
                <a:cubicBezTo>
                  <a:pt x="7326423" y="4232519"/>
                  <a:pt x="7677158" y="3817020"/>
                  <a:pt x="8130429" y="4101787"/>
                </a:cubicBezTo>
                <a:cubicBezTo>
                  <a:pt x="8226340" y="4161985"/>
                  <a:pt x="8536372" y="4356819"/>
                  <a:pt x="8624630" y="4686202"/>
                </a:cubicBezTo>
                <a:lnTo>
                  <a:pt x="8623843" y="4685749"/>
                </a:lnTo>
                <a:cubicBezTo>
                  <a:pt x="8636924" y="4734567"/>
                  <a:pt x="8644635" y="4784678"/>
                  <a:pt x="8646859" y="4835156"/>
                </a:cubicBezTo>
                <a:cubicBezTo>
                  <a:pt x="8662596" y="5196604"/>
                  <a:pt x="8398383" y="5562326"/>
                  <a:pt x="8079403" y="5661624"/>
                </a:cubicBezTo>
                <a:cubicBezTo>
                  <a:pt x="7649807" y="5795217"/>
                  <a:pt x="7430996" y="5350293"/>
                  <a:pt x="6833105" y="5397208"/>
                </a:cubicBezTo>
                <a:cubicBezTo>
                  <a:pt x="6519033" y="5421527"/>
                  <a:pt x="6056658" y="5595550"/>
                  <a:pt x="5900832" y="5944462"/>
                </a:cubicBezTo>
                <a:cubicBezTo>
                  <a:pt x="5770548" y="6236600"/>
                  <a:pt x="5916359" y="6515160"/>
                  <a:pt x="6067212" y="6811916"/>
                </a:cubicBezTo>
                <a:lnTo>
                  <a:pt x="6089565" y="6858000"/>
                </a:lnTo>
                <a:lnTo>
                  <a:pt x="0" y="6858000"/>
                </a:lnTo>
                <a:lnTo>
                  <a:pt x="0" y="2181377"/>
                </a:lnTo>
                <a:lnTo>
                  <a:pt x="73069" y="2215839"/>
                </a:lnTo>
                <a:cubicBezTo>
                  <a:pt x="165116" y="2251829"/>
                  <a:pt x="254486" y="2263171"/>
                  <a:pt x="335445" y="2237140"/>
                </a:cubicBezTo>
                <a:cubicBezTo>
                  <a:pt x="594718" y="2153707"/>
                  <a:pt x="688441" y="1733807"/>
                  <a:pt x="752878" y="1445285"/>
                </a:cubicBezTo>
                <a:cubicBezTo>
                  <a:pt x="925059" y="674068"/>
                  <a:pt x="975076" y="456292"/>
                  <a:pt x="1202551" y="314229"/>
                </a:cubicBezTo>
                <a:cubicBezTo>
                  <a:pt x="1287853" y="260956"/>
                  <a:pt x="1394302" y="232308"/>
                  <a:pt x="1505570" y="227178"/>
                </a:cubicBezTo>
                <a:close/>
                <a:moveTo>
                  <a:pt x="3142509" y="68854"/>
                </a:moveTo>
                <a:cubicBezTo>
                  <a:pt x="3275474" y="52467"/>
                  <a:pt x="3407455" y="106339"/>
                  <a:pt x="3490978" y="211117"/>
                </a:cubicBezTo>
                <a:cubicBezTo>
                  <a:pt x="3535271" y="266744"/>
                  <a:pt x="3563404" y="333535"/>
                  <a:pt x="3572083" y="404131"/>
                </a:cubicBezTo>
                <a:cubicBezTo>
                  <a:pt x="3598092" y="615337"/>
                  <a:pt x="3448040" y="807648"/>
                  <a:pt x="3236814" y="833688"/>
                </a:cubicBezTo>
                <a:cubicBezTo>
                  <a:pt x="3025594" y="859741"/>
                  <a:pt x="2833255" y="709631"/>
                  <a:pt x="2807245" y="498425"/>
                </a:cubicBezTo>
                <a:cubicBezTo>
                  <a:pt x="2781232" y="287207"/>
                  <a:pt x="2931283" y="94896"/>
                  <a:pt x="3142509" y="68854"/>
                </a:cubicBezTo>
                <a:close/>
                <a:moveTo>
                  <a:pt x="0" y="0"/>
                </a:moveTo>
                <a:lnTo>
                  <a:pt x="39858" y="0"/>
                </a:lnTo>
                <a:lnTo>
                  <a:pt x="65022" y="5834"/>
                </a:lnTo>
                <a:cubicBezTo>
                  <a:pt x="191545" y="45606"/>
                  <a:pt x="305874" y="124173"/>
                  <a:pt x="389258" y="235630"/>
                </a:cubicBezTo>
                <a:cubicBezTo>
                  <a:pt x="430983" y="291600"/>
                  <a:pt x="463360" y="353876"/>
                  <a:pt x="485484" y="420070"/>
                </a:cubicBezTo>
                <a:cubicBezTo>
                  <a:pt x="597711" y="759508"/>
                  <a:pt x="413661" y="1125662"/>
                  <a:pt x="74229" y="1237955"/>
                </a:cubicBezTo>
                <a:lnTo>
                  <a:pt x="0" y="1254477"/>
                </a:lnTo>
                <a:close/>
              </a:path>
            </a:pathLst>
          </a:cu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34" name="Background Fill">
            <a:extLst>
              <a:ext uri="{FF2B5EF4-FFF2-40B4-BE49-F238E27FC236}">
                <a16:creationId xmlns:a16="http://schemas.microsoft.com/office/drawing/2014/main" id="{674DE55D-5E7B-49C3-AC0F-EE10C2D05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1" descr="Színes minták a égbolt">
            <a:extLst>
              <a:ext uri="{FF2B5EF4-FFF2-40B4-BE49-F238E27FC236}">
                <a16:creationId xmlns:a16="http://schemas.microsoft.com/office/drawing/2014/main" id="{BC6FCF74-DB3F-D174-2C1F-01672BEEB3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14" b="9468"/>
          <a:stretch/>
        </p:blipFill>
        <p:spPr>
          <a:xfrm>
            <a:off x="0" y="10"/>
            <a:ext cx="12188952" cy="6857990"/>
          </a:xfrm>
          <a:custGeom>
            <a:avLst/>
            <a:gdLst/>
            <a:ahLst/>
            <a:cxnLst/>
            <a:rect l="l" t="t" r="r" b="b"/>
            <a:pathLst>
              <a:path w="11986020" h="6858000">
                <a:moveTo>
                  <a:pt x="530902" y="3322416"/>
                </a:moveTo>
                <a:cubicBezTo>
                  <a:pt x="557490" y="3324013"/>
                  <a:pt x="584315" y="3328297"/>
                  <a:pt x="611046" y="3335460"/>
                </a:cubicBezTo>
                <a:cubicBezTo>
                  <a:pt x="824897" y="3392761"/>
                  <a:pt x="951804" y="3612571"/>
                  <a:pt x="894503" y="3826422"/>
                </a:cubicBezTo>
                <a:cubicBezTo>
                  <a:pt x="837202" y="4040274"/>
                  <a:pt x="617392" y="4167182"/>
                  <a:pt x="403541" y="4109881"/>
                </a:cubicBezTo>
                <a:cubicBezTo>
                  <a:pt x="189690" y="4052579"/>
                  <a:pt x="62782" y="3832768"/>
                  <a:pt x="120083" y="3618917"/>
                </a:cubicBezTo>
                <a:cubicBezTo>
                  <a:pt x="170221" y="3431798"/>
                  <a:pt x="344782" y="3311244"/>
                  <a:pt x="530902" y="3322416"/>
                </a:cubicBezTo>
                <a:close/>
                <a:moveTo>
                  <a:pt x="1391559" y="1925584"/>
                </a:moveTo>
                <a:cubicBezTo>
                  <a:pt x="1436942" y="1928308"/>
                  <a:pt x="1482727" y="1935621"/>
                  <a:pt x="1528353" y="1947846"/>
                </a:cubicBezTo>
                <a:cubicBezTo>
                  <a:pt x="1893364" y="2045650"/>
                  <a:pt x="2109977" y="2420837"/>
                  <a:pt x="2012173" y="2785847"/>
                </a:cubicBezTo>
                <a:cubicBezTo>
                  <a:pt x="1914369" y="3150857"/>
                  <a:pt x="1539183" y="3367471"/>
                  <a:pt x="1174173" y="3269667"/>
                </a:cubicBezTo>
                <a:cubicBezTo>
                  <a:pt x="809163" y="3171862"/>
                  <a:pt x="592548" y="2796676"/>
                  <a:pt x="690352" y="2431666"/>
                </a:cubicBezTo>
                <a:cubicBezTo>
                  <a:pt x="775931" y="2112283"/>
                  <a:pt x="1073881" y="1906514"/>
                  <a:pt x="1391559" y="1925584"/>
                </a:cubicBezTo>
                <a:close/>
                <a:moveTo>
                  <a:pt x="2206528" y="0"/>
                </a:moveTo>
                <a:lnTo>
                  <a:pt x="11986020" y="0"/>
                </a:lnTo>
                <a:lnTo>
                  <a:pt x="11986020" y="6858000"/>
                </a:lnTo>
                <a:lnTo>
                  <a:pt x="151376" y="6858000"/>
                </a:lnTo>
                <a:lnTo>
                  <a:pt x="86817" y="6665489"/>
                </a:lnTo>
                <a:cubicBezTo>
                  <a:pt x="-144285" y="5835902"/>
                  <a:pt x="53711" y="4858120"/>
                  <a:pt x="1074148" y="4210833"/>
                </a:cubicBezTo>
                <a:cubicBezTo>
                  <a:pt x="1452236" y="3970934"/>
                  <a:pt x="1807671" y="3694142"/>
                  <a:pt x="2163452" y="3420870"/>
                </a:cubicBezTo>
                <a:cubicBezTo>
                  <a:pt x="2499873" y="3162313"/>
                  <a:pt x="2607470" y="2788715"/>
                  <a:pt x="2485522" y="2378659"/>
                </a:cubicBezTo>
                <a:cubicBezTo>
                  <a:pt x="2350715" y="1927911"/>
                  <a:pt x="2171827" y="1485899"/>
                  <a:pt x="2085365" y="1026482"/>
                </a:cubicBezTo>
                <a:cubicBezTo>
                  <a:pt x="2017886" y="668078"/>
                  <a:pt x="2043512" y="336833"/>
                  <a:pt x="2176751" y="54992"/>
                </a:cubicBezTo>
                <a:close/>
              </a:path>
            </a:pathLst>
          </a:cu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D01BDDD0-2869-EBD2-2EC3-45B7D6321062}"/>
              </a:ext>
            </a:extLst>
          </p:cNvPr>
          <p:cNvSpPr/>
          <p:nvPr/>
        </p:nvSpPr>
        <p:spPr>
          <a:xfrm>
            <a:off x="1774059" y="4449294"/>
            <a:ext cx="986308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Egynyelvű szótárak</a:t>
            </a:r>
            <a:endParaRPr lang="hu-HU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8465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F28DFF-1EF8-FB50-EAA6-853CA9D3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6716" y="484211"/>
            <a:ext cx="5223641" cy="1325563"/>
          </a:xfrm>
        </p:spPr>
        <p:txBody>
          <a:bodyPr>
            <a:normAutofit fontScale="90000"/>
          </a:bodyPr>
          <a:lstStyle/>
          <a:p>
            <a:r>
              <a:rPr lang="hu-HU" b="1" kern="0" dirty="0">
                <a:solidFill>
                  <a:srgbClr val="666666"/>
                </a:solidFill>
                <a:latin typeface="Lato" panose="020F050202020403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  a szótár?</a:t>
            </a:r>
            <a:br>
              <a:rPr lang="hu-HU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7D8CA7-F627-03E3-F578-45E86493B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7931" y="1660634"/>
            <a:ext cx="6568966" cy="4482104"/>
          </a:xfrm>
        </p:spPr>
        <p:txBody>
          <a:bodyPr>
            <a:normAutofit fontScale="92500"/>
          </a:bodyPr>
          <a:lstStyle/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3200" b="1" kern="0" dirty="0">
                <a:solidFill>
                  <a:schemeClr val="accent6">
                    <a:lumMod val="75000"/>
                  </a:schemeClr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kézikönyv</a:t>
            </a:r>
            <a:endParaRPr lang="hu-HU" sz="3200" b="1" kern="0" dirty="0">
              <a:solidFill>
                <a:schemeClr val="accent6">
                  <a:lumMod val="75000"/>
                </a:schemeClr>
              </a:solidFill>
              <a:latin typeface="inheri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3200" b="1" kern="0" dirty="0">
                <a:solidFill>
                  <a:schemeClr val="accent6">
                    <a:lumMod val="75000"/>
                  </a:schemeClr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egy vagy több nyelv szavait sorolja fel</a:t>
            </a:r>
            <a:endParaRPr lang="hu-HU" sz="3200" b="1" kern="100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3200" b="1" kern="0" dirty="0">
                <a:solidFill>
                  <a:schemeClr val="accent6">
                    <a:lumMod val="75000"/>
                  </a:schemeClr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rendszerint betűrendben</a:t>
            </a:r>
            <a:endParaRPr lang="hu-HU" sz="3200" b="1" kern="100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3200" b="1" kern="0" dirty="0">
                <a:solidFill>
                  <a:schemeClr val="accent6">
                    <a:lumMod val="75000"/>
                  </a:schemeClr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egyéb információkkal kiegészítve</a:t>
            </a:r>
          </a:p>
          <a:p>
            <a:pPr lvl="0"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hu-HU" sz="3200" b="1" kern="100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3200" b="1" kern="0" dirty="0">
                <a:solidFill>
                  <a:schemeClr val="accent6">
                    <a:lumMod val="75000"/>
                  </a:schemeClr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szócikkeket tartalmaz</a:t>
            </a:r>
            <a:endParaRPr lang="hu-HU" sz="3200" b="1" kern="100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b="1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E091C97-DD42-EC28-E88C-9A47F53B6B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5314" t="16387"/>
          <a:stretch/>
        </p:blipFill>
        <p:spPr>
          <a:xfrm>
            <a:off x="378372" y="328296"/>
            <a:ext cx="4845269" cy="6201407"/>
          </a:xfrm>
          <a:prstGeom prst="rect">
            <a:avLst/>
          </a:prstGeom>
        </p:spPr>
      </p:pic>
      <p:sp>
        <p:nvSpPr>
          <p:cNvPr id="5" name="Nyíl: balra mutató 4">
            <a:extLst>
              <a:ext uri="{FF2B5EF4-FFF2-40B4-BE49-F238E27FC236}">
                <a16:creationId xmlns:a16="http://schemas.microsoft.com/office/drawing/2014/main" id="{F369AEF5-1791-6087-D251-F838B2F783AA}"/>
              </a:ext>
            </a:extLst>
          </p:cNvPr>
          <p:cNvSpPr/>
          <p:nvPr/>
        </p:nvSpPr>
        <p:spPr>
          <a:xfrm>
            <a:off x="5223641" y="5197366"/>
            <a:ext cx="620111" cy="69837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628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94E6DD-7B2C-91E8-5C53-9E94AC53E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9215E3-8109-EED1-C80F-6041FCB11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Nyíl: kanyarodó 3">
            <a:extLst>
              <a:ext uri="{FF2B5EF4-FFF2-40B4-BE49-F238E27FC236}">
                <a16:creationId xmlns:a16="http://schemas.microsoft.com/office/drawing/2014/main" id="{6A21C27C-B3E8-A9EE-3A98-1290CD8F21F0}"/>
              </a:ext>
            </a:extLst>
          </p:cNvPr>
          <p:cNvSpPr/>
          <p:nvPr/>
        </p:nvSpPr>
        <p:spPr>
          <a:xfrm rot="5400000">
            <a:off x="8011135" y="359442"/>
            <a:ext cx="1818289" cy="1608083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50947C8A-3E60-4785-2E4C-C30AB9142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095432" y="145744"/>
            <a:ext cx="1627773" cy="1835055"/>
          </a:xfrm>
          <a:prstGeom prst="rect">
            <a:avLst/>
          </a:prstGeom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6B467010-BA91-94C2-CD8C-E00892E57300}"/>
              </a:ext>
            </a:extLst>
          </p:cNvPr>
          <p:cNvSpPr/>
          <p:nvPr/>
        </p:nvSpPr>
        <p:spPr>
          <a:xfrm>
            <a:off x="533400" y="2039053"/>
            <a:ext cx="3820886" cy="7075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EGYNYELVŰ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0A677154-D3D8-5918-2C47-509885C5ED64}"/>
              </a:ext>
            </a:extLst>
          </p:cNvPr>
          <p:cNvSpPr/>
          <p:nvPr/>
        </p:nvSpPr>
        <p:spPr>
          <a:xfrm>
            <a:off x="7358742" y="2186792"/>
            <a:ext cx="3820886" cy="7075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TÖBBNYELVŰ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CDDA9B36-C2CE-05E1-F1C9-917509D25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045" y="3095360"/>
            <a:ext cx="2442346" cy="3508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C8171561-EF66-67FB-51B3-064DCB89D8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894363"/>
            <a:ext cx="2601688" cy="370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56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9215E3-8109-EED1-C80F-6041FCB11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6B467010-BA91-94C2-CD8C-E00892E57300}"/>
              </a:ext>
            </a:extLst>
          </p:cNvPr>
          <p:cNvSpPr/>
          <p:nvPr/>
        </p:nvSpPr>
        <p:spPr>
          <a:xfrm>
            <a:off x="500742" y="286453"/>
            <a:ext cx="10722429" cy="69326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EGYNYELVŰ SZÓTÁRAK FAJTÁI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B9723A0-A8F0-0931-F0E0-C1CC89257A25}"/>
              </a:ext>
            </a:extLst>
          </p:cNvPr>
          <p:cNvSpPr/>
          <p:nvPr/>
        </p:nvSpPr>
        <p:spPr>
          <a:xfrm>
            <a:off x="228600" y="1148351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ÉRTELMEZŐ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92BD5C1A-DCC1-4A87-11D6-F0C6867EC112}"/>
              </a:ext>
            </a:extLst>
          </p:cNvPr>
          <p:cNvSpPr/>
          <p:nvPr/>
        </p:nvSpPr>
        <p:spPr>
          <a:xfrm>
            <a:off x="2645228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HELYESÍRÁSI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B3F2D4D2-FD5A-1094-0F6C-22EDEDE529CA}"/>
              </a:ext>
            </a:extLst>
          </p:cNvPr>
          <p:cNvSpPr/>
          <p:nvPr/>
        </p:nvSpPr>
        <p:spPr>
          <a:xfrm>
            <a:off x="5061856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ETIMOLÓGIAI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98ADD75C-C47E-888C-D306-C049E2D7A880}"/>
              </a:ext>
            </a:extLst>
          </p:cNvPr>
          <p:cNvSpPr/>
          <p:nvPr/>
        </p:nvSpPr>
        <p:spPr>
          <a:xfrm>
            <a:off x="7478484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TÁJ-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114E657C-DA77-0003-4249-A438751E5030}"/>
              </a:ext>
            </a:extLst>
          </p:cNvPr>
          <p:cNvSpPr/>
          <p:nvPr/>
        </p:nvSpPr>
        <p:spPr>
          <a:xfrm>
            <a:off x="9797143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SZINONIMA</a:t>
            </a:r>
          </a:p>
        </p:txBody>
      </p:sp>
      <p:sp>
        <p:nvSpPr>
          <p:cNvPr id="17" name="Beszédbuborék: ellipszis 16">
            <a:extLst>
              <a:ext uri="{FF2B5EF4-FFF2-40B4-BE49-F238E27FC236}">
                <a16:creationId xmlns:a16="http://schemas.microsoft.com/office/drawing/2014/main" id="{68C7E524-F92F-D6D0-3AF5-F0A68002ACBB}"/>
              </a:ext>
            </a:extLst>
          </p:cNvPr>
          <p:cNvSpPr/>
          <p:nvPr/>
        </p:nvSpPr>
        <p:spPr>
          <a:xfrm>
            <a:off x="609600" y="3113314"/>
            <a:ext cx="5366657" cy="3421128"/>
          </a:xfrm>
          <a:prstGeom prst="wedgeEllipseCallout">
            <a:avLst>
              <a:gd name="adj1" fmla="val -47710"/>
              <a:gd name="adj2" fmla="val -9214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hu-HU" b="1" kern="0" dirty="0">
                <a:solidFill>
                  <a:schemeClr val="tx1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Tartalmazza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1800" b="1" kern="0" dirty="0">
                <a:solidFill>
                  <a:schemeClr val="tx1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a szavak jelentéseit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1800" b="1" kern="0" dirty="0">
                <a:solidFill>
                  <a:schemeClr val="tx1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 használati módját 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1800" b="1" kern="0" dirty="0">
                <a:solidFill>
                  <a:schemeClr val="tx1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szófaját 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b="1" kern="0" dirty="0">
                <a:solidFill>
                  <a:schemeClr val="tx1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hu-HU" sz="1800" b="1" kern="0" dirty="0">
                <a:solidFill>
                  <a:schemeClr val="tx1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tílusminősítését  </a:t>
            </a:r>
          </a:p>
          <a:p>
            <a:pPr lvl="0"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hu-HU" sz="1800" kern="0" dirty="0">
                <a:solidFill>
                  <a:schemeClr val="tx1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(pl. pejoratív, népies, kedveskedő)</a:t>
            </a:r>
            <a:endParaRPr lang="hu-HU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Kép 17">
            <a:extLst>
              <a:ext uri="{FF2B5EF4-FFF2-40B4-BE49-F238E27FC236}">
                <a16:creationId xmlns:a16="http://schemas.microsoft.com/office/drawing/2014/main" id="{80F576F0-1E45-027B-88E3-F0E045A96B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92" t="10414" r="24681" b="10605"/>
          <a:stretch/>
        </p:blipFill>
        <p:spPr>
          <a:xfrm>
            <a:off x="8333014" y="2021226"/>
            <a:ext cx="2928257" cy="4550321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DF5DDEAD-75F4-B042-81D5-0578C9D72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187" y="2021226"/>
            <a:ext cx="7044813" cy="485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11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9215E3-8109-EED1-C80F-6041FCB11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6B467010-BA91-94C2-CD8C-E00892E57300}"/>
              </a:ext>
            </a:extLst>
          </p:cNvPr>
          <p:cNvSpPr/>
          <p:nvPr/>
        </p:nvSpPr>
        <p:spPr>
          <a:xfrm>
            <a:off x="500742" y="286453"/>
            <a:ext cx="10722429" cy="69326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EGYNYELVŰ SZÓTÁRAK FAJTÁI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B9723A0-A8F0-0931-F0E0-C1CC89257A25}"/>
              </a:ext>
            </a:extLst>
          </p:cNvPr>
          <p:cNvSpPr/>
          <p:nvPr/>
        </p:nvSpPr>
        <p:spPr>
          <a:xfrm>
            <a:off x="228600" y="1148351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ÉRTELMEZŐ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92BD5C1A-DCC1-4A87-11D6-F0C6867EC112}"/>
              </a:ext>
            </a:extLst>
          </p:cNvPr>
          <p:cNvSpPr/>
          <p:nvPr/>
        </p:nvSpPr>
        <p:spPr>
          <a:xfrm>
            <a:off x="2645228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HELYESÍRÁSI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B3F2D4D2-FD5A-1094-0F6C-22EDEDE529CA}"/>
              </a:ext>
            </a:extLst>
          </p:cNvPr>
          <p:cNvSpPr/>
          <p:nvPr/>
        </p:nvSpPr>
        <p:spPr>
          <a:xfrm>
            <a:off x="5061856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ETIMOLÓGIAI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98ADD75C-C47E-888C-D306-C049E2D7A880}"/>
              </a:ext>
            </a:extLst>
          </p:cNvPr>
          <p:cNvSpPr/>
          <p:nvPr/>
        </p:nvSpPr>
        <p:spPr>
          <a:xfrm>
            <a:off x="7478484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TÁJ-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114E657C-DA77-0003-4249-A438751E5030}"/>
              </a:ext>
            </a:extLst>
          </p:cNvPr>
          <p:cNvSpPr/>
          <p:nvPr/>
        </p:nvSpPr>
        <p:spPr>
          <a:xfrm>
            <a:off x="9797143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SZINONIMA</a:t>
            </a:r>
          </a:p>
        </p:txBody>
      </p:sp>
      <p:sp>
        <p:nvSpPr>
          <p:cNvPr id="17" name="Beszédbuborék: ellipszis 16">
            <a:extLst>
              <a:ext uri="{FF2B5EF4-FFF2-40B4-BE49-F238E27FC236}">
                <a16:creationId xmlns:a16="http://schemas.microsoft.com/office/drawing/2014/main" id="{68C7E524-F92F-D6D0-3AF5-F0A68002ACBB}"/>
              </a:ext>
            </a:extLst>
          </p:cNvPr>
          <p:cNvSpPr/>
          <p:nvPr/>
        </p:nvSpPr>
        <p:spPr>
          <a:xfrm>
            <a:off x="609600" y="3113314"/>
            <a:ext cx="5366657" cy="3421128"/>
          </a:xfrm>
          <a:prstGeom prst="wedgeEllipseCallout">
            <a:avLst>
              <a:gd name="adj1" fmla="val -854"/>
              <a:gd name="adj2" fmla="val -90549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hu-HU" b="1" kern="0" dirty="0">
                <a:solidFill>
                  <a:schemeClr val="tx1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A szócikk tartalmazza a szavak toldalékolt formáit is </a:t>
            </a:r>
          </a:p>
          <a:p>
            <a:pPr lvl="0"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hu-HU" kern="0" dirty="0">
                <a:solidFill>
                  <a:schemeClr val="tx1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(pl. játszik, játsszon, játssz…)</a:t>
            </a:r>
          </a:p>
          <a:p>
            <a:pPr lvl="0"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hu-HU" b="1" kern="0" dirty="0">
                <a:solidFill>
                  <a:schemeClr val="tx1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Célja, hogy ellenőrizhető legyen a helyesírás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8145615E-B0CA-1811-2A9D-73B7F714A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8484" y="2013857"/>
            <a:ext cx="3328213" cy="476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67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9215E3-8109-EED1-C80F-6041FCB11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6B467010-BA91-94C2-CD8C-E00892E57300}"/>
              </a:ext>
            </a:extLst>
          </p:cNvPr>
          <p:cNvSpPr/>
          <p:nvPr/>
        </p:nvSpPr>
        <p:spPr>
          <a:xfrm>
            <a:off x="500742" y="286453"/>
            <a:ext cx="10722429" cy="69326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EGYNYELVŰ SZÓTÁRAK FAJTÁI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B9723A0-A8F0-0931-F0E0-C1CC89257A25}"/>
              </a:ext>
            </a:extLst>
          </p:cNvPr>
          <p:cNvSpPr/>
          <p:nvPr/>
        </p:nvSpPr>
        <p:spPr>
          <a:xfrm>
            <a:off x="228600" y="1148351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ÉRTELMEZŐ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92BD5C1A-DCC1-4A87-11D6-F0C6867EC112}"/>
              </a:ext>
            </a:extLst>
          </p:cNvPr>
          <p:cNvSpPr/>
          <p:nvPr/>
        </p:nvSpPr>
        <p:spPr>
          <a:xfrm>
            <a:off x="2645228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HELYESÍRÁSI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B3F2D4D2-FD5A-1094-0F6C-22EDEDE529CA}"/>
              </a:ext>
            </a:extLst>
          </p:cNvPr>
          <p:cNvSpPr/>
          <p:nvPr/>
        </p:nvSpPr>
        <p:spPr>
          <a:xfrm>
            <a:off x="5061856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ETIMOLÓGIAI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98ADD75C-C47E-888C-D306-C049E2D7A880}"/>
              </a:ext>
            </a:extLst>
          </p:cNvPr>
          <p:cNvSpPr/>
          <p:nvPr/>
        </p:nvSpPr>
        <p:spPr>
          <a:xfrm>
            <a:off x="7478484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TÁJ-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114E657C-DA77-0003-4249-A438751E5030}"/>
              </a:ext>
            </a:extLst>
          </p:cNvPr>
          <p:cNvSpPr/>
          <p:nvPr/>
        </p:nvSpPr>
        <p:spPr>
          <a:xfrm>
            <a:off x="9797143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SZINONIMA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DDEC609-9D85-C775-FFF0-8DDE31D823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72"/>
          <a:stretch/>
        </p:blipFill>
        <p:spPr>
          <a:xfrm>
            <a:off x="141988" y="2830014"/>
            <a:ext cx="6803098" cy="39157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Beszédbuborék: ellipszis 5">
            <a:extLst>
              <a:ext uri="{FF2B5EF4-FFF2-40B4-BE49-F238E27FC236}">
                <a16:creationId xmlns:a16="http://schemas.microsoft.com/office/drawing/2014/main" id="{0685411B-683B-07CB-FCE3-A6E7118BDC15}"/>
              </a:ext>
            </a:extLst>
          </p:cNvPr>
          <p:cNvSpPr/>
          <p:nvPr/>
        </p:nvSpPr>
        <p:spPr>
          <a:xfrm>
            <a:off x="8017327" y="2830014"/>
            <a:ext cx="2917371" cy="2341740"/>
          </a:xfrm>
          <a:prstGeom prst="wedgeEllipseCallout">
            <a:avLst>
              <a:gd name="adj1" fmla="val -28771"/>
              <a:gd name="adj2" fmla="val -96564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hu-HU" b="1" kern="0" dirty="0">
                <a:solidFill>
                  <a:schemeClr val="tx1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Tájnyelvi szavakat tartalmaz</a:t>
            </a:r>
          </a:p>
          <a:p>
            <a:pPr lvl="0"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hu-HU" b="1" kern="0" dirty="0">
                <a:solidFill>
                  <a:schemeClr val="tx1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(Jelentésük, milyen szituációban használják)</a:t>
            </a:r>
          </a:p>
        </p:txBody>
      </p:sp>
      <p:sp>
        <p:nvSpPr>
          <p:cNvPr id="17" name="Beszédbuborék: ellipszis 16">
            <a:extLst>
              <a:ext uri="{FF2B5EF4-FFF2-40B4-BE49-F238E27FC236}">
                <a16:creationId xmlns:a16="http://schemas.microsoft.com/office/drawing/2014/main" id="{68C7E524-F92F-D6D0-3AF5-F0A68002ACBB}"/>
              </a:ext>
            </a:extLst>
          </p:cNvPr>
          <p:cNvSpPr/>
          <p:nvPr/>
        </p:nvSpPr>
        <p:spPr>
          <a:xfrm>
            <a:off x="1937657" y="2307183"/>
            <a:ext cx="3853544" cy="1318348"/>
          </a:xfrm>
          <a:prstGeom prst="wedgeEllipseCallout">
            <a:avLst>
              <a:gd name="adj1" fmla="val 42959"/>
              <a:gd name="adj2" fmla="val -9023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hu-HU" b="1" kern="0" dirty="0">
                <a:solidFill>
                  <a:schemeClr val="tx1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A szó eredetét, történetét írja le</a:t>
            </a:r>
          </a:p>
        </p:txBody>
      </p:sp>
    </p:spTree>
    <p:extLst>
      <p:ext uri="{BB962C8B-B14F-4D97-AF65-F5344CB8AC3E}">
        <p14:creationId xmlns:p14="http://schemas.microsoft.com/office/powerpoint/2010/main" val="267328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9215E3-8109-EED1-C80F-6041FCB11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6B467010-BA91-94C2-CD8C-E00892E57300}"/>
              </a:ext>
            </a:extLst>
          </p:cNvPr>
          <p:cNvSpPr/>
          <p:nvPr/>
        </p:nvSpPr>
        <p:spPr>
          <a:xfrm>
            <a:off x="500742" y="286453"/>
            <a:ext cx="10722429" cy="69326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tx1"/>
                </a:solidFill>
              </a:rPr>
              <a:t>EGYNYELVŰ SZÓTÁRAK FAJTÁI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B9723A0-A8F0-0931-F0E0-C1CC89257A25}"/>
              </a:ext>
            </a:extLst>
          </p:cNvPr>
          <p:cNvSpPr/>
          <p:nvPr/>
        </p:nvSpPr>
        <p:spPr>
          <a:xfrm>
            <a:off x="228600" y="1148351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ÉRTELMEZŐ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92BD5C1A-DCC1-4A87-11D6-F0C6867EC112}"/>
              </a:ext>
            </a:extLst>
          </p:cNvPr>
          <p:cNvSpPr/>
          <p:nvPr/>
        </p:nvSpPr>
        <p:spPr>
          <a:xfrm>
            <a:off x="2645228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HELYESÍRÁSI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B3F2D4D2-FD5A-1094-0F6C-22EDEDE529CA}"/>
              </a:ext>
            </a:extLst>
          </p:cNvPr>
          <p:cNvSpPr/>
          <p:nvPr/>
        </p:nvSpPr>
        <p:spPr>
          <a:xfrm>
            <a:off x="5061856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ETIMOLÓGIAI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98ADD75C-C47E-888C-D306-C049E2D7A880}"/>
              </a:ext>
            </a:extLst>
          </p:cNvPr>
          <p:cNvSpPr/>
          <p:nvPr/>
        </p:nvSpPr>
        <p:spPr>
          <a:xfrm>
            <a:off x="7478484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TÁJ-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114E657C-DA77-0003-4249-A438751E5030}"/>
              </a:ext>
            </a:extLst>
          </p:cNvPr>
          <p:cNvSpPr/>
          <p:nvPr/>
        </p:nvSpPr>
        <p:spPr>
          <a:xfrm>
            <a:off x="9797143" y="1159328"/>
            <a:ext cx="2166257" cy="5551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SZINONIMA</a:t>
            </a:r>
          </a:p>
        </p:txBody>
      </p:sp>
      <p:sp>
        <p:nvSpPr>
          <p:cNvPr id="17" name="Beszédbuborék: ellipszis 16">
            <a:extLst>
              <a:ext uri="{FF2B5EF4-FFF2-40B4-BE49-F238E27FC236}">
                <a16:creationId xmlns:a16="http://schemas.microsoft.com/office/drawing/2014/main" id="{68C7E524-F92F-D6D0-3AF5-F0A68002ACBB}"/>
              </a:ext>
            </a:extLst>
          </p:cNvPr>
          <p:cNvSpPr/>
          <p:nvPr/>
        </p:nvSpPr>
        <p:spPr>
          <a:xfrm>
            <a:off x="7478484" y="3270162"/>
            <a:ext cx="4484916" cy="2085609"/>
          </a:xfrm>
          <a:prstGeom prst="wedgeEllipseCallout">
            <a:avLst>
              <a:gd name="adj1" fmla="val 28355"/>
              <a:gd name="adj2" fmla="val -9723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/>
            <a:r>
              <a:rPr lang="hu-HU" b="1" dirty="0">
                <a:solidFill>
                  <a:schemeClr val="tx1"/>
                </a:solidFill>
              </a:rPr>
              <a:t>A keresett szó rokon értelmű szavait sorolja fel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BF53628-2C59-F8F8-655D-F5F6D8380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2969" y="3189514"/>
            <a:ext cx="2578743" cy="366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4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DFFBDD0E-60CB-1BEA-0ADE-F00555F63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31832"/>
            <a:ext cx="11538857" cy="2667000"/>
          </a:xfrm>
        </p:spPr>
        <p:txBody>
          <a:bodyPr>
            <a:normAutofit/>
          </a:bodyPr>
          <a:lstStyle/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2800" b="1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a szótárakat a legtöbben csak alkalmanként használják (pl. rejtvényfejtéshez, betűjátékhoz), </a:t>
            </a: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2800" b="1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mások mindennapi munkájukban (pl. fogalmazók, kutatók)</a:t>
            </a:r>
            <a:endParaRPr lang="hu-HU" sz="2800" b="1" kern="100" dirty="0">
              <a:solidFill>
                <a:srgbClr val="6666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2800" b="1" kern="0" dirty="0">
                <a:solidFill>
                  <a:srgbClr val="666666"/>
                </a:solidFill>
                <a:effectLst/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a szótárak elején használati útmutató van</a:t>
            </a:r>
            <a:endParaRPr lang="hu-HU" sz="2800" b="1" kern="100" dirty="0">
              <a:solidFill>
                <a:srgbClr val="6666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B01E28D-F7B9-8E3E-B510-12D98C24D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623" y="2609174"/>
            <a:ext cx="6841434" cy="4107312"/>
          </a:xfrm>
          <a:prstGeom prst="rect">
            <a:avLst/>
          </a:prstGeom>
        </p:spPr>
      </p:pic>
      <p:sp>
        <p:nvSpPr>
          <p:cNvPr id="5" name="Tartalom helye 2">
            <a:extLst>
              <a:ext uri="{FF2B5EF4-FFF2-40B4-BE49-F238E27FC236}">
                <a16:creationId xmlns:a16="http://schemas.microsoft.com/office/drawing/2014/main" id="{C11BBF15-26C4-3A19-18D1-0BC18099ED24}"/>
              </a:ext>
            </a:extLst>
          </p:cNvPr>
          <p:cNvSpPr txBox="1">
            <a:spLocks/>
          </p:cNvSpPr>
          <p:nvPr/>
        </p:nvSpPr>
        <p:spPr>
          <a:xfrm>
            <a:off x="326571" y="2998832"/>
            <a:ext cx="4414234" cy="3097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5"/>
              </a:buClr>
              <a:buFont typeface="Avenir Next LT Pro" panose="020B05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2800" kern="0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a szótárak szükségképpen elavulnak</a:t>
            </a:r>
            <a:endParaRPr lang="hu-HU" sz="2800" kern="100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hu-HU" sz="2800" kern="0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de a </a:t>
            </a:r>
            <a:r>
              <a:rPr lang="hu-HU" sz="2800" b="1" kern="0" dirty="0">
                <a:solidFill>
                  <a:srgbClr val="666666"/>
                </a:solidFill>
                <a:latin typeface="inherit"/>
                <a:ea typeface="Times New Roman" panose="02020603050405020304" pitchFamily="18" charset="0"/>
                <a:cs typeface="Times New Roman" panose="02020603050405020304" pitchFamily="18" charset="0"/>
              </a:rPr>
              <a:t>digitális SZÓTÁRAK folyamatosan tudják követni a változásokat.</a:t>
            </a:r>
          </a:p>
        </p:txBody>
      </p:sp>
    </p:spTree>
    <p:extLst>
      <p:ext uri="{BB962C8B-B14F-4D97-AF65-F5344CB8AC3E}">
        <p14:creationId xmlns:p14="http://schemas.microsoft.com/office/powerpoint/2010/main" val="161634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lashVTI">
  <a:themeElements>
    <a:clrScheme name="AnalogousFromLightSeedRightStep">
      <a:dk1>
        <a:srgbClr val="000000"/>
      </a:dk1>
      <a:lt1>
        <a:srgbClr val="FFFFFF"/>
      </a:lt1>
      <a:dk2>
        <a:srgbClr val="243341"/>
      </a:dk2>
      <a:lt2>
        <a:srgbClr val="E8E2E7"/>
      </a:lt2>
      <a:accent1>
        <a:srgbClr val="7DAD88"/>
      </a:accent1>
      <a:accent2>
        <a:srgbClr val="6FAC96"/>
      </a:accent2>
      <a:accent3>
        <a:srgbClr val="7DA9AC"/>
      </a:accent3>
      <a:accent4>
        <a:srgbClr val="7B9EBE"/>
      </a:accent4>
      <a:accent5>
        <a:srgbClr val="9399CA"/>
      </a:accent5>
      <a:accent6>
        <a:srgbClr val="8F7BBE"/>
      </a:accent6>
      <a:hlink>
        <a:srgbClr val="AE699F"/>
      </a:hlink>
      <a:folHlink>
        <a:srgbClr val="7F7F7F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lashVTI" id="{CD38C481-21EC-466B-953B-A1440B42712A}" vid="{D3E4813C-1D98-48C2-AF59-2D0D78E255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68</TotalTime>
  <Words>167</Words>
  <Application>Microsoft Office PowerPoint</Application>
  <PresentationFormat>Szélesvásznú</PresentationFormat>
  <Paragraphs>52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6" baseType="lpstr">
      <vt:lpstr>Arial</vt:lpstr>
      <vt:lpstr>Avenir Next LT Pro</vt:lpstr>
      <vt:lpstr>Calibri</vt:lpstr>
      <vt:lpstr>inherit</vt:lpstr>
      <vt:lpstr>Lato</vt:lpstr>
      <vt:lpstr>Posterama</vt:lpstr>
      <vt:lpstr>Wingdings</vt:lpstr>
      <vt:lpstr>SplashVTI</vt:lpstr>
      <vt:lpstr>PowerPoint-bemutató</vt:lpstr>
      <vt:lpstr>Mi  a szótár?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Terdikné Takács Szilvia Dr.</dc:creator>
  <cp:lastModifiedBy>Terdikné Takács Szilvia Dr.</cp:lastModifiedBy>
  <cp:revision>5</cp:revision>
  <dcterms:created xsi:type="dcterms:W3CDTF">2023-08-22T19:06:21Z</dcterms:created>
  <dcterms:modified xsi:type="dcterms:W3CDTF">2023-10-27T20:06:50Z</dcterms:modified>
</cp:coreProperties>
</file>