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2" r:id="rId19"/>
    <p:sldId id="274" r:id="rId20"/>
    <p:sldId id="273" r:id="rId21"/>
    <p:sldId id="270" r:id="rId22"/>
    <p:sldId id="271" r:id="rId2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C372BD-AE26-4604-9D27-5DC6FBDB66BC}" v="114" dt="2023-11-18T17:20:24.0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300712-98D5-120E-BE22-C12573D66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F7C54A3-FE74-6B61-F26A-2F0F447347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CC8F97E-D11E-4D76-B075-F430B557A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64BD1FA-AA8B-6902-1F3E-A0BB76AB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B7E6182-99CA-E04A-2EF7-43D6BB06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600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9FB110-055C-FF08-EEFA-CCCD3BE1E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D89D43A-81A9-E1DC-6327-546602B74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119114-FF56-C788-4CFA-C90239A59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1ADD742-9801-B07B-38C9-A0B34324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F244FB-0794-3A82-9C53-711FF79EF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044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F2BD187D-6730-ED2B-FDD2-535774E35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18F09051-A25E-8A48-0C21-1049CBACB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D752BC8-85B7-9353-9290-65A224785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92CA162-C177-8A78-424B-2B71DD43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300C558-DC99-9B2D-4ABA-36D72BA3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163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A7D707-0EEA-1618-8C72-8F7BA98E2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CE6737-EF88-7603-586A-C890439D1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9CEB32E-ACA7-A931-92B8-B07DB30F7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FBAC0CB-B992-6A16-4A3A-184630B02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70A1F08-3ED6-1FEE-2C91-89A890878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61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A11157-9B85-BBD3-219F-7D3925129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7AA3B60-F3D1-8860-F655-307A5A092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0E87DF-2BFB-D46A-2B64-D00EE5CFD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441ED4C-E73C-F184-91F0-769B22476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E24BDB9-899E-01E4-0938-B6458D9E7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0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EC5AAF-FBCF-B9DF-B301-156467023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32EF6C9-CAAE-3B90-337C-9B61901330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732F759-77CA-ABD6-302D-B9C8B0500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40A2819-B273-4C10-AC04-54C1A248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FEC517A-5284-549B-C423-593CB96B8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50C2407-1125-5038-5AD8-756E2BA6D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5516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79F997-F2DC-903E-5BC3-9449C068B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B972460-196C-0C87-38D6-C7D1AA9DD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5022A0C-CBE8-BF43-5A9A-9B45C9B02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B000D2B-A1DE-A5D4-8804-A5DDACD86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A688DAE-4ECA-1BEE-AE94-0D1C1C3437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51944B0-CC40-825F-7176-27E817104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CC4375E-108A-DDA7-914E-48E5E4CF8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6CA4446-1AE0-E3D9-97D8-D3B065C6E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62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820483-2BFF-D1DB-FD02-C44E38A7F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63C2DFA-0EEA-EAE2-00A8-23A2E30BB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A039E7E-8DB7-B980-0112-656493F5C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EF38F4D8-CFDF-178F-DB7D-20581A75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910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866A0AC8-A45D-C173-8963-700F1C141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98EBCB1-9B8A-782D-3E78-A9F7CCDA2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1CB5C5B-D418-1321-EFA7-0C92FC41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734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9FC76B-7B7F-DA0F-2ADE-7F79E5D92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02532-A5DB-9D15-D5B2-3C77AE118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D702BCD-6BD3-0AE3-9417-A3CE423981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7B44C99-61C1-D1A9-5C7B-D7D400F44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8C4C813-5B35-55AE-9050-84F59A68F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D72B941-730B-6037-70EB-9F419F8F0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922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A08357F-3B81-44C9-458E-F4940046A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FF0AD2E-FCC3-3325-960F-18E9566636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028E7A9-B30F-58EF-601C-41A9A140B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E72A54C-66F7-1A89-5DD5-68D23793A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1CDE2AF-FEC2-0B46-F410-DCA4439C4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588DD01-873A-0693-B844-AE7EBA70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317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8EF4121A-0AB0-CF22-2B8B-15ABEAB8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3B38E8F-12C8-A069-5A53-B1C30A0A6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2B4E396-735C-C6D2-DDA6-BEB384FAD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8BAE1-5740-496E-8192-F836FEA77174}" type="datetimeFigureOut">
              <a:rPr lang="hu-HU" smtClean="0"/>
              <a:t>2026. 09. 06.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13FA6BF-0E72-AD28-941D-BF5271201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428EA43-2D24-3DE5-B8DE-95F18BE2D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9BB48-950F-4A0F-8F08-D9B2C69898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155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A315AC9-D9DC-8FB7-089B-5FD5E95B12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8222" b="1055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8CCD9AF-5E97-C734-2629-9482EBE72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hu-HU" sz="8000" b="1" dirty="0">
                <a:solidFill>
                  <a:srgbClr val="FFFFFF"/>
                </a:solidFill>
              </a:rPr>
              <a:t>GÖRÖG ISTENEK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6FF148D-5007-DBC2-AE22-74A815732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412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7200" b="1" dirty="0"/>
              <a:t>ARTEMISZ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3504" y="2055813"/>
            <a:ext cx="8505496" cy="4351338"/>
          </a:xfrm>
        </p:spPr>
        <p:txBody>
          <a:bodyPr>
            <a:normAutofit/>
          </a:bodyPr>
          <a:lstStyle/>
          <a:p>
            <a:r>
              <a:rPr lang="hu-HU" sz="4000" dirty="0"/>
              <a:t>A SZÜZEK VÉDELMEZŐJE</a:t>
            </a:r>
          </a:p>
          <a:p>
            <a:r>
              <a:rPr lang="hu-HU" sz="4000" dirty="0"/>
              <a:t>A VADÁSZAT ISTENNŐJE</a:t>
            </a:r>
          </a:p>
          <a:p>
            <a:r>
              <a:rPr lang="hu-HU" sz="4000" dirty="0"/>
              <a:t>Jele: nyíl, tegez és íj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104" r="16035" b="48715"/>
          <a:stretch/>
        </p:blipFill>
        <p:spPr>
          <a:xfrm>
            <a:off x="86711" y="3241500"/>
            <a:ext cx="1933904" cy="3251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AC6A3B4-74F8-50EA-3D5E-1C85CB9A3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5276" y="0"/>
            <a:ext cx="3986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9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282" y="365125"/>
            <a:ext cx="8526517" cy="1325563"/>
          </a:xfrm>
        </p:spPr>
        <p:txBody>
          <a:bodyPr>
            <a:normAutofit/>
          </a:bodyPr>
          <a:lstStyle/>
          <a:p>
            <a:r>
              <a:rPr lang="hu-HU" sz="7200" b="1" dirty="0"/>
              <a:t>HERMÉSZ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62" y="3932412"/>
            <a:ext cx="10515600" cy="2560463"/>
          </a:xfrm>
        </p:spPr>
        <p:txBody>
          <a:bodyPr>
            <a:normAutofit/>
          </a:bodyPr>
          <a:lstStyle/>
          <a:p>
            <a:r>
              <a:rPr lang="hu-HU" sz="4000" dirty="0"/>
              <a:t>AZ ISTENEK HÍRNÖKE</a:t>
            </a:r>
          </a:p>
          <a:p>
            <a:r>
              <a:rPr lang="hu-HU" sz="4000" dirty="0"/>
              <a:t>TOLVAJOK ÉS UTAZÓK ISTENE</a:t>
            </a:r>
          </a:p>
          <a:p>
            <a:r>
              <a:rPr lang="hu-HU" sz="4000" dirty="0"/>
              <a:t>Jelei: hírnöki pálca, szárnyas saru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155" b="48715"/>
          <a:stretch/>
        </p:blipFill>
        <p:spPr>
          <a:xfrm>
            <a:off x="192962" y="0"/>
            <a:ext cx="2175641" cy="3251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D0C7576-3B27-955E-053A-B2B8D5D50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4398" y="0"/>
            <a:ext cx="4234640" cy="663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7200" b="1" dirty="0"/>
              <a:t>DÉMÉTÉR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6772" y="2532993"/>
            <a:ext cx="3888828" cy="3643970"/>
          </a:xfrm>
        </p:spPr>
        <p:txBody>
          <a:bodyPr>
            <a:normAutofit/>
          </a:bodyPr>
          <a:lstStyle/>
          <a:p>
            <a:r>
              <a:rPr lang="hu-HU" sz="4000" dirty="0"/>
              <a:t>A GABONA ÉS FÖLDMŰVELÉS ISTENNŐJE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65" t="53606" r="65173"/>
          <a:stretch/>
        </p:blipFill>
        <p:spPr>
          <a:xfrm>
            <a:off x="409904" y="3636580"/>
            <a:ext cx="1933903" cy="294132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1C5F1E54-9A62-A317-C65B-7257BEF4C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780" y="135156"/>
            <a:ext cx="4882668" cy="583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7200" b="1" dirty="0"/>
              <a:t>HÉPHAISZTOSZ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787" y="1846646"/>
            <a:ext cx="8736724" cy="4351338"/>
          </a:xfrm>
        </p:spPr>
        <p:txBody>
          <a:bodyPr>
            <a:normAutofit/>
          </a:bodyPr>
          <a:lstStyle/>
          <a:p>
            <a:r>
              <a:rPr lang="hu-HU" sz="4800" dirty="0"/>
              <a:t>AZ ISTENEK KOVÁCSA</a:t>
            </a:r>
          </a:p>
          <a:p>
            <a:r>
              <a:rPr lang="hu-HU" sz="4800" dirty="0"/>
              <a:t>Jelei: szerszámok</a:t>
            </a:r>
          </a:p>
          <a:p>
            <a:pPr marL="0" indent="0">
              <a:buNone/>
            </a:pPr>
            <a:r>
              <a:rPr lang="hu-HU" sz="4800" dirty="0"/>
              <a:t>(sánta)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62" t="53606" r="48362"/>
          <a:stretch/>
        </p:blipFill>
        <p:spPr>
          <a:xfrm>
            <a:off x="388883" y="3752193"/>
            <a:ext cx="1933904" cy="294132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56320A47-7262-6F70-3AE1-A3C908600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653" y="115614"/>
            <a:ext cx="3822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22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7200" b="1" dirty="0"/>
              <a:t>APOLLÓN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8738" y="2055813"/>
            <a:ext cx="5625662" cy="4351338"/>
          </a:xfrm>
        </p:spPr>
        <p:txBody>
          <a:bodyPr>
            <a:normAutofit/>
          </a:bodyPr>
          <a:lstStyle/>
          <a:p>
            <a:r>
              <a:rPr lang="hu-HU" sz="4000" dirty="0"/>
              <a:t>NAPISTEN</a:t>
            </a:r>
          </a:p>
          <a:p>
            <a:r>
              <a:rPr lang="hu-HU" sz="4000" dirty="0"/>
              <a:t>A JÓSLAT, A KÖLTÉSZET ÉS ZENE ISTENE</a:t>
            </a:r>
          </a:p>
          <a:p>
            <a:r>
              <a:rPr lang="hu-HU" sz="4000" dirty="0"/>
              <a:t>Jele: lant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069" t="53606" r="31293"/>
          <a:stretch/>
        </p:blipFill>
        <p:spPr>
          <a:xfrm>
            <a:off x="367863" y="3237187"/>
            <a:ext cx="1839310" cy="294132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891BFA7-573A-9479-DAD1-A7B309810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762" y="0"/>
            <a:ext cx="4025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38" y="321195"/>
            <a:ext cx="10515600" cy="1325563"/>
          </a:xfrm>
        </p:spPr>
        <p:txBody>
          <a:bodyPr>
            <a:normAutofit/>
          </a:bodyPr>
          <a:lstStyle/>
          <a:p>
            <a:r>
              <a:rPr lang="hu-HU" sz="7200" dirty="0"/>
              <a:t>DIONÜSZOSZ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656" y="4569213"/>
            <a:ext cx="6354539" cy="2005012"/>
          </a:xfrm>
        </p:spPr>
        <p:txBody>
          <a:bodyPr>
            <a:noAutofit/>
          </a:bodyPr>
          <a:lstStyle/>
          <a:p>
            <a:r>
              <a:rPr lang="hu-HU" sz="4400" dirty="0"/>
              <a:t>A BOR ÉS A MÁMOR ISTENE</a:t>
            </a:r>
          </a:p>
          <a:p>
            <a:r>
              <a:rPr lang="hu-HU" sz="4400" dirty="0"/>
              <a:t>Jele: szőlő, kehely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E84DDA2D-9DE2-AB08-F9B1-9EE8991EA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806" y="0"/>
            <a:ext cx="6330194" cy="4225159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01F69C5B-59E4-B8A1-0479-D9C3D0DB3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88" y="1646758"/>
            <a:ext cx="4181269" cy="476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6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3802" y="0"/>
            <a:ext cx="5170714" cy="1325563"/>
          </a:xfrm>
        </p:spPr>
        <p:txBody>
          <a:bodyPr>
            <a:normAutofit/>
          </a:bodyPr>
          <a:lstStyle/>
          <a:p>
            <a:r>
              <a:rPr lang="hu-HU" sz="7200" b="1" dirty="0"/>
              <a:t>APHRODITÉ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8" y="776922"/>
            <a:ext cx="7336971" cy="4351338"/>
          </a:xfrm>
        </p:spPr>
        <p:txBody>
          <a:bodyPr>
            <a:normAutofit/>
          </a:bodyPr>
          <a:lstStyle/>
          <a:p>
            <a:r>
              <a:rPr lang="hu-HU" sz="4400" dirty="0"/>
              <a:t>A SZÉPSÉG ÉS SZERELEM ISTENNŐJE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38" t="53606"/>
          <a:stretch/>
        </p:blipFill>
        <p:spPr>
          <a:xfrm>
            <a:off x="10258096" y="3657600"/>
            <a:ext cx="1933903" cy="294132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86F58FA-39FC-7075-A76B-2D377F191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566" y="1186543"/>
            <a:ext cx="3790950" cy="583882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9C962E6-96A8-B203-06F8-88232277A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32" y="2858697"/>
            <a:ext cx="6102381" cy="389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8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72BA06-F389-D6E2-ECB4-441924C0B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53" y="473868"/>
            <a:ext cx="10515600" cy="1325563"/>
          </a:xfrm>
        </p:spPr>
        <p:txBody>
          <a:bodyPr>
            <a:normAutofit/>
          </a:bodyPr>
          <a:lstStyle/>
          <a:p>
            <a:r>
              <a:rPr lang="hu-HU" sz="7200" b="1" dirty="0"/>
              <a:t>ERÓSZ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E442AA-B946-A016-6185-A084F16B9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784" y="1690688"/>
            <a:ext cx="5257800" cy="886044"/>
          </a:xfrm>
        </p:spPr>
        <p:txBody>
          <a:bodyPr>
            <a:noAutofit/>
          </a:bodyPr>
          <a:lstStyle/>
          <a:p>
            <a:r>
              <a:rPr lang="hu-HU" sz="4400" dirty="0"/>
              <a:t>SZERELEMISTEN (GYERMEK)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5F5FA84-A204-8FFB-BBDA-0A42B2A38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0262" y="192874"/>
            <a:ext cx="3976124" cy="589261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914E29E-1188-BE64-E2AB-751D1937C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091" y="365124"/>
            <a:ext cx="2600325" cy="260032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963DDB16-EEF2-7D20-2B0B-3F0BE3E42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046" y="3216897"/>
            <a:ext cx="6699030" cy="347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6AE4D2-F77C-6EA4-72C3-0CE061168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7200" b="1" dirty="0"/>
              <a:t>HÁDÉSZ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D1AE364-A860-0531-2C82-BEA4EC0D7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69828" cy="959616"/>
          </a:xfrm>
        </p:spPr>
        <p:txBody>
          <a:bodyPr>
            <a:normAutofit/>
          </a:bodyPr>
          <a:lstStyle/>
          <a:p>
            <a:r>
              <a:rPr lang="hu-HU" sz="4400" dirty="0"/>
              <a:t>Az alvilág istene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3101FD3-4623-3E52-DB31-17DF9E0A4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235" y="13466"/>
            <a:ext cx="3591746" cy="6636178"/>
          </a:xfrm>
          <a:prstGeom prst="rect">
            <a:avLst/>
          </a:prstGeom>
        </p:spPr>
      </p:pic>
      <p:sp>
        <p:nvSpPr>
          <p:cNvPr id="5" name="Beszédbuborék: lekerekített sarkú téglalap 4">
            <a:extLst>
              <a:ext uri="{FF2B5EF4-FFF2-40B4-BE49-F238E27FC236}">
                <a16:creationId xmlns:a16="http://schemas.microsoft.com/office/drawing/2014/main" id="{C19C5102-AED4-8B91-CF31-C8CDB8F95A6A}"/>
              </a:ext>
            </a:extLst>
          </p:cNvPr>
          <p:cNvSpPr/>
          <p:nvPr/>
        </p:nvSpPr>
        <p:spPr>
          <a:xfrm>
            <a:off x="2596056" y="4908331"/>
            <a:ext cx="2858814" cy="882869"/>
          </a:xfrm>
          <a:prstGeom prst="wedgeRoundRectCallout">
            <a:avLst>
              <a:gd name="adj1" fmla="val 166123"/>
              <a:gd name="adj2" fmla="val -48492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dirty="0">
                <a:solidFill>
                  <a:schemeClr val="tx1"/>
                </a:solidFill>
              </a:rPr>
              <a:t>Kerberosz</a:t>
            </a:r>
          </a:p>
        </p:txBody>
      </p:sp>
    </p:spTree>
    <p:extLst>
      <p:ext uri="{BB962C8B-B14F-4D97-AF65-F5344CB8AC3E}">
        <p14:creationId xmlns:p14="http://schemas.microsoft.com/office/powerpoint/2010/main" val="138296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CCFBCE-C93E-CA23-91EB-1D399A48F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Félistenek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0BE8794-987D-32E2-9B6F-6FD738C3B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8213" y="5609349"/>
            <a:ext cx="2041634" cy="581244"/>
          </a:xfrm>
        </p:spPr>
        <p:txBody>
          <a:bodyPr/>
          <a:lstStyle/>
          <a:p>
            <a:r>
              <a:rPr lang="hu-HU" dirty="0"/>
              <a:t>Héraklész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C8658C0-FA7B-9A2A-FB82-281EC567F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484" y="166688"/>
            <a:ext cx="3446556" cy="516731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20796CD-14E7-04EB-142D-518F9DE57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749" y="166688"/>
            <a:ext cx="3714750" cy="5238750"/>
          </a:xfrm>
          <a:prstGeom prst="rect">
            <a:avLst/>
          </a:prstGeom>
        </p:spPr>
      </p:pic>
      <p:sp>
        <p:nvSpPr>
          <p:cNvPr id="6" name="Tartalom helye 2">
            <a:extLst>
              <a:ext uri="{FF2B5EF4-FFF2-40B4-BE49-F238E27FC236}">
                <a16:creationId xmlns:a16="http://schemas.microsoft.com/office/drawing/2014/main" id="{DD4FBD04-196D-0A3C-7E32-5B3E02265727}"/>
              </a:ext>
            </a:extLst>
          </p:cNvPr>
          <p:cNvSpPr txBox="1">
            <a:spLocks/>
          </p:cNvSpPr>
          <p:nvPr/>
        </p:nvSpPr>
        <p:spPr>
          <a:xfrm>
            <a:off x="4963510" y="5603875"/>
            <a:ext cx="2041634" cy="581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Akhilleusz</a:t>
            </a:r>
          </a:p>
        </p:txBody>
      </p:sp>
    </p:spTree>
    <p:extLst>
      <p:ext uri="{BB962C8B-B14F-4D97-AF65-F5344CB8AC3E}">
        <p14:creationId xmlns:p14="http://schemas.microsoft.com/office/powerpoint/2010/main" val="4070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A8557900-0937-4274-B400-75BDE3BA8EC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rgbClr val="E7E6E6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70" b="99130" l="3516" r="99219">
                        <a14:foregroundMark x1="3613" y1="30609" x2="12793" y2="37565"/>
                        <a14:foregroundMark x1="15556" y1="42435" x2="32031" y2="71478"/>
                        <a14:foregroundMark x1="12793" y1="37565" x2="15556" y2="42435"/>
                        <a14:foregroundMark x1="32031" y1="71478" x2="41992" y2="76522"/>
                        <a14:foregroundMark x1="41992" y1="76522" x2="48535" y2="85391"/>
                        <a14:foregroundMark x1="48535" y1="85391" x2="49316" y2="87478"/>
                        <a14:foregroundMark x1="23730" y1="48696" x2="30762" y2="41913"/>
                        <a14:foregroundMark x1="30762" y1="41913" x2="34766" y2="45043"/>
                        <a14:foregroundMark x1="43555" y1="45217" x2="51953" y2="45217"/>
                        <a14:foregroundMark x1="51953" y1="45217" x2="52734" y2="45043"/>
                        <a14:foregroundMark x1="94238" y1="21739" x2="89844" y2="82783"/>
                        <a14:foregroundMark x1="9375" y1="74957" x2="35645" y2="88696"/>
                        <a14:foregroundMark x1="35645" y1="88696" x2="38281" y2="91652"/>
                        <a14:foregroundMark x1="23145" y1="88870" x2="50977" y2="99478"/>
                        <a14:foregroundMark x1="85645" y1="7304" x2="94922" y2="9217"/>
                        <a14:foregroundMark x1="94922" y1="9217" x2="97363" y2="16000"/>
                        <a14:foregroundMark x1="97363" y1="16000" x2="98438" y2="24870"/>
                        <a14:foregroundMark x1="98438" y1="24870" x2="97266" y2="58435"/>
                        <a14:foregroundMark x1="97266" y1="58435" x2="99023" y2="65565"/>
                        <a14:foregroundMark x1="99023" y1="65565" x2="95801" y2="88348"/>
                        <a14:foregroundMark x1="95801" y1="88348" x2="93652" y2="89391"/>
                        <a14:foregroundMark x1="38672" y1="44522" x2="42578" y2="44870"/>
                        <a14:foregroundMark x1="42578" y1="44870" x2="42578" y2="44870"/>
                        <a14:foregroundMark x1="40137" y1="49043" x2="41309" y2="46957"/>
                        <a14:foregroundMark x1="41602" y1="50435" x2="41602" y2="50435"/>
                        <a14:foregroundMark x1="83789" y1="86609" x2="85449" y2="87304"/>
                        <a14:foregroundMark x1="71387" y1="76174" x2="74316" y2="81043"/>
                        <a14:foregroundMark x1="74316" y1="81043" x2="74512" y2="81739"/>
                        <a14:foregroundMark x1="99219" y1="22609" x2="99316" y2="74957"/>
                        <a14:foregroundMark x1="87402" y1="99130" x2="87402" y2="99130"/>
                        <a14:backgroundMark x1="14355" y1="42435" x2="14355" y2="42435"/>
                        <a14:backgroundMark x1="44141" y1="54783" x2="59180" y2="860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8169"/>
            <a:ext cx="12192000" cy="6846093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D4AACA2-99B4-4A29-A709-1620075DD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MÍTOSZOK =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246522-342C-44AF-8ED9-0E2138F78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406525"/>
            <a:ext cx="9610725" cy="4351338"/>
          </a:xfrm>
        </p:spPr>
        <p:txBody>
          <a:bodyPr>
            <a:noAutofit/>
          </a:bodyPr>
          <a:lstStyle/>
          <a:p>
            <a:r>
              <a:rPr lang="hu-HU" sz="3200" b="1" dirty="0"/>
              <a:t>Történetek istenekről, természetfölötti hősökről</a:t>
            </a:r>
          </a:p>
          <a:p>
            <a:r>
              <a:rPr lang="hu-HU" sz="3200" b="1" dirty="0"/>
              <a:t>Vallási elképzelések, hiedelmek</a:t>
            </a:r>
          </a:p>
          <a:p>
            <a:r>
              <a:rPr lang="hu-HU" sz="3200" b="1" dirty="0"/>
              <a:t>Okmagyarázat, pl.</a:t>
            </a:r>
          </a:p>
          <a:p>
            <a:pPr marL="0" indent="0">
              <a:buNone/>
            </a:pPr>
            <a:endParaRPr lang="hu-HU" sz="32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hu-HU" sz="3200" b="1" dirty="0">
                <a:solidFill>
                  <a:srgbClr val="FF0000"/>
                </a:solidFill>
              </a:rPr>
              <a:t>Miért élünk?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u-HU" sz="3200" b="1" dirty="0">
                <a:solidFill>
                  <a:srgbClr val="FF0000"/>
                </a:solidFill>
              </a:rPr>
              <a:t>Hogyan született az emberiség?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u-HU" sz="3200" b="1" dirty="0">
                <a:solidFill>
                  <a:srgbClr val="FF0000"/>
                </a:solidFill>
              </a:rPr>
              <a:t>Hogyan keletkezett a világ?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u-HU" sz="3200" b="1" dirty="0">
                <a:solidFill>
                  <a:srgbClr val="FF0000"/>
                </a:solidFill>
              </a:rPr>
              <a:t>Miért halunk meg?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u-HU" sz="3200" b="1" dirty="0">
                <a:solidFill>
                  <a:srgbClr val="FF0000"/>
                </a:solidFill>
              </a:rPr>
              <a:t>Miért van a szerelem, a bűn, a szenvedés stb.</a:t>
            </a:r>
          </a:p>
        </p:txBody>
      </p:sp>
    </p:spTree>
    <p:extLst>
      <p:ext uri="{BB962C8B-B14F-4D97-AF65-F5344CB8AC3E}">
        <p14:creationId xmlns:p14="http://schemas.microsoft.com/office/powerpoint/2010/main" val="393851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8DBCC7-E71D-0206-C0FA-32AFF5D20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4676A4-C017-3637-F54C-A454AF744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56083"/>
            <a:ext cx="10515600" cy="1520880"/>
          </a:xfrm>
        </p:spPr>
        <p:txBody>
          <a:bodyPr/>
          <a:lstStyle/>
          <a:p>
            <a:pPr marL="0" indent="0">
              <a:buNone/>
            </a:pPr>
            <a:r>
              <a:rPr lang="hu-HU" sz="4800" b="1" dirty="0"/>
              <a:t>Múzsák:</a:t>
            </a:r>
            <a:r>
              <a:rPr lang="hu-HU" dirty="0"/>
              <a:t> a művészetek istennői </a:t>
            </a:r>
          </a:p>
          <a:p>
            <a:pPr marL="0" indent="0">
              <a:buNone/>
            </a:pPr>
            <a:r>
              <a:rPr lang="hu-HU" dirty="0"/>
              <a:t>(színház, zene, emlékezés, történetírás stb.)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7A70001-AC64-B21E-4F63-EC48B81DD8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363"/>
          <a:stretch/>
        </p:blipFill>
        <p:spPr>
          <a:xfrm>
            <a:off x="0" y="0"/>
            <a:ext cx="12192000" cy="439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324E49F8-F0D7-9868-F9E6-1D771CE9C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78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CA037869-7239-11DA-433B-32AC5360CE10}"/>
              </a:ext>
            </a:extLst>
          </p:cNvPr>
          <p:cNvSpPr txBox="1"/>
          <p:nvPr/>
        </p:nvSpPr>
        <p:spPr>
          <a:xfrm>
            <a:off x="525518" y="2049516"/>
            <a:ext cx="3920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/>
              <a:t>Olümposz</a:t>
            </a:r>
          </a:p>
        </p:txBody>
      </p:sp>
    </p:spTree>
    <p:extLst>
      <p:ext uri="{BB962C8B-B14F-4D97-AF65-F5344CB8AC3E}">
        <p14:creationId xmlns:p14="http://schemas.microsoft.com/office/powerpoint/2010/main" val="207450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61F8C13-92E3-228B-C42D-21DC7957DA0C}"/>
              </a:ext>
            </a:extLst>
          </p:cNvPr>
          <p:cNvSpPr/>
          <p:nvPr/>
        </p:nvSpPr>
        <p:spPr>
          <a:xfrm>
            <a:off x="2459419" y="212829"/>
            <a:ext cx="1975945" cy="74623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KHAOSZ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EEFE3E0A-086D-4F7B-8682-CF928BF8C720}"/>
              </a:ext>
            </a:extLst>
          </p:cNvPr>
          <p:cNvSpPr/>
          <p:nvPr/>
        </p:nvSpPr>
        <p:spPr>
          <a:xfrm>
            <a:off x="1944414" y="985328"/>
            <a:ext cx="1266495" cy="7462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GAIA </a:t>
            </a:r>
          </a:p>
          <a:p>
            <a:pPr algn="ctr"/>
            <a:r>
              <a:rPr lang="hu-HU" dirty="0"/>
              <a:t>(Föld)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BB98D78A-0F89-B929-9D83-1232AED42A6E}"/>
              </a:ext>
            </a:extLst>
          </p:cNvPr>
          <p:cNvSpPr/>
          <p:nvPr/>
        </p:nvSpPr>
        <p:spPr>
          <a:xfrm>
            <a:off x="3447391" y="1143644"/>
            <a:ext cx="1524002" cy="7462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URANOSZ</a:t>
            </a:r>
          </a:p>
          <a:p>
            <a:pPr algn="ctr"/>
            <a:r>
              <a:rPr lang="hu-HU" dirty="0"/>
              <a:t> (Ég)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48054AE-E3B3-5AF1-5604-9D6782277C8F}"/>
              </a:ext>
            </a:extLst>
          </p:cNvPr>
          <p:cNvSpPr/>
          <p:nvPr/>
        </p:nvSpPr>
        <p:spPr>
          <a:xfrm>
            <a:off x="3901967" y="2519852"/>
            <a:ext cx="5326117" cy="4414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/>
              <a:t>TITÁNOK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E730D2C-9B1F-930C-04E1-5F07B14B7238}"/>
              </a:ext>
            </a:extLst>
          </p:cNvPr>
          <p:cNvSpPr/>
          <p:nvPr/>
        </p:nvSpPr>
        <p:spPr>
          <a:xfrm>
            <a:off x="1058916" y="2519852"/>
            <a:ext cx="1975945" cy="746235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GIGÁSZOK</a:t>
            </a: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20F257A7-5C2F-A1D4-C071-5C2BE7B4D1FD}"/>
              </a:ext>
            </a:extLst>
          </p:cNvPr>
          <p:cNvSpPr/>
          <p:nvPr/>
        </p:nvSpPr>
        <p:spPr>
          <a:xfrm>
            <a:off x="4312307" y="2962605"/>
            <a:ext cx="1975945" cy="558361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KRONOSZ (idő)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5F53858F-5BD2-F0C3-27F4-CD0A22B42E9C}"/>
              </a:ext>
            </a:extLst>
          </p:cNvPr>
          <p:cNvSpPr/>
          <p:nvPr/>
        </p:nvSpPr>
        <p:spPr>
          <a:xfrm>
            <a:off x="6898784" y="2962605"/>
            <a:ext cx="1975945" cy="55836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RHEIA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66C90584-855C-477B-374A-37B2F7D6094D}"/>
              </a:ext>
            </a:extLst>
          </p:cNvPr>
          <p:cNvSpPr/>
          <p:nvPr/>
        </p:nvSpPr>
        <p:spPr>
          <a:xfrm>
            <a:off x="9690538" y="4811085"/>
            <a:ext cx="1389999" cy="746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ZEUSZ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8FD0B36F-8F77-0DB6-5148-BCFFEA65A7D6}"/>
              </a:ext>
            </a:extLst>
          </p:cNvPr>
          <p:cNvSpPr/>
          <p:nvPr/>
        </p:nvSpPr>
        <p:spPr>
          <a:xfrm>
            <a:off x="8001002" y="4811086"/>
            <a:ext cx="1303282" cy="746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HÉRA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42A42038-B95A-1166-D5AE-E15BB62FD91C}"/>
              </a:ext>
            </a:extLst>
          </p:cNvPr>
          <p:cNvSpPr/>
          <p:nvPr/>
        </p:nvSpPr>
        <p:spPr>
          <a:xfrm>
            <a:off x="3852039" y="4824235"/>
            <a:ext cx="1623849" cy="746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POSZEIDÓN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05D5CFAA-16AC-4B1E-5236-AFE62D5D79CE}"/>
              </a:ext>
            </a:extLst>
          </p:cNvPr>
          <p:cNvSpPr/>
          <p:nvPr/>
        </p:nvSpPr>
        <p:spPr>
          <a:xfrm>
            <a:off x="6014540" y="4811084"/>
            <a:ext cx="1513492" cy="746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HÁDÉSZ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EE34BBFC-22CA-7BB5-3396-0CDE0174B59A}"/>
              </a:ext>
            </a:extLst>
          </p:cNvPr>
          <p:cNvSpPr/>
          <p:nvPr/>
        </p:nvSpPr>
        <p:spPr>
          <a:xfrm>
            <a:off x="2285997" y="4824234"/>
            <a:ext cx="1303282" cy="746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DÉMÉTÉR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FFAEC4A8-00CE-2781-6D83-7B8AFCC4CC88}"/>
              </a:ext>
            </a:extLst>
          </p:cNvPr>
          <p:cNvSpPr/>
          <p:nvPr/>
        </p:nvSpPr>
        <p:spPr>
          <a:xfrm>
            <a:off x="509745" y="4811083"/>
            <a:ext cx="1303282" cy="7462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HESZTIA</a:t>
            </a:r>
          </a:p>
        </p:txBody>
      </p:sp>
      <p:sp>
        <p:nvSpPr>
          <p:cNvPr id="17" name="Folyamatábra: Bekötés 16">
            <a:extLst>
              <a:ext uri="{FF2B5EF4-FFF2-40B4-BE49-F238E27FC236}">
                <a16:creationId xmlns:a16="http://schemas.microsoft.com/office/drawing/2014/main" id="{7D666DA7-7017-8C6A-0098-CC120E2C7BA8}"/>
              </a:ext>
            </a:extLst>
          </p:cNvPr>
          <p:cNvSpPr/>
          <p:nvPr/>
        </p:nvSpPr>
        <p:spPr>
          <a:xfrm>
            <a:off x="4855604" y="378074"/>
            <a:ext cx="1744719" cy="587919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tx1"/>
                </a:solidFill>
              </a:rPr>
              <a:t>ERÓSZ</a:t>
            </a:r>
          </a:p>
        </p:txBody>
      </p:sp>
      <p:cxnSp>
        <p:nvCxnSpPr>
          <p:cNvPr id="19" name="Összekötő: szögletes 18">
            <a:extLst>
              <a:ext uri="{FF2B5EF4-FFF2-40B4-BE49-F238E27FC236}">
                <a16:creationId xmlns:a16="http://schemas.microsoft.com/office/drawing/2014/main" id="{88F5360E-7252-5B8B-6924-21A9D0C54B72}"/>
              </a:ext>
            </a:extLst>
          </p:cNvPr>
          <p:cNvCxnSpPr>
            <a:stCxn id="5" idx="2"/>
            <a:endCxn id="6" idx="2"/>
          </p:cNvCxnSpPr>
          <p:nvPr/>
        </p:nvCxnSpPr>
        <p:spPr>
          <a:xfrm rot="16200000" flipH="1">
            <a:off x="3314369" y="994856"/>
            <a:ext cx="158316" cy="1631730"/>
          </a:xfrm>
          <a:prstGeom prst="bentConnector3">
            <a:avLst>
              <a:gd name="adj1" fmla="val 244395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Összekötő: szögletes 20">
            <a:extLst>
              <a:ext uri="{FF2B5EF4-FFF2-40B4-BE49-F238E27FC236}">
                <a16:creationId xmlns:a16="http://schemas.microsoft.com/office/drawing/2014/main" id="{DEBF8AFB-7AD4-13D5-CF97-B25B3DD1FE83}"/>
              </a:ext>
            </a:extLst>
          </p:cNvPr>
          <p:cNvCxnSpPr>
            <a:stCxn id="8" idx="0"/>
            <a:endCxn id="7" idx="0"/>
          </p:cNvCxnSpPr>
          <p:nvPr/>
        </p:nvCxnSpPr>
        <p:spPr>
          <a:xfrm rot="5400000" flipH="1" flipV="1">
            <a:off x="4305957" y="260784"/>
            <a:ext cx="12700" cy="4518137"/>
          </a:xfrm>
          <a:prstGeom prst="bentConnector3">
            <a:avLst>
              <a:gd name="adj1" fmla="val 3206898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Összekötő: szögletes 33">
            <a:extLst>
              <a:ext uri="{FF2B5EF4-FFF2-40B4-BE49-F238E27FC236}">
                <a16:creationId xmlns:a16="http://schemas.microsoft.com/office/drawing/2014/main" id="{5DDD8EDB-5E5D-A41D-FA3A-D8733580B527}"/>
              </a:ext>
            </a:extLst>
          </p:cNvPr>
          <p:cNvCxnSpPr>
            <a:stCxn id="9" idx="2"/>
            <a:endCxn id="10" idx="2"/>
          </p:cNvCxnSpPr>
          <p:nvPr/>
        </p:nvCxnSpPr>
        <p:spPr>
          <a:xfrm rot="16200000" flipH="1">
            <a:off x="6593518" y="2227727"/>
            <a:ext cx="12700" cy="2586477"/>
          </a:xfrm>
          <a:prstGeom prst="bentConnector3">
            <a:avLst>
              <a:gd name="adj1" fmla="val 180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Összekötő: szögletes 37">
            <a:extLst>
              <a:ext uri="{FF2B5EF4-FFF2-40B4-BE49-F238E27FC236}">
                <a16:creationId xmlns:a16="http://schemas.microsoft.com/office/drawing/2014/main" id="{636BAACC-019E-D405-AE0D-CF915A9D0D36}"/>
              </a:ext>
            </a:extLst>
          </p:cNvPr>
          <p:cNvCxnSpPr>
            <a:stCxn id="16" idx="0"/>
            <a:endCxn id="13" idx="0"/>
          </p:cNvCxnSpPr>
          <p:nvPr/>
        </p:nvCxnSpPr>
        <p:spPr>
          <a:xfrm rot="16200000" flipH="1">
            <a:off x="2906099" y="3066370"/>
            <a:ext cx="13152" cy="3502578"/>
          </a:xfrm>
          <a:prstGeom prst="bentConnector3">
            <a:avLst>
              <a:gd name="adj1" fmla="val -509454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Összekötő: szögletes 40">
            <a:extLst>
              <a:ext uri="{FF2B5EF4-FFF2-40B4-BE49-F238E27FC236}">
                <a16:creationId xmlns:a16="http://schemas.microsoft.com/office/drawing/2014/main" id="{EA770E75-F696-85C6-0D1D-F76132B25153}"/>
              </a:ext>
            </a:extLst>
          </p:cNvPr>
          <p:cNvCxnSpPr>
            <a:cxnSpLocks/>
            <a:stCxn id="15" idx="0"/>
            <a:endCxn id="11" idx="0"/>
          </p:cNvCxnSpPr>
          <p:nvPr/>
        </p:nvCxnSpPr>
        <p:spPr>
          <a:xfrm rot="5400000" flipH="1" flipV="1">
            <a:off x="6655014" y="1093710"/>
            <a:ext cx="13149" cy="7447900"/>
          </a:xfrm>
          <a:prstGeom prst="bentConnector3">
            <a:avLst>
              <a:gd name="adj1" fmla="val 51157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gyenes összekötő 59">
            <a:extLst>
              <a:ext uri="{FF2B5EF4-FFF2-40B4-BE49-F238E27FC236}">
                <a16:creationId xmlns:a16="http://schemas.microsoft.com/office/drawing/2014/main" id="{779C1EDE-5F53-97A4-F6DC-BF3A79E78788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6771286" y="4195816"/>
            <a:ext cx="1" cy="615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gyenes összekötő 61">
            <a:extLst>
              <a:ext uri="{FF2B5EF4-FFF2-40B4-BE49-F238E27FC236}">
                <a16:creationId xmlns:a16="http://schemas.microsoft.com/office/drawing/2014/main" id="{4A089F76-2147-73CE-5FFF-F21F031A08A5}"/>
              </a:ext>
            </a:extLst>
          </p:cNvPr>
          <p:cNvCxnSpPr>
            <a:stCxn id="12" idx="0"/>
          </p:cNvCxnSpPr>
          <p:nvPr/>
        </p:nvCxnSpPr>
        <p:spPr>
          <a:xfrm flipV="1">
            <a:off x="8652643" y="4195818"/>
            <a:ext cx="0" cy="6152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gyenes összekötő 65">
            <a:extLst>
              <a:ext uri="{FF2B5EF4-FFF2-40B4-BE49-F238E27FC236}">
                <a16:creationId xmlns:a16="http://schemas.microsoft.com/office/drawing/2014/main" id="{F2A6AE6C-A59B-0B54-28EF-FD15EB3F77D7}"/>
              </a:ext>
            </a:extLst>
          </p:cNvPr>
          <p:cNvCxnSpPr>
            <a:cxnSpLocks/>
          </p:cNvCxnSpPr>
          <p:nvPr/>
        </p:nvCxnSpPr>
        <p:spPr>
          <a:xfrm>
            <a:off x="1161386" y="4134678"/>
            <a:ext cx="9224152" cy="127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Szív 69">
            <a:extLst>
              <a:ext uri="{FF2B5EF4-FFF2-40B4-BE49-F238E27FC236}">
                <a16:creationId xmlns:a16="http://schemas.microsoft.com/office/drawing/2014/main" id="{0091DEAD-AF6A-D29E-0161-CD2D8CE6A6BD}"/>
              </a:ext>
            </a:extLst>
          </p:cNvPr>
          <p:cNvSpPr/>
          <p:nvPr/>
        </p:nvSpPr>
        <p:spPr>
          <a:xfrm>
            <a:off x="6384421" y="3159313"/>
            <a:ext cx="418194" cy="36800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71" name="Szív 70">
            <a:extLst>
              <a:ext uri="{FF2B5EF4-FFF2-40B4-BE49-F238E27FC236}">
                <a16:creationId xmlns:a16="http://schemas.microsoft.com/office/drawing/2014/main" id="{89F428C3-A67A-D7BD-74CC-F9EB122502AD}"/>
              </a:ext>
            </a:extLst>
          </p:cNvPr>
          <p:cNvSpPr/>
          <p:nvPr/>
        </p:nvSpPr>
        <p:spPr>
          <a:xfrm>
            <a:off x="9268642" y="5013350"/>
            <a:ext cx="418194" cy="36800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74" name="Szív 73">
            <a:extLst>
              <a:ext uri="{FF2B5EF4-FFF2-40B4-BE49-F238E27FC236}">
                <a16:creationId xmlns:a16="http://schemas.microsoft.com/office/drawing/2014/main" id="{838413D5-959B-0F95-03B2-0EFA1C8923A1}"/>
              </a:ext>
            </a:extLst>
          </p:cNvPr>
          <p:cNvSpPr/>
          <p:nvPr/>
        </p:nvSpPr>
        <p:spPr>
          <a:xfrm>
            <a:off x="3120053" y="1459652"/>
            <a:ext cx="418194" cy="36800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rgbClr val="FF0000"/>
              </a:solidFill>
            </a:endParaRPr>
          </a:p>
        </p:txBody>
      </p:sp>
      <p:cxnSp>
        <p:nvCxnSpPr>
          <p:cNvPr id="76" name="Egyenes összekötő 75">
            <a:extLst>
              <a:ext uri="{FF2B5EF4-FFF2-40B4-BE49-F238E27FC236}">
                <a16:creationId xmlns:a16="http://schemas.microsoft.com/office/drawing/2014/main" id="{81C588DB-F134-E5B3-43EC-929ED0C6B19E}"/>
              </a:ext>
            </a:extLst>
          </p:cNvPr>
          <p:cNvCxnSpPr/>
          <p:nvPr/>
        </p:nvCxnSpPr>
        <p:spPr>
          <a:xfrm flipH="1">
            <a:off x="6565025" y="3745064"/>
            <a:ext cx="6351" cy="3896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Szövegdoboz 76">
            <a:extLst>
              <a:ext uri="{FF2B5EF4-FFF2-40B4-BE49-F238E27FC236}">
                <a16:creationId xmlns:a16="http://schemas.microsoft.com/office/drawing/2014/main" id="{2184ADD3-F55D-24CF-645A-3D8A859346C8}"/>
              </a:ext>
            </a:extLst>
          </p:cNvPr>
          <p:cNvSpPr txBox="1"/>
          <p:nvPr/>
        </p:nvSpPr>
        <p:spPr>
          <a:xfrm>
            <a:off x="8001002" y="262986"/>
            <a:ext cx="3811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/>
              <a:t>Az istenek születése</a:t>
            </a:r>
          </a:p>
        </p:txBody>
      </p:sp>
    </p:spTree>
    <p:extLst>
      <p:ext uri="{BB962C8B-B14F-4D97-AF65-F5344CB8AC3E}">
        <p14:creationId xmlns:p14="http://schemas.microsoft.com/office/powerpoint/2010/main" val="337646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70" grpId="0" animBg="1"/>
      <p:bldP spid="71" grpId="0" animBg="1"/>
      <p:bldP spid="7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6DD3089F-6FDD-4DB5-9F09-21411CFFA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10" y="1142851"/>
            <a:ext cx="8788665" cy="4943624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Jobb oldali kapcsos zárójel 4">
            <a:extLst>
              <a:ext uri="{FF2B5EF4-FFF2-40B4-BE49-F238E27FC236}">
                <a16:creationId xmlns:a16="http://schemas.microsoft.com/office/drawing/2014/main" id="{2C41F29A-0D8F-4991-AE11-DEA329BE73AA}"/>
              </a:ext>
            </a:extLst>
          </p:cNvPr>
          <p:cNvSpPr/>
          <p:nvPr/>
        </p:nvSpPr>
        <p:spPr>
          <a:xfrm>
            <a:off x="7486650" y="1672324"/>
            <a:ext cx="488678" cy="1985275"/>
          </a:xfrm>
          <a:prstGeom prst="rightBrace">
            <a:avLst>
              <a:gd name="adj1" fmla="val 85381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0000"/>
              </a:solidFill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D3D1B7E-5E50-4487-885F-5B472AFA19A4}"/>
              </a:ext>
            </a:extLst>
          </p:cNvPr>
          <p:cNvSpPr txBox="1"/>
          <p:nvPr/>
        </p:nvSpPr>
        <p:spPr>
          <a:xfrm>
            <a:off x="8403386" y="1672324"/>
            <a:ext cx="3379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chemeClr val="accent2">
                    <a:lumMod val="50000"/>
                  </a:schemeClr>
                </a:solidFill>
              </a:rPr>
              <a:t>EZEK ÖSSZESSÉGE: MITOLÓGIA</a:t>
            </a:r>
          </a:p>
        </p:txBody>
      </p:sp>
    </p:spTree>
    <p:extLst>
      <p:ext uri="{BB962C8B-B14F-4D97-AF65-F5344CB8AC3E}">
        <p14:creationId xmlns:p14="http://schemas.microsoft.com/office/powerpoint/2010/main" val="274119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653E11-D778-44CA-B1E8-F0D453C9B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 GÖRÖG ISTENVILÁG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5EBE24B-9279-4CC5-B6CB-3F3B8BEAF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75" y="1783094"/>
            <a:ext cx="6870404" cy="5191863"/>
          </a:xfrm>
        </p:spPr>
        <p:txBody>
          <a:bodyPr>
            <a:normAutofit lnSpcReduction="10000"/>
          </a:bodyPr>
          <a:lstStyle/>
          <a:p>
            <a:r>
              <a:rPr lang="hu-HU" sz="4000" b="1" dirty="0">
                <a:solidFill>
                  <a:srgbClr val="FF0000"/>
                </a:solidFill>
              </a:rPr>
              <a:t>Emberformájúak (külső-belső tulajd.)</a:t>
            </a:r>
          </a:p>
          <a:p>
            <a:r>
              <a:rPr lang="hu-HU" sz="4000" b="1" dirty="0">
                <a:solidFill>
                  <a:srgbClr val="FF0000"/>
                </a:solidFill>
              </a:rPr>
              <a:t>Halhatatlanok</a:t>
            </a:r>
          </a:p>
          <a:p>
            <a:r>
              <a:rPr lang="hu-HU" sz="4000" b="1" dirty="0">
                <a:solidFill>
                  <a:srgbClr val="FF0000"/>
                </a:solidFill>
              </a:rPr>
              <a:t>Egymás rokonai</a:t>
            </a:r>
          </a:p>
          <a:p>
            <a:r>
              <a:rPr lang="hu-HU" sz="4000" b="1" dirty="0">
                <a:solidFill>
                  <a:srgbClr val="FF0000"/>
                </a:solidFill>
              </a:rPr>
              <a:t>Az emberek között IS járnak</a:t>
            </a:r>
          </a:p>
          <a:p>
            <a:r>
              <a:rPr lang="hu-HU" sz="4000" b="1" dirty="0">
                <a:solidFill>
                  <a:srgbClr val="FF0000"/>
                </a:solidFill>
              </a:rPr>
              <a:t>Olümposzon laknak</a:t>
            </a:r>
          </a:p>
          <a:p>
            <a:r>
              <a:rPr lang="hu-HU" sz="4000" b="1" dirty="0">
                <a:solidFill>
                  <a:srgbClr val="FF0000"/>
                </a:solidFill>
              </a:rPr>
              <a:t>Ételük az ambrózia</a:t>
            </a:r>
          </a:p>
          <a:p>
            <a:r>
              <a:rPr lang="hu-HU" sz="4000" b="1" dirty="0">
                <a:solidFill>
                  <a:srgbClr val="FF0000"/>
                </a:solidFill>
              </a:rPr>
              <a:t>Italuk a nektár (+bor)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D65D9D5-5C9F-4C74-B0C6-C954DAB079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31" r="33643"/>
          <a:stretch/>
        </p:blipFill>
        <p:spPr>
          <a:xfrm>
            <a:off x="7407348" y="0"/>
            <a:ext cx="47846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0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9806" y="365125"/>
            <a:ext cx="2913993" cy="1325563"/>
          </a:xfrm>
        </p:spPr>
        <p:txBody>
          <a:bodyPr>
            <a:normAutofit/>
          </a:bodyPr>
          <a:lstStyle/>
          <a:p>
            <a:r>
              <a:rPr lang="hu-HU" sz="7200" b="1" dirty="0"/>
              <a:t>ZEUSZ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0288" y="2061154"/>
            <a:ext cx="6743511" cy="3346677"/>
          </a:xfrm>
        </p:spPr>
        <p:txBody>
          <a:bodyPr>
            <a:normAutofit/>
          </a:bodyPr>
          <a:lstStyle/>
          <a:p>
            <a:pPr algn="l" fontAlgn="base"/>
            <a:r>
              <a:rPr lang="hu-HU" sz="4000" b="1" dirty="0">
                <a:solidFill>
                  <a:srgbClr val="575757"/>
                </a:solidFill>
                <a:latin typeface="inherit"/>
              </a:rPr>
              <a:t>FŐISTEN, AZ ISTENEK ATYJA</a:t>
            </a:r>
          </a:p>
          <a:p>
            <a:pPr algn="l" fontAlgn="base"/>
            <a:r>
              <a:rPr lang="hu-HU" sz="4000" b="1" dirty="0">
                <a:solidFill>
                  <a:srgbClr val="575757"/>
                </a:solidFill>
                <a:latin typeface="inherit"/>
              </a:rPr>
              <a:t>AZ ÉG URA</a:t>
            </a:r>
          </a:p>
          <a:p>
            <a:pPr algn="l" fontAlgn="base"/>
            <a:r>
              <a:rPr lang="hu-HU" sz="4000" b="1" i="0" dirty="0">
                <a:solidFill>
                  <a:srgbClr val="575757"/>
                </a:solidFill>
                <a:effectLst/>
                <a:latin typeface="inherit"/>
              </a:rPr>
              <a:t>Jele: villám</a:t>
            </a:r>
            <a:endParaRPr lang="hu-HU" sz="4000" b="0" i="0" dirty="0">
              <a:solidFill>
                <a:srgbClr val="575757"/>
              </a:solidFill>
              <a:effectLst/>
              <a:latin typeface="PT Serif" panose="020F0502020204030204" pitchFamily="18" charset="-18"/>
            </a:endParaRP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172" b="48715"/>
          <a:stretch/>
        </p:blipFill>
        <p:spPr>
          <a:xfrm>
            <a:off x="9405974" y="2869324"/>
            <a:ext cx="2783131" cy="398867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2700989-F65D-0A79-242C-09B37ED99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523612"/>
            <a:ext cx="3822878" cy="581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2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7200" b="1" dirty="0"/>
              <a:t>HÉRA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6392" y="1481931"/>
            <a:ext cx="5468007" cy="4351338"/>
          </a:xfrm>
        </p:spPr>
        <p:txBody>
          <a:bodyPr>
            <a:normAutofit/>
          </a:bodyPr>
          <a:lstStyle/>
          <a:p>
            <a:r>
              <a:rPr lang="hu-HU" sz="4000" b="0" i="0" dirty="0">
                <a:solidFill>
                  <a:srgbClr val="575757"/>
                </a:solidFill>
                <a:effectLst/>
                <a:latin typeface="PT Serif" panose="020A0603040505020204" pitchFamily="18" charset="-18"/>
              </a:rPr>
              <a:t>ZEUSZ FELESÉGE, FŐISTENNŐ</a:t>
            </a:r>
          </a:p>
          <a:p>
            <a:r>
              <a:rPr lang="hu-HU" sz="4000" dirty="0">
                <a:solidFill>
                  <a:srgbClr val="575757"/>
                </a:solidFill>
                <a:latin typeface="PT Serif" panose="020A0603040505020204" pitchFamily="18" charset="-18"/>
              </a:rPr>
              <a:t>A CSALÁD ÉS HÁZASSÁG, A SZÜLÉS ISTENNŐJE</a:t>
            </a:r>
            <a:endParaRPr lang="hu-HU" sz="40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7" t="53606" r="80345" b="2959"/>
          <a:stretch/>
        </p:blipFill>
        <p:spPr>
          <a:xfrm>
            <a:off x="164353" y="2782723"/>
            <a:ext cx="2733052" cy="371015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45F78E3-7E81-86CD-A083-473F94BEA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386" y="171450"/>
            <a:ext cx="357187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7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4172" y="365125"/>
            <a:ext cx="4799628" cy="1325563"/>
          </a:xfrm>
        </p:spPr>
        <p:txBody>
          <a:bodyPr>
            <a:noAutofit/>
          </a:bodyPr>
          <a:lstStyle/>
          <a:p>
            <a:r>
              <a:rPr lang="hu-HU" sz="7200" b="1" dirty="0"/>
              <a:t>POSZEIDON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366" y="1825625"/>
            <a:ext cx="5394433" cy="4351338"/>
          </a:xfrm>
        </p:spPr>
        <p:txBody>
          <a:bodyPr>
            <a:normAutofit/>
          </a:bodyPr>
          <a:lstStyle/>
          <a:p>
            <a:r>
              <a:rPr lang="hu-HU" sz="4400" dirty="0"/>
              <a:t>A TENGER ISTENE</a:t>
            </a:r>
          </a:p>
          <a:p>
            <a:r>
              <a:rPr lang="hu-HU" sz="4400" dirty="0"/>
              <a:t>Jele: szigony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62" r="61724" b="48715"/>
          <a:stretch/>
        </p:blipFill>
        <p:spPr>
          <a:xfrm>
            <a:off x="9558493" y="3216165"/>
            <a:ext cx="2558567" cy="3426373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4D650D22-7849-4BAF-8460-79DF03259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0" y="0"/>
            <a:ext cx="5562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9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3338" y="365125"/>
            <a:ext cx="6768662" cy="1325563"/>
          </a:xfrm>
        </p:spPr>
        <p:txBody>
          <a:bodyPr>
            <a:noAutofit/>
          </a:bodyPr>
          <a:lstStyle/>
          <a:p>
            <a:r>
              <a:rPr lang="hu-HU" sz="7200" b="1" dirty="0"/>
              <a:t>PALLASZ ATHÉNÉ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1089" y="1690688"/>
            <a:ext cx="4403835" cy="4351338"/>
          </a:xfrm>
        </p:spPr>
        <p:txBody>
          <a:bodyPr>
            <a:normAutofit/>
          </a:bodyPr>
          <a:lstStyle/>
          <a:p>
            <a:pPr marL="0" indent="0" algn="l" fontAlgn="base">
              <a:buNone/>
            </a:pPr>
            <a:r>
              <a:rPr lang="hu-HU" sz="4000" b="1" i="0" dirty="0">
                <a:solidFill>
                  <a:srgbClr val="575757"/>
                </a:solidFill>
                <a:effectLst/>
                <a:latin typeface="inherit"/>
              </a:rPr>
              <a:t>A TUDÁS ÉS BÖLCSESSÉG ISTENNŐJE</a:t>
            </a:r>
          </a:p>
          <a:p>
            <a:pPr marL="0" indent="0" algn="l" fontAlgn="base">
              <a:buNone/>
            </a:pPr>
            <a:r>
              <a:rPr lang="hu-HU" sz="4000" b="1" dirty="0">
                <a:solidFill>
                  <a:srgbClr val="575757"/>
                </a:solidFill>
                <a:latin typeface="inherit"/>
              </a:rPr>
              <a:t>ZEUSZ FEJÉBŐL PATTANT KI</a:t>
            </a:r>
          </a:p>
          <a:p>
            <a:pPr marL="0" indent="0" algn="l" fontAlgn="base">
              <a:buNone/>
            </a:pPr>
            <a:r>
              <a:rPr lang="hu-HU" sz="4000" b="1" i="0" dirty="0">
                <a:solidFill>
                  <a:srgbClr val="575757"/>
                </a:solidFill>
                <a:effectLst/>
                <a:latin typeface="inherit"/>
              </a:rPr>
              <a:t>Jele: lándzsa és pajzs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73" r="48103" b="48715"/>
          <a:stretch/>
        </p:blipFill>
        <p:spPr>
          <a:xfrm>
            <a:off x="9595945" y="3336378"/>
            <a:ext cx="2039008" cy="3251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BDB9BA4-127C-D252-52BB-572FC979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86" y="199565"/>
            <a:ext cx="4721871" cy="629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7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FC39410-F558-31DE-8FCC-E97C6DFE6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7200" b="1" dirty="0"/>
              <a:t>ÁRÉSZ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3069B8-618A-49CF-ECC6-A042527AC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9020" y="2351488"/>
            <a:ext cx="7990490" cy="4351338"/>
          </a:xfrm>
        </p:spPr>
        <p:txBody>
          <a:bodyPr>
            <a:normAutofit/>
          </a:bodyPr>
          <a:lstStyle/>
          <a:p>
            <a:r>
              <a:rPr lang="hu-HU" sz="4400" dirty="0"/>
              <a:t>A HÁBORÚ ISTENE</a:t>
            </a:r>
          </a:p>
          <a:p>
            <a:pPr marL="0" indent="0" algn="l" fontAlgn="base">
              <a:buNone/>
            </a:pPr>
            <a:r>
              <a:rPr lang="hu-HU" sz="4400" b="1" i="0" dirty="0">
                <a:solidFill>
                  <a:srgbClr val="575757"/>
                </a:solidFill>
                <a:effectLst/>
                <a:latin typeface="inherit"/>
              </a:rPr>
              <a:t>Jele: lándzsa és pajzs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AD3096-C371-CEDF-2ED9-B762FD05C8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r="30776" b="48715"/>
          <a:stretch/>
        </p:blipFill>
        <p:spPr>
          <a:xfrm>
            <a:off x="197069" y="2840421"/>
            <a:ext cx="2107815" cy="325137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26EA1AA-7C54-C9F6-15C7-5BA1A8FC0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256" y="155174"/>
            <a:ext cx="3436390" cy="633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Szélesvásznú</PresentationFormat>
  <Paragraphs>88</Paragraphs>
  <Slides>22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30" baseType="lpstr">
      <vt:lpstr>Aharoni</vt:lpstr>
      <vt:lpstr>Arial</vt:lpstr>
      <vt:lpstr>Calibri</vt:lpstr>
      <vt:lpstr>Calibri Light</vt:lpstr>
      <vt:lpstr>inherit</vt:lpstr>
      <vt:lpstr>PT Serif</vt:lpstr>
      <vt:lpstr>Wingdings</vt:lpstr>
      <vt:lpstr>Office-téma</vt:lpstr>
      <vt:lpstr>GÖRÖG ISTENEK</vt:lpstr>
      <vt:lpstr>MÍTOSZOK =</vt:lpstr>
      <vt:lpstr>PowerPoint-bemutató</vt:lpstr>
      <vt:lpstr>A GÖRÖG ISTENVILÁG</vt:lpstr>
      <vt:lpstr>ZEUSZ</vt:lpstr>
      <vt:lpstr>HÉRA</vt:lpstr>
      <vt:lpstr>POSZEIDON</vt:lpstr>
      <vt:lpstr>PALLASZ ATHÉNÉ</vt:lpstr>
      <vt:lpstr>ÁRÉSZ</vt:lpstr>
      <vt:lpstr>ARTEMISZ</vt:lpstr>
      <vt:lpstr>HERMÉSZ</vt:lpstr>
      <vt:lpstr>DÉMÉTÉR</vt:lpstr>
      <vt:lpstr>HÉPHAISZTOSZ</vt:lpstr>
      <vt:lpstr>APOLLÓN</vt:lpstr>
      <vt:lpstr>DIONÜSZOSZ</vt:lpstr>
      <vt:lpstr>APHRODITÉ</vt:lpstr>
      <vt:lpstr>ERÓSZ</vt:lpstr>
      <vt:lpstr>HÁDÉSZ</vt:lpstr>
      <vt:lpstr>Félistenek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Terdikné Takács Szilvia Dr.</dc:creator>
  <cp:lastModifiedBy>Takács Szilvia</cp:lastModifiedBy>
  <cp:revision>5</cp:revision>
  <dcterms:created xsi:type="dcterms:W3CDTF">2023-11-18T12:15:23Z</dcterms:created>
  <dcterms:modified xsi:type="dcterms:W3CDTF">2026-09-06T14:25:13Z</dcterms:modified>
</cp:coreProperties>
</file>