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2"/>
  </p:notesMasterIdLst>
  <p:handoutMasterIdLst>
    <p:handoutMasterId r:id="rId10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46" r:id="rId13"/>
    <p:sldId id="349" r:id="rId14"/>
    <p:sldId id="350" r:id="rId15"/>
    <p:sldId id="351" r:id="rId16"/>
    <p:sldId id="352" r:id="rId17"/>
    <p:sldId id="347" r:id="rId18"/>
    <p:sldId id="354" r:id="rId19"/>
    <p:sldId id="355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7" r:id="rId30"/>
    <p:sldId id="288" r:id="rId31"/>
    <p:sldId id="289" r:id="rId32"/>
    <p:sldId id="291" r:id="rId33"/>
    <p:sldId id="290" r:id="rId34"/>
    <p:sldId id="292" r:id="rId35"/>
    <p:sldId id="293" r:id="rId36"/>
    <p:sldId id="294" r:id="rId37"/>
    <p:sldId id="295" r:id="rId38"/>
    <p:sldId id="296" r:id="rId39"/>
    <p:sldId id="298" r:id="rId40"/>
    <p:sldId id="297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11" r:id="rId50"/>
    <p:sldId id="308" r:id="rId51"/>
    <p:sldId id="309" r:id="rId52"/>
    <p:sldId id="310" r:id="rId53"/>
    <p:sldId id="312" r:id="rId54"/>
    <p:sldId id="313" r:id="rId55"/>
    <p:sldId id="314" r:id="rId56"/>
    <p:sldId id="315" r:id="rId57"/>
    <p:sldId id="316" r:id="rId58"/>
    <p:sldId id="317" r:id="rId59"/>
    <p:sldId id="319" r:id="rId60"/>
    <p:sldId id="318" r:id="rId61"/>
    <p:sldId id="320" r:id="rId62"/>
    <p:sldId id="321" r:id="rId63"/>
    <p:sldId id="322" r:id="rId64"/>
    <p:sldId id="323" r:id="rId65"/>
    <p:sldId id="324" r:id="rId66"/>
    <p:sldId id="327" r:id="rId67"/>
    <p:sldId id="284" r:id="rId68"/>
    <p:sldId id="325" r:id="rId69"/>
    <p:sldId id="328" r:id="rId70"/>
    <p:sldId id="329" r:id="rId71"/>
    <p:sldId id="285" r:id="rId72"/>
    <p:sldId id="326" r:id="rId73"/>
    <p:sldId id="332" r:id="rId74"/>
    <p:sldId id="333" r:id="rId75"/>
    <p:sldId id="330" r:id="rId76"/>
    <p:sldId id="331" r:id="rId77"/>
    <p:sldId id="334" r:id="rId78"/>
    <p:sldId id="335" r:id="rId79"/>
    <p:sldId id="336" r:id="rId80"/>
    <p:sldId id="337" r:id="rId81"/>
    <p:sldId id="338" r:id="rId82"/>
    <p:sldId id="339" r:id="rId83"/>
    <p:sldId id="267" r:id="rId84"/>
    <p:sldId id="268" r:id="rId85"/>
    <p:sldId id="341" r:id="rId86"/>
    <p:sldId id="342" r:id="rId87"/>
    <p:sldId id="343" r:id="rId88"/>
    <p:sldId id="269" r:id="rId89"/>
    <p:sldId id="270" r:id="rId90"/>
    <p:sldId id="271" r:id="rId91"/>
    <p:sldId id="272" r:id="rId92"/>
    <p:sldId id="273" r:id="rId93"/>
    <p:sldId id="274" r:id="rId94"/>
    <p:sldId id="356" r:id="rId95"/>
    <p:sldId id="357" r:id="rId96"/>
    <p:sldId id="358" r:id="rId97"/>
    <p:sldId id="359" r:id="rId98"/>
    <p:sldId id="360" r:id="rId99"/>
    <p:sldId id="361" r:id="rId100"/>
    <p:sldId id="362" r:id="rId10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87655E13-05DC-4B4D-B9A9-C47E117957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748EBC92-1D13-4C12-BFB1-360D21FFC81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D0ECCE-92FF-48D2-8815-14E5CF58D0B5}" type="datetimeFigureOut">
              <a:rPr lang="hu-HU" smtClean="0"/>
              <a:t>2025. 08. 30.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E6CCDDF-09FF-4980-A282-4B7FC78B0AF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24DB627-F7AB-4024-A7B8-1C6C6740512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5362EE-3C0D-49D0-A0DD-8833739412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5212082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34921-4308-4E8F-AF2D-EFD0AF7AC26B}" type="datetimeFigureOut">
              <a:rPr lang="hu-HU" smtClean="0"/>
              <a:t>2025. 08. 30.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6D8DAB-6767-4487-BA7A-4EE57B7C396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365382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2B6A213-5BEB-4136-971D-34D4F9AD80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E9E01C9-0777-4A9F-93B9-B1B7B16B19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13E0D27-074F-4B32-B489-1B8BC6E7F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C9901-5672-4795-8A1D-64EA4A2EBC3D}" type="datetime1">
              <a:rPr lang="hu-HU" smtClean="0"/>
              <a:t>2025. 08. 30.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548516C-D463-433F-90B2-1282BA62D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EE07188-9F11-4E99-82D1-D83DD8788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10926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9F7A4D-A72A-43F4-8078-1657D99AE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3AD07798-63E5-4B9C-B0F2-542D9E0796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CD788D1-BFA5-4743-9CDC-6AE7A2CAB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A90A-6145-4C47-9B16-5520B745B7F2}" type="datetime1">
              <a:rPr lang="hu-HU" smtClean="0"/>
              <a:t>2025. 08. 30.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399AF78-7AFD-49AF-B316-588C68098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137C1D1-101F-46D7-86C5-4F77CD20F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22112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D56C7593-68A6-496A-9F13-E0487BD0BC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51AA937D-A35E-46CB-90B6-38141BB061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13834E9-487E-42C9-A637-56773B57D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4570-4571-4A8B-9A08-B6171A7BA27B}" type="datetime1">
              <a:rPr lang="hu-HU" smtClean="0"/>
              <a:t>2025. 08. 30.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CA94B22-7575-4B4B-8E33-F9895C243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4CD4B90-1E0A-4847-A33D-93571E81C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191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02544B2-2C6A-4502-86B1-F72E9B602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1CDA90E-34C9-4F48-B660-B13970C1B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85FFB75-50B2-437B-BCDC-4FC9803B3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C645F-A089-4B58-A8B2-014FD5C3FDF3}" type="datetime1">
              <a:rPr lang="hu-HU" smtClean="0"/>
              <a:t>2025. 08. 30.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A107902-6BCD-4C12-BE1B-A04C0F32F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497BC75-F5CC-4CF0-88EC-7081C5CAB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385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C710DF-C920-4F4F-9AF9-41587D8E1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247DFEB-45A5-40FD-ADF3-18F91EEAB4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AA87152-C1DB-412C-A41E-3B16BD5B3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72ACC-5AE6-4ADA-95D6-E9803740CD11}" type="datetime1">
              <a:rPr lang="hu-HU" smtClean="0"/>
              <a:t>2025. 08. 30.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82E7ED1-9223-4491-8AC7-582C75A95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BF93D02-294A-421A-A007-1DB877CA4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8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1F3F00F-86DB-4F24-8968-F3BDB11B4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04424DA-116C-48D3-944C-6DB95230FA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D7257D3-0FEE-4136-8AC3-77BC98DC8F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D46DECB-79DA-4EDF-A266-B5F66CA6E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2D31-B5CB-4AE2-A1DB-53EF7416AB5A}" type="datetime1">
              <a:rPr lang="hu-HU" smtClean="0"/>
              <a:t>2025. 08. 30.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609EC14-14EF-4BBE-8637-F0D6EB782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CA3A21D-A1C0-4F5E-989F-44642DF62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18703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54A2E49-E7B1-405C-A4EA-213305B9E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5841F14-949A-4CA2-AAEF-8073916ED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B19237A0-609B-44C1-A40E-E71E8BCCAC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22622927-A0F4-4A34-A974-BC67F55430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D4F40B19-C505-4E03-83D3-F30B0E1C53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D159673C-CD90-405A-B403-1F15B234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9F60-C56A-4BA4-A19E-B69349BC67CE}" type="datetime1">
              <a:rPr lang="hu-HU" smtClean="0"/>
              <a:t>2025. 08. 30.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FE3C3729-4EEB-4B98-8F7E-D3359F84D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218D8B6A-A1F8-4444-B843-1D5A144A2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9556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7D03329-5EA3-4B4B-B234-982FAD1CF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3631CB9E-0BE9-4CE0-AF4E-1C6ED5E7C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5B7F0-8A45-40A0-BC90-2D4C9CE17422}" type="datetime1">
              <a:rPr lang="hu-HU" smtClean="0"/>
              <a:t>2025. 08. 30.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1CCCF1E-9305-425B-BEEC-E407A0FE8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A8CDFFC9-D0AD-4EEF-9718-14689CF72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97517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0514ED8D-7E0D-4A6B-9AF8-502A26BFB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0E458-0347-4C41-B46A-273765C782B8}" type="datetime1">
              <a:rPr lang="hu-HU" smtClean="0"/>
              <a:t>2025. 08. 30.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E7A6F251-94DE-433F-8C90-E81AE81CF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F58D36D-0F9D-4E9F-9CB4-A089AF758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0893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050CE7-ECD4-4918-A19A-7283E1FAE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208B669-EB6F-4285-93E2-E6C61DCDA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BFAB8A1-45A3-47ED-BB6E-826BC1E302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96ED0A5-CD39-4FDB-B6EA-F9E002770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2E147-0537-4A06-9008-54C13935E1B4}" type="datetime1">
              <a:rPr lang="hu-HU" smtClean="0"/>
              <a:t>2025. 08. 30.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898CD06-6F28-4D07-ACA7-4E4C9BA2D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6F9C39D-180C-4545-BBA5-9D95D76D9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34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E077FDF-ACE7-42AC-AF5E-1701F940D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2F0C06BD-13CF-495B-B3F3-C5C33A03B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D3A4B3DD-8B06-4184-BF41-C0046F4300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95E3936-9D7B-4DA5-95BE-F403C365E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05E91-5A8A-4EE9-9DE9-2F99C366AA5B}" type="datetime1">
              <a:rPr lang="hu-HU" smtClean="0"/>
              <a:t>2025. 08. 30.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46B1063-AC10-4F58-9CA9-5846E1A3E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5CC6A02B-3CDB-407C-9B6E-32AA78C06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6968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4000">
              <a:srgbClr val="B46C00"/>
            </a:gs>
            <a:gs pos="0">
              <a:schemeClr val="tx1"/>
            </a:gs>
            <a:gs pos="85000">
              <a:srgbClr val="FF990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C51E91EA-D259-44B6-AFE0-F8B16051A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242D85D-7AFE-4C57-9361-1D43EC91C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1B2D457-50A9-4BD2-8BEC-5288CFCB14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F30B0-0AA9-4DFB-9614-00C329976119}" type="datetime1">
              <a:rPr lang="hu-HU" smtClean="0"/>
              <a:t>2025. 08. 30.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3AB2E93-F34F-441D-B315-584BC9E8C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E050714-C33B-4ADC-ABC4-602EC8B421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450E7-69F7-46CD-B5AE-64D4497025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7955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2C55882-AB33-484A-80C9-09FBA41F8D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8006168-D542-4689-8D16-E1E2F8BB61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97124D7-E31E-42C8-B460-88BE9C0006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0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HOL LAKNAK AZ ISTENEK?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9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10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ADDF0927-F20C-4626-B203-6E6CBE05B624}"/>
              </a:ext>
            </a:extLst>
          </p:cNvPr>
          <p:cNvSpPr/>
          <p:nvPr/>
        </p:nvSpPr>
        <p:spPr>
          <a:xfrm>
            <a:off x="0" y="4276725"/>
            <a:ext cx="7058025" cy="2581275"/>
          </a:xfrm>
          <a:prstGeom prst="rtTriangl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bg1"/>
                </a:solidFill>
              </a:rPr>
              <a:t>MITOLÓGIA</a:t>
            </a:r>
          </a:p>
        </p:txBody>
      </p:sp>
    </p:spTree>
    <p:extLst>
      <p:ext uri="{BB962C8B-B14F-4D97-AF65-F5344CB8AC3E}">
        <p14:creationId xmlns:p14="http://schemas.microsoft.com/office/powerpoint/2010/main" val="309830033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100</a:t>
            </a:fld>
            <a:endParaRPr lang="hu-HU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6E9D6A8D-B396-44AD-BBC2-A2710C177376}"/>
              </a:ext>
            </a:extLst>
          </p:cNvPr>
          <p:cNvSpPr txBox="1">
            <a:spLocks/>
          </p:cNvSpPr>
          <p:nvPr/>
        </p:nvSpPr>
        <p:spPr>
          <a:xfrm>
            <a:off x="911772" y="2380673"/>
            <a:ext cx="10515600" cy="2534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600" b="1" dirty="0"/>
              <a:t>MI A NEVE AZ APHRODITÉ NEVÉBŐL SZÁRMAZTATOTT SZERELMI BÁJITALNAK?</a:t>
            </a:r>
          </a:p>
        </p:txBody>
      </p:sp>
      <p:sp>
        <p:nvSpPr>
          <p:cNvPr id="7" name="Cím 6">
            <a:extLst>
              <a:ext uri="{FF2B5EF4-FFF2-40B4-BE49-F238E27FC236}">
                <a16:creationId xmlns:a16="http://schemas.microsoft.com/office/drawing/2014/main" id="{08C32D68-B44D-4CCA-9C8B-0848256D6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17633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 AZ ISTENEK ÉTELE ÉS ITALA?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10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11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FFEE5755-882D-4CC6-95DF-DCF9DE1CBE7B}"/>
              </a:ext>
            </a:extLst>
          </p:cNvPr>
          <p:cNvSpPr/>
          <p:nvPr/>
        </p:nvSpPr>
        <p:spPr>
          <a:xfrm>
            <a:off x="0" y="4276725"/>
            <a:ext cx="7058025" cy="2581275"/>
          </a:xfrm>
          <a:prstGeom prst="rtTriangl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bg1"/>
                </a:solidFill>
              </a:rPr>
              <a:t>MITOLÓGIA</a:t>
            </a:r>
          </a:p>
        </p:txBody>
      </p:sp>
    </p:spTree>
    <p:extLst>
      <p:ext uri="{BB962C8B-B14F-4D97-AF65-F5344CB8AC3E}">
        <p14:creationId xmlns:p14="http://schemas.microsoft.com/office/powerpoint/2010/main" val="3142794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 A HÁBORÚ ISTENE?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12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3BD46722-9DCF-4999-B8C8-3BE3484385AB}"/>
              </a:ext>
            </a:extLst>
          </p:cNvPr>
          <p:cNvSpPr/>
          <p:nvPr/>
        </p:nvSpPr>
        <p:spPr>
          <a:xfrm>
            <a:off x="0" y="4276725"/>
            <a:ext cx="7058025" cy="2581275"/>
          </a:xfrm>
          <a:prstGeom prst="rtTriangl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bg1"/>
                </a:solidFill>
              </a:rPr>
              <a:t>MITOLÓGIA</a:t>
            </a:r>
          </a:p>
        </p:txBody>
      </p:sp>
    </p:spTree>
    <p:extLst>
      <p:ext uri="{BB962C8B-B14F-4D97-AF65-F5344CB8AC3E}">
        <p14:creationId xmlns:p14="http://schemas.microsoft.com/office/powerpoint/2010/main" val="4105437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HÁNYAN VANNAK A MÚZSÁK?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13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EDD21A0F-F70D-4DC4-99A1-53FBDBE8FC21}"/>
              </a:ext>
            </a:extLst>
          </p:cNvPr>
          <p:cNvSpPr/>
          <p:nvPr/>
        </p:nvSpPr>
        <p:spPr>
          <a:xfrm>
            <a:off x="0" y="4276725"/>
            <a:ext cx="7058025" cy="2581275"/>
          </a:xfrm>
          <a:prstGeom prst="rtTriangl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bg1"/>
                </a:solidFill>
              </a:rPr>
              <a:t>MITOLÓGIA</a:t>
            </a:r>
          </a:p>
        </p:txBody>
      </p:sp>
    </p:spTree>
    <p:extLst>
      <p:ext uri="{BB962C8B-B14F-4D97-AF65-F5344CB8AC3E}">
        <p14:creationId xmlns:p14="http://schemas.microsoft.com/office/powerpoint/2010/main" val="424766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MILYEN LÉNYEK KERESZTEZÉSE A KENTAUR?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14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131C8586-1F0B-483D-AF37-586496C9BDFB}"/>
              </a:ext>
            </a:extLst>
          </p:cNvPr>
          <p:cNvSpPr/>
          <p:nvPr/>
        </p:nvSpPr>
        <p:spPr>
          <a:xfrm>
            <a:off x="0" y="4276725"/>
            <a:ext cx="7058025" cy="2581275"/>
          </a:xfrm>
          <a:prstGeom prst="rtTriangl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bg1"/>
                </a:solidFill>
              </a:rPr>
              <a:t>MITOLÓGIA</a:t>
            </a:r>
          </a:p>
        </p:txBody>
      </p:sp>
    </p:spTree>
    <p:extLst>
      <p:ext uri="{BB962C8B-B14F-4D97-AF65-F5344CB8AC3E}">
        <p14:creationId xmlns:p14="http://schemas.microsoft.com/office/powerpoint/2010/main" val="2673991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MILYEN ÁLLAT TESTÉT VISELI A SZFINX?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15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516297D4-A946-4588-9F36-357FA3D6C397}"/>
              </a:ext>
            </a:extLst>
          </p:cNvPr>
          <p:cNvSpPr/>
          <p:nvPr/>
        </p:nvSpPr>
        <p:spPr>
          <a:xfrm>
            <a:off x="0" y="4276725"/>
            <a:ext cx="7058025" cy="2581275"/>
          </a:xfrm>
          <a:prstGeom prst="rtTriangl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bg1"/>
                </a:solidFill>
              </a:rPr>
              <a:t>MITOLÓGIA</a:t>
            </a:r>
          </a:p>
        </p:txBody>
      </p:sp>
    </p:spTree>
    <p:extLst>
      <p:ext uri="{BB962C8B-B14F-4D97-AF65-F5344CB8AC3E}">
        <p14:creationId xmlns:p14="http://schemas.microsoft.com/office/powerpoint/2010/main" val="2785126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MELYIK ÁLLAT TESTÉT VISELI A SZATÍR?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16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13DE6AF6-996D-466A-AFF9-0A2FC4F18F3B}"/>
              </a:ext>
            </a:extLst>
          </p:cNvPr>
          <p:cNvSpPr/>
          <p:nvPr/>
        </p:nvSpPr>
        <p:spPr>
          <a:xfrm>
            <a:off x="0" y="4276725"/>
            <a:ext cx="7058025" cy="2581275"/>
          </a:xfrm>
          <a:prstGeom prst="rtTriangl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bg1"/>
                </a:solidFill>
              </a:rPr>
              <a:t>MITOLÓGIA</a:t>
            </a:r>
          </a:p>
        </p:txBody>
      </p:sp>
    </p:spTree>
    <p:extLst>
      <p:ext uri="{BB962C8B-B14F-4D97-AF65-F5344CB8AC3E}">
        <p14:creationId xmlns:p14="http://schemas.microsoft.com/office/powerpoint/2010/main" val="13357505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 ZEUSZ APJA?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17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081F3844-9223-4BE0-B10E-EC9B3629EC3F}"/>
              </a:ext>
            </a:extLst>
          </p:cNvPr>
          <p:cNvSpPr/>
          <p:nvPr/>
        </p:nvSpPr>
        <p:spPr>
          <a:xfrm>
            <a:off x="0" y="4276725"/>
            <a:ext cx="7058025" cy="2581275"/>
          </a:xfrm>
          <a:prstGeom prst="rtTriangl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bg1"/>
                </a:solidFill>
              </a:rPr>
              <a:t>MITOLÓGIA</a:t>
            </a:r>
          </a:p>
        </p:txBody>
      </p:sp>
    </p:spTree>
    <p:extLst>
      <p:ext uri="{BB962C8B-B14F-4D97-AF65-F5344CB8AC3E}">
        <p14:creationId xmlns:p14="http://schemas.microsoft.com/office/powerpoint/2010/main" val="494198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 A SZERELEM FIÚ-ISTENE?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18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2CF72C42-E719-4306-9C30-5C01A2B4208F}"/>
              </a:ext>
            </a:extLst>
          </p:cNvPr>
          <p:cNvSpPr/>
          <p:nvPr/>
        </p:nvSpPr>
        <p:spPr>
          <a:xfrm>
            <a:off x="0" y="4276725"/>
            <a:ext cx="7058025" cy="2581275"/>
          </a:xfrm>
          <a:prstGeom prst="rtTriangl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bg1"/>
                </a:solidFill>
              </a:rPr>
              <a:t>MITOLÓGIA</a:t>
            </a:r>
          </a:p>
        </p:txBody>
      </p:sp>
    </p:spTree>
    <p:extLst>
      <p:ext uri="{BB962C8B-B14F-4D97-AF65-F5344CB8AC3E}">
        <p14:creationId xmlns:p14="http://schemas.microsoft.com/office/powerpoint/2010/main" val="2651569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MIRŐL ISMERHETŐ FEL EGY KÜKLOPSZ? 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19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080C3C17-AA4B-4F5D-B455-55102A2AA356}"/>
              </a:ext>
            </a:extLst>
          </p:cNvPr>
          <p:cNvSpPr/>
          <p:nvPr/>
        </p:nvSpPr>
        <p:spPr>
          <a:xfrm>
            <a:off x="0" y="4276725"/>
            <a:ext cx="7058025" cy="2581275"/>
          </a:xfrm>
          <a:prstGeom prst="rtTriangl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bg1"/>
                </a:solidFill>
              </a:rPr>
              <a:t>MITOLÓGIA</a:t>
            </a:r>
          </a:p>
        </p:txBody>
      </p:sp>
    </p:spTree>
    <p:extLst>
      <p:ext uri="{BB962C8B-B14F-4D97-AF65-F5344CB8AC3E}">
        <p14:creationId xmlns:p14="http://schemas.microsoft.com/office/powerpoint/2010/main" val="1253567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 AZ ISTENEK KOVÁCSA?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1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</a:t>
            </a:fld>
            <a:endParaRPr lang="hu-HU" dirty="0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D837B082-B63B-4886-8E72-F44FAFAC319B}"/>
              </a:ext>
            </a:extLst>
          </p:cNvPr>
          <p:cNvSpPr/>
          <p:nvPr/>
        </p:nvSpPr>
        <p:spPr>
          <a:xfrm>
            <a:off x="0" y="4276725"/>
            <a:ext cx="7058025" cy="2581275"/>
          </a:xfrm>
          <a:prstGeom prst="rtTriangl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bg1"/>
                </a:solidFill>
              </a:rPr>
              <a:t>MITOLÓGIA</a:t>
            </a:r>
          </a:p>
        </p:txBody>
      </p:sp>
    </p:spTree>
    <p:extLst>
      <p:ext uri="{BB962C8B-B14F-4D97-AF65-F5344CB8AC3E}">
        <p14:creationId xmlns:p14="http://schemas.microsoft.com/office/powerpoint/2010/main" val="3776035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772" y="4037121"/>
            <a:ext cx="10849304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>
                <a:solidFill>
                  <a:schemeClr val="bg1"/>
                </a:solidFill>
              </a:rPr>
              <a:t>DRÁMAI ALKOTÁS, AMELYNEK ERKÖLCSILEG KIEMELKEDŐ FŐHŐSE SZÜKSÉGSZERŰEN ELPUSZTUL.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19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20</a:t>
            </a:fld>
            <a:endParaRPr lang="hu-HU" dirty="0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88B7930F-690F-4CBD-A940-3484B44587D8}"/>
              </a:ext>
            </a:extLst>
          </p:cNvPr>
          <p:cNvSpPr txBox="1">
            <a:spLocks/>
          </p:cNvSpPr>
          <p:nvPr/>
        </p:nvSpPr>
        <p:spPr>
          <a:xfrm>
            <a:off x="1161393" y="19497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600" b="1" dirty="0"/>
              <a:t>MELYIK FOGALOM LEÍRÁSA?</a:t>
            </a:r>
          </a:p>
        </p:txBody>
      </p:sp>
    </p:spTree>
    <p:extLst>
      <p:ext uri="{BB962C8B-B14F-4D97-AF65-F5344CB8AC3E}">
        <p14:creationId xmlns:p14="http://schemas.microsoft.com/office/powerpoint/2010/main" val="202958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MILYEN VERSFORMÁT ISMER FEL?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20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21</a:t>
            </a:fld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3FF3EDC-59BE-4F3D-8157-C4DEE8C8A436}"/>
              </a:ext>
            </a:extLst>
          </p:cNvPr>
          <p:cNvSpPr txBox="1"/>
          <p:nvPr/>
        </p:nvSpPr>
        <p:spPr>
          <a:xfrm>
            <a:off x="882869" y="4448507"/>
            <a:ext cx="109307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b="1" dirty="0">
                <a:solidFill>
                  <a:schemeClr val="bg1"/>
                </a:solidFill>
                <a:sym typeface="Symbol" panose="05050102010706020507" pitchFamily="18" charset="2"/>
              </a:rPr>
              <a:t>         </a:t>
            </a:r>
            <a:endParaRPr lang="hu-H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9087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MILYEN VERSFORMÁT ISMER FEL?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21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22</a:t>
            </a:fld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3FF3EDC-59BE-4F3D-8157-C4DEE8C8A436}"/>
              </a:ext>
            </a:extLst>
          </p:cNvPr>
          <p:cNvSpPr txBox="1"/>
          <p:nvPr/>
        </p:nvSpPr>
        <p:spPr>
          <a:xfrm>
            <a:off x="882869" y="4448507"/>
            <a:ext cx="109307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b="1" dirty="0">
                <a:solidFill>
                  <a:schemeClr val="bg1"/>
                </a:solidFill>
                <a:sym typeface="Symbol" panose="05050102010706020507" pitchFamily="18" charset="2"/>
              </a:rPr>
              <a:t>         </a:t>
            </a:r>
            <a:endParaRPr lang="hu-HU" sz="4800" b="1" dirty="0">
              <a:solidFill>
                <a:schemeClr val="bg1"/>
              </a:solidFill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F88B5D27-4C5E-45BF-B0F2-2D8CFCA9D7B8}"/>
              </a:ext>
            </a:extLst>
          </p:cNvPr>
          <p:cNvSpPr txBox="1"/>
          <p:nvPr/>
        </p:nvSpPr>
        <p:spPr>
          <a:xfrm>
            <a:off x="882868" y="5260891"/>
            <a:ext cx="109307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b="1" dirty="0">
                <a:solidFill>
                  <a:schemeClr val="bg1"/>
                </a:solidFill>
                <a:sym typeface="Symbol" panose="05050102010706020507" pitchFamily="18" charset="2"/>
              </a:rPr>
              <a:t>          </a:t>
            </a:r>
            <a:endParaRPr lang="hu-H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24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 A SZERZŐ?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22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23</a:t>
            </a:fld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3FF3EDC-59BE-4F3D-8157-C4DEE8C8A436}"/>
              </a:ext>
            </a:extLst>
          </p:cNvPr>
          <p:cNvSpPr txBox="1"/>
          <p:nvPr/>
        </p:nvSpPr>
        <p:spPr>
          <a:xfrm>
            <a:off x="1755227" y="4311873"/>
            <a:ext cx="10930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b="1" dirty="0">
                <a:solidFill>
                  <a:schemeClr val="bg1"/>
                </a:solidFill>
                <a:sym typeface="Symbol" panose="05050102010706020507" pitchFamily="18" charset="2"/>
              </a:rPr>
              <a:t>OIDIPUSZ KIRÁLY</a:t>
            </a:r>
            <a:endParaRPr lang="hu-HU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3645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 A SZERZŐ?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24</a:t>
            </a:fld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3FF3EDC-59BE-4F3D-8157-C4DEE8C8A436}"/>
              </a:ext>
            </a:extLst>
          </p:cNvPr>
          <p:cNvSpPr txBox="1"/>
          <p:nvPr/>
        </p:nvSpPr>
        <p:spPr>
          <a:xfrm>
            <a:off x="1755227" y="4311873"/>
            <a:ext cx="10930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b="1" dirty="0">
                <a:solidFill>
                  <a:schemeClr val="bg1"/>
                </a:solidFill>
                <a:sym typeface="Symbol" panose="05050102010706020507" pitchFamily="18" charset="2"/>
              </a:rPr>
              <a:t>ILIÁSZ</a:t>
            </a:r>
            <a:endParaRPr lang="hu-HU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0793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 A SZERZŐ?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25</a:t>
            </a:fld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3FF3EDC-59BE-4F3D-8157-C4DEE8C8A436}"/>
              </a:ext>
            </a:extLst>
          </p:cNvPr>
          <p:cNvSpPr txBox="1"/>
          <p:nvPr/>
        </p:nvSpPr>
        <p:spPr>
          <a:xfrm>
            <a:off x="704193" y="4577854"/>
            <a:ext cx="109307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b="1" dirty="0">
                <a:solidFill>
                  <a:schemeClr val="bg1"/>
                </a:solidFill>
                <a:sym typeface="Symbol" panose="05050102010706020507" pitchFamily="18" charset="2"/>
              </a:rPr>
              <a:t>GYŰLÖLÖM AZT, AKI TELT KUPA MELLETT BORT ISZOGATVÁN…</a:t>
            </a:r>
            <a:endParaRPr lang="hu-H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321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 A SZERZŐ?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26</a:t>
            </a:fld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3FF3EDC-59BE-4F3D-8157-C4DEE8C8A436}"/>
              </a:ext>
            </a:extLst>
          </p:cNvPr>
          <p:cNvSpPr txBox="1"/>
          <p:nvPr/>
        </p:nvSpPr>
        <p:spPr>
          <a:xfrm>
            <a:off x="1755227" y="4311873"/>
            <a:ext cx="10930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b="1" dirty="0">
                <a:solidFill>
                  <a:schemeClr val="bg1"/>
                </a:solidFill>
                <a:sym typeface="Symbol" panose="05050102010706020507" pitchFamily="18" charset="2"/>
              </a:rPr>
              <a:t>APHRODITÉHEZ</a:t>
            </a:r>
            <a:endParaRPr lang="hu-HU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1613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 A SZERZŐ?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26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27</a:t>
            </a:fld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3FF3EDC-59BE-4F3D-8157-C4DEE8C8A436}"/>
              </a:ext>
            </a:extLst>
          </p:cNvPr>
          <p:cNvSpPr txBox="1"/>
          <p:nvPr/>
        </p:nvSpPr>
        <p:spPr>
          <a:xfrm>
            <a:off x="1755227" y="4311873"/>
            <a:ext cx="10930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b="1" dirty="0">
                <a:solidFill>
                  <a:schemeClr val="bg1"/>
                </a:solidFill>
                <a:sym typeface="Symbol" panose="05050102010706020507" pitchFamily="18" charset="2"/>
              </a:rPr>
              <a:t>ANTIGONÉ</a:t>
            </a:r>
            <a:endParaRPr lang="hu-HU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1689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 A SZERZŐ?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27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28</a:t>
            </a:fld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3FF3EDC-59BE-4F3D-8157-C4DEE8C8A436}"/>
              </a:ext>
            </a:extLst>
          </p:cNvPr>
          <p:cNvSpPr txBox="1"/>
          <p:nvPr/>
        </p:nvSpPr>
        <p:spPr>
          <a:xfrm>
            <a:off x="1755227" y="4311873"/>
            <a:ext cx="10930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b="1" dirty="0">
                <a:solidFill>
                  <a:schemeClr val="bg1"/>
                </a:solidFill>
                <a:sym typeface="Symbol" panose="05050102010706020507" pitchFamily="18" charset="2"/>
              </a:rPr>
              <a:t>ODÜSSZEIA</a:t>
            </a:r>
            <a:endParaRPr lang="hu-HU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965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546" y="2766218"/>
            <a:ext cx="10292254" cy="132556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MI VAN AZ ARANYALMÁRA ÍRVA, AMIÉRT HÁROM ISTENNŐ VERSENG?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28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29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/>
              <a:t>TRÓJAI MONDAKÖR</a:t>
            </a:r>
          </a:p>
        </p:txBody>
      </p:sp>
    </p:spTree>
    <p:extLst>
      <p:ext uri="{BB962C8B-B14F-4D97-AF65-F5344CB8AC3E}">
        <p14:creationId xmlns:p14="http://schemas.microsoft.com/office/powerpoint/2010/main" val="978768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KI A BOR ÉS A MÁMOR ISTENE?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2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2F7B1972-53D2-4F1B-AB4B-681BBBD5BF47}"/>
              </a:ext>
            </a:extLst>
          </p:cNvPr>
          <p:cNvSpPr/>
          <p:nvPr/>
        </p:nvSpPr>
        <p:spPr>
          <a:xfrm>
            <a:off x="0" y="4276725"/>
            <a:ext cx="7058025" cy="2581275"/>
          </a:xfrm>
          <a:prstGeom prst="rtTriangl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bg1"/>
                </a:solidFill>
              </a:rPr>
              <a:t>MITOLÓGIA</a:t>
            </a:r>
          </a:p>
        </p:txBody>
      </p:sp>
    </p:spTree>
    <p:extLst>
      <p:ext uri="{BB962C8B-B14F-4D97-AF65-F5344CB8AC3E}">
        <p14:creationId xmlns:p14="http://schemas.microsoft.com/office/powerpoint/2010/main" val="21969381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608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 DÖNTI EL A VERSENYT?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29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30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/>
              <a:t>TRÓJAI MONDAKÖR</a:t>
            </a:r>
          </a:p>
        </p:txBody>
      </p:sp>
    </p:spTree>
    <p:extLst>
      <p:ext uri="{BB962C8B-B14F-4D97-AF65-F5344CB8AC3E}">
        <p14:creationId xmlns:p14="http://schemas.microsoft.com/office/powerpoint/2010/main" val="25002178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0608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 NYERI A VERSENYT?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31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/>
              <a:t>TRÓJAI MONDAKÖR</a:t>
            </a:r>
          </a:p>
        </p:txBody>
      </p:sp>
    </p:spTree>
    <p:extLst>
      <p:ext uri="{BB962C8B-B14F-4D97-AF65-F5344CB8AC3E}">
        <p14:creationId xmlns:p14="http://schemas.microsoft.com/office/powerpoint/2010/main" val="24827885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0608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HOGYAN JUTALMAZZA MEG A DÖNTŐBÍRÓT?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31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32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/>
              <a:t>TRÓJAI MONDAKÖR</a:t>
            </a:r>
          </a:p>
        </p:txBody>
      </p:sp>
    </p:spTree>
    <p:extLst>
      <p:ext uri="{BB962C8B-B14F-4D97-AF65-F5344CB8AC3E}">
        <p14:creationId xmlns:p14="http://schemas.microsoft.com/office/powerpoint/2010/main" val="24364527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0608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KINEK A BECSÜLETÉÉRT TÖR KI A TRÓJAI HÁBORÚ?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32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33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/>
              <a:t>TRÓJAI MONDAKÖR</a:t>
            </a:r>
          </a:p>
        </p:txBody>
      </p:sp>
    </p:spTree>
    <p:extLst>
      <p:ext uri="{BB962C8B-B14F-4D97-AF65-F5344CB8AC3E}">
        <p14:creationId xmlns:p14="http://schemas.microsoft.com/office/powerpoint/2010/main" val="32051917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0608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KI A TRÓJAIAK LEGNAGYOBB HŐSE?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33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34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/>
              <a:t>TRÓJAI MONDAKÖR</a:t>
            </a:r>
          </a:p>
        </p:txBody>
      </p:sp>
    </p:spTree>
    <p:extLst>
      <p:ext uri="{BB962C8B-B14F-4D97-AF65-F5344CB8AC3E}">
        <p14:creationId xmlns:p14="http://schemas.microsoft.com/office/powerpoint/2010/main" val="23356894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0608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KI A GÖRÖGÖK LEGNAGYOBB HŐSE?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34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35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/>
              <a:t>TRÓJAI MONDAKÖR</a:t>
            </a:r>
          </a:p>
        </p:txBody>
      </p:sp>
    </p:spTree>
    <p:extLst>
      <p:ext uri="{BB962C8B-B14F-4D97-AF65-F5344CB8AC3E}">
        <p14:creationId xmlns:p14="http://schemas.microsoft.com/office/powerpoint/2010/main" val="20205941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0608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MENNYI IDEIG TART A HÁBORÚ?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35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36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/>
              <a:t>TRÓJAI MONDAKÖR</a:t>
            </a:r>
          </a:p>
        </p:txBody>
      </p:sp>
    </p:spTree>
    <p:extLst>
      <p:ext uri="{BB962C8B-B14F-4D97-AF65-F5344CB8AC3E}">
        <p14:creationId xmlns:p14="http://schemas.microsoft.com/office/powerpoint/2010/main" val="24948769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0608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 NYERI A HÁBORÚT?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36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37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/>
              <a:t>TRÓJAI MONDAKÖR</a:t>
            </a:r>
          </a:p>
        </p:txBody>
      </p:sp>
    </p:spTree>
    <p:extLst>
      <p:ext uri="{BB962C8B-B14F-4D97-AF65-F5344CB8AC3E}">
        <p14:creationId xmlns:p14="http://schemas.microsoft.com/office/powerpoint/2010/main" val="34622673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0608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MILYEN TALÁLMÁNY DÖNTI EL A HÁBORÚT?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37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38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/>
              <a:t>TRÓJAI MONDAKÖR</a:t>
            </a:r>
          </a:p>
        </p:txBody>
      </p:sp>
    </p:spTree>
    <p:extLst>
      <p:ext uri="{BB962C8B-B14F-4D97-AF65-F5344CB8AC3E}">
        <p14:creationId xmlns:p14="http://schemas.microsoft.com/office/powerpoint/2010/main" val="27960969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0608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KINEK A  TALÁLMÁNYA?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38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39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/>
              <a:t>TRÓJAI MONDAKÖR</a:t>
            </a:r>
          </a:p>
        </p:txBody>
      </p:sp>
    </p:spTree>
    <p:extLst>
      <p:ext uri="{BB962C8B-B14F-4D97-AF65-F5344CB8AC3E}">
        <p14:creationId xmlns:p14="http://schemas.microsoft.com/office/powerpoint/2010/main" val="810215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 A BÖLCSESSÉG ISTENNŐJE?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3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F7218D78-7843-4512-90D2-759ACBD1BF70}"/>
              </a:ext>
            </a:extLst>
          </p:cNvPr>
          <p:cNvSpPr/>
          <p:nvPr/>
        </p:nvSpPr>
        <p:spPr>
          <a:xfrm>
            <a:off x="0" y="4276725"/>
            <a:ext cx="7058025" cy="2581275"/>
          </a:xfrm>
          <a:prstGeom prst="rtTriangl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bg1"/>
                </a:solidFill>
              </a:rPr>
              <a:t>MITOLÓGIA</a:t>
            </a:r>
          </a:p>
        </p:txBody>
      </p:sp>
    </p:spTree>
    <p:extLst>
      <p:ext uri="{BB962C8B-B14F-4D97-AF65-F5344CB8AC3E}">
        <p14:creationId xmlns:p14="http://schemas.microsoft.com/office/powerpoint/2010/main" val="38058413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10" y="250608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MELYIK TÁBORT SEGÍTI HÉRA?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39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40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/>
              <a:t>TRÓJAI MONDAKÖR</a:t>
            </a:r>
          </a:p>
        </p:txBody>
      </p:sp>
    </p:spTree>
    <p:extLst>
      <p:ext uri="{BB962C8B-B14F-4D97-AF65-F5344CB8AC3E}">
        <p14:creationId xmlns:p14="http://schemas.microsoft.com/office/powerpoint/2010/main" val="7469854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10" y="250608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MI TÖRTÉNIK A GÖRÖG HŐSÖKKEL A HÁBORÚ UTÁN?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41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/>
              <a:t>TRÓJAI MONDAKÖR</a:t>
            </a:r>
          </a:p>
        </p:txBody>
      </p:sp>
    </p:spTree>
    <p:extLst>
      <p:ext uri="{BB962C8B-B14F-4D97-AF65-F5344CB8AC3E}">
        <p14:creationId xmlns:p14="http://schemas.microsoft.com/office/powerpoint/2010/main" val="40394772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10" y="250608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MI TÖRTÉNIK A TRÓJAIAKKAL A HÁBORÚ UTÁN?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41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42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/>
              <a:t>TRÓJAI MONDAKÖR</a:t>
            </a:r>
          </a:p>
        </p:txBody>
      </p:sp>
    </p:spTree>
    <p:extLst>
      <p:ext uri="{BB962C8B-B14F-4D97-AF65-F5344CB8AC3E}">
        <p14:creationId xmlns:p14="http://schemas.microsoft.com/office/powerpoint/2010/main" val="861564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7986" y="2766218"/>
            <a:ext cx="9711558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HOGYAN VERI ÁT PENELOPÉ A KÉRŐKET, HOGY NE KELLJEN FÉRJHEZ MENNIE?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42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43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/>
              <a:t>TRÓJAI MONDAKÖR</a:t>
            </a:r>
          </a:p>
        </p:txBody>
      </p:sp>
    </p:spTree>
    <p:extLst>
      <p:ext uri="{BB962C8B-B14F-4D97-AF65-F5344CB8AC3E}">
        <p14:creationId xmlns:p14="http://schemas.microsoft.com/office/powerpoint/2010/main" val="5163805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944" y="2601994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MELYIK </a:t>
            </a:r>
            <a:r>
              <a:rPr lang="hu-HU" sz="6600" b="1" u="sng" dirty="0"/>
              <a:t>NEM</a:t>
            </a:r>
            <a:r>
              <a:rPr lang="hu-HU" sz="6600" b="1" dirty="0"/>
              <a:t> ODÜSSZEUSZ KALANDJA?</a:t>
            </a:r>
            <a:br>
              <a:rPr lang="hu-HU" sz="6600" b="1" dirty="0"/>
            </a:br>
            <a:r>
              <a:rPr lang="hu-HU" sz="6600" b="1" dirty="0">
                <a:solidFill>
                  <a:schemeClr val="bg1"/>
                </a:solidFill>
              </a:rPr>
              <a:t>TÖRPÉK SZIGETE </a:t>
            </a:r>
            <a:br>
              <a:rPr lang="hu-HU" sz="6600" b="1" dirty="0">
                <a:solidFill>
                  <a:schemeClr val="bg1"/>
                </a:solidFill>
              </a:rPr>
            </a:br>
            <a:r>
              <a:rPr lang="hu-HU" sz="6600" b="1" dirty="0">
                <a:solidFill>
                  <a:schemeClr val="bg1"/>
                </a:solidFill>
              </a:rPr>
              <a:t>KÜKLOPSZ</a:t>
            </a:r>
            <a:br>
              <a:rPr lang="hu-HU" sz="6600" b="1" dirty="0">
                <a:solidFill>
                  <a:schemeClr val="bg1"/>
                </a:solidFill>
              </a:rPr>
            </a:br>
            <a:r>
              <a:rPr lang="hu-HU" sz="6600" b="1" dirty="0">
                <a:solidFill>
                  <a:schemeClr val="bg1"/>
                </a:solidFill>
              </a:rPr>
              <a:t>SZIRÉNEK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43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44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/>
              <a:t>TRÓJAI MONDAKÖR</a:t>
            </a:r>
          </a:p>
        </p:txBody>
      </p:sp>
    </p:spTree>
    <p:extLst>
      <p:ext uri="{BB962C8B-B14F-4D97-AF65-F5344CB8AC3E}">
        <p14:creationId xmlns:p14="http://schemas.microsoft.com/office/powerpoint/2010/main" val="12040988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944" y="2601994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MIÉRT AKARJA LAIOSZ KIRÁLY MEGÖLNI A CSECSEMŐJÉT?</a:t>
            </a: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44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45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THÉBAI MONDAKÖR</a:t>
            </a:r>
          </a:p>
        </p:txBody>
      </p:sp>
    </p:spTree>
    <p:extLst>
      <p:ext uri="{BB962C8B-B14F-4D97-AF65-F5344CB8AC3E}">
        <p14:creationId xmlns:p14="http://schemas.microsoft.com/office/powerpoint/2010/main" val="1150107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944" y="2601994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HOGYAN MARAD ÉLETBEN A CSECSEMŐ?</a:t>
            </a: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45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46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THÉBAI MONDAKÖR</a:t>
            </a:r>
          </a:p>
        </p:txBody>
      </p:sp>
    </p:spTree>
    <p:extLst>
      <p:ext uri="{BB962C8B-B14F-4D97-AF65-F5344CB8AC3E}">
        <p14:creationId xmlns:p14="http://schemas.microsoft.com/office/powerpoint/2010/main" val="4662186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944" y="2601994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MIÉRT MEGY THÉBÁBA A FELNŐTT OIDIPUSZ?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46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47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THÉBAI MONDAKÖR</a:t>
            </a:r>
          </a:p>
        </p:txBody>
      </p:sp>
    </p:spTree>
    <p:extLst>
      <p:ext uri="{BB962C8B-B14F-4D97-AF65-F5344CB8AC3E}">
        <p14:creationId xmlns:p14="http://schemas.microsoft.com/office/powerpoint/2010/main" val="22207619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99292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HOGYAN NYERI EL OIDIPUSZ A KIRÁLYNÉ KEZÉT?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47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48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THÉBAI MONDAKÖR</a:t>
            </a:r>
          </a:p>
        </p:txBody>
      </p:sp>
    </p:spTree>
    <p:extLst>
      <p:ext uri="{BB962C8B-B14F-4D97-AF65-F5344CB8AC3E}">
        <p14:creationId xmlns:p14="http://schemas.microsoft.com/office/powerpoint/2010/main" val="1780405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99292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MI A BAJ AZZAL, HOGY FELESÉGÜL VESZI A KIRÁLYNÉT?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48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49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THÉBAI MONDAKÖR</a:t>
            </a:r>
          </a:p>
        </p:txBody>
      </p:sp>
    </p:spTree>
    <p:extLst>
      <p:ext uri="{BB962C8B-B14F-4D97-AF65-F5344CB8AC3E}">
        <p14:creationId xmlns:p14="http://schemas.microsoft.com/office/powerpoint/2010/main" val="2236824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 A TENGERISTEN?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4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A566096C-8ADF-4966-9DB4-960A92846927}"/>
              </a:ext>
            </a:extLst>
          </p:cNvPr>
          <p:cNvSpPr/>
          <p:nvPr/>
        </p:nvSpPr>
        <p:spPr>
          <a:xfrm>
            <a:off x="0" y="4276725"/>
            <a:ext cx="7058025" cy="2581275"/>
          </a:xfrm>
          <a:prstGeom prst="rtTriangl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bg1"/>
                </a:solidFill>
              </a:rPr>
              <a:t>MITOLÓGIA</a:t>
            </a:r>
          </a:p>
        </p:txBody>
      </p:sp>
    </p:spTree>
    <p:extLst>
      <p:ext uri="{BB962C8B-B14F-4D97-AF65-F5344CB8AC3E}">
        <p14:creationId xmlns:p14="http://schemas.microsoft.com/office/powerpoint/2010/main" val="13197462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99292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MIÉRT KEZD NYOMOZNI APJA MEGÖLÉSÉNEK ÜGYÉBEN?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49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50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THÉBAI MONDAKÖR</a:t>
            </a:r>
          </a:p>
        </p:txBody>
      </p:sp>
    </p:spTree>
    <p:extLst>
      <p:ext uri="{BB962C8B-B14F-4D97-AF65-F5344CB8AC3E}">
        <p14:creationId xmlns:p14="http://schemas.microsoft.com/office/powerpoint/2010/main" val="9717045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KI NEVEZI MEG ELŐSZÖR A GYILKOST?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50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51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THÉBAI MONDAKÖR</a:t>
            </a:r>
          </a:p>
        </p:txBody>
      </p:sp>
    </p:spTree>
    <p:extLst>
      <p:ext uri="{BB962C8B-B14F-4D97-AF65-F5344CB8AC3E}">
        <p14:creationId xmlns:p14="http://schemas.microsoft.com/office/powerpoint/2010/main" val="40567229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KI OIDIPUSZ APJÁNAK GYILKOSA?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51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52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THÉBAI MONDAKÖR</a:t>
            </a:r>
          </a:p>
        </p:txBody>
      </p:sp>
    </p:spTree>
    <p:extLst>
      <p:ext uri="{BB962C8B-B14F-4D97-AF65-F5344CB8AC3E}">
        <p14:creationId xmlns:p14="http://schemas.microsoft.com/office/powerpoint/2010/main" val="32413038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MIT TESZ OIDIPUSZ, AMIKOR EZ KIDERÜL?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52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53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THÉBAI MONDAKÖR</a:t>
            </a:r>
          </a:p>
        </p:txBody>
      </p:sp>
    </p:spTree>
    <p:extLst>
      <p:ext uri="{BB962C8B-B14F-4D97-AF65-F5344CB8AC3E}">
        <p14:creationId xmlns:p14="http://schemas.microsoft.com/office/powerpoint/2010/main" val="26880829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KICSODA ISZMÉNÉ?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53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54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THÉBAI MONDAKÖR</a:t>
            </a:r>
          </a:p>
        </p:txBody>
      </p:sp>
    </p:spTree>
    <p:extLst>
      <p:ext uri="{BB962C8B-B14F-4D97-AF65-F5344CB8AC3E}">
        <p14:creationId xmlns:p14="http://schemas.microsoft.com/office/powerpoint/2010/main" val="816707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HOGYAN ÉS MIÉRT HAL MEG OIDIPUSZ KÉT FIA?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54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55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THÉBAI MONDAKÖR</a:t>
            </a:r>
          </a:p>
        </p:txBody>
      </p:sp>
    </p:spTree>
    <p:extLst>
      <p:ext uri="{BB962C8B-B14F-4D97-AF65-F5344CB8AC3E}">
        <p14:creationId xmlns:p14="http://schemas.microsoft.com/office/powerpoint/2010/main" val="13885061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KI FOGLALJA EL A TRÓNT?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55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56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THÉBAI MONDAKÖR</a:t>
            </a:r>
          </a:p>
        </p:txBody>
      </p:sp>
    </p:spTree>
    <p:extLst>
      <p:ext uri="{BB962C8B-B14F-4D97-AF65-F5344CB8AC3E}">
        <p14:creationId xmlns:p14="http://schemas.microsoft.com/office/powerpoint/2010/main" val="352045732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MIÉRT ÍTÉLI HALÁLRA A KIRÁLY ANTIGONÉT?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56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57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THÉBAI MONDAKÖR</a:t>
            </a:r>
          </a:p>
        </p:txBody>
      </p:sp>
    </p:spTree>
    <p:extLst>
      <p:ext uri="{BB962C8B-B14F-4D97-AF65-F5344CB8AC3E}">
        <p14:creationId xmlns:p14="http://schemas.microsoft.com/office/powerpoint/2010/main" val="3397603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KIK PRÓBÁLJÁK MEGMENTENI ANTIGONÉT? (KIK PRÓBÁLJÁK MEGGYŐZNI A KIRÁLYT?)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57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58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THÉBAI MONDAKÖR</a:t>
            </a:r>
          </a:p>
        </p:txBody>
      </p:sp>
    </p:spTree>
    <p:extLst>
      <p:ext uri="{BB962C8B-B14F-4D97-AF65-F5344CB8AC3E}">
        <p14:creationId xmlns:p14="http://schemas.microsoft.com/office/powerpoint/2010/main" val="6763903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MIÉRT NEM SZÁMÍT, HOGY A KIRÁLY VÉGÜL MEGVÁLTOZTATJA A DÖNTÉSÉT?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58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59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THÉBAI MONDAKÖR</a:t>
            </a:r>
          </a:p>
        </p:txBody>
      </p:sp>
    </p:spTree>
    <p:extLst>
      <p:ext uri="{BB962C8B-B14F-4D97-AF65-F5344CB8AC3E}">
        <p14:creationId xmlns:p14="http://schemas.microsoft.com/office/powerpoint/2010/main" val="1430018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 AZ ALVLÁG ISTENE?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5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6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55181B0A-63DD-4DC9-A671-A9BC8C603618}"/>
              </a:ext>
            </a:extLst>
          </p:cNvPr>
          <p:cNvSpPr/>
          <p:nvPr/>
        </p:nvSpPr>
        <p:spPr>
          <a:xfrm>
            <a:off x="0" y="4276725"/>
            <a:ext cx="7058025" cy="2581275"/>
          </a:xfrm>
          <a:prstGeom prst="rtTriangl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bg1"/>
                </a:solidFill>
              </a:rPr>
              <a:t>MITOLÓGIA</a:t>
            </a:r>
          </a:p>
        </p:txBody>
      </p:sp>
    </p:spTree>
    <p:extLst>
      <p:ext uri="{BB962C8B-B14F-4D97-AF65-F5344CB8AC3E}">
        <p14:creationId xmlns:p14="http://schemas.microsoft.com/office/powerpoint/2010/main" val="74915683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HOGYAN HAL MEG ANTIGONÉ?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59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60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THÉBAI MONDAKÖR</a:t>
            </a:r>
          </a:p>
        </p:txBody>
      </p:sp>
    </p:spTree>
    <p:extLst>
      <p:ext uri="{BB962C8B-B14F-4D97-AF65-F5344CB8AC3E}">
        <p14:creationId xmlns:p14="http://schemas.microsoft.com/office/powerpoint/2010/main" val="26088294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3075643"/>
            <a:ext cx="11561380" cy="217427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KIT VESZÍT EL A KIRÁLY ANTIGONÉVAL EGYÜTT?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60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61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700E3FB4-8C38-417F-8509-195F9A242521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THÉBAI MONDAKÖR</a:t>
            </a:r>
          </a:p>
        </p:txBody>
      </p:sp>
    </p:spTree>
    <p:extLst>
      <p:ext uri="{BB962C8B-B14F-4D97-AF65-F5344CB8AC3E}">
        <p14:creationId xmlns:p14="http://schemas.microsoft.com/office/powerpoint/2010/main" val="30472289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455" y="3559119"/>
            <a:ext cx="11561380" cy="217427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KIRŐL VAN SZÓ? NEVEZD MEG!</a:t>
            </a:r>
            <a:br>
              <a:rPr lang="hu-HU" sz="6600" b="1" dirty="0"/>
            </a:br>
            <a:r>
              <a:rPr lang="hu-HU" sz="6600" b="1" dirty="0">
                <a:solidFill>
                  <a:schemeClr val="bg1"/>
                </a:solidFill>
              </a:rPr>
              <a:t>AZ ÓKORI GÖRÖG IRODALOM LEGNAGYOBB KÖLTŐNŐJE.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61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62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02616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455" y="3590650"/>
            <a:ext cx="11561380" cy="217427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KIRŐL VAN SZÓ? NEVEZD MEG!</a:t>
            </a:r>
            <a:br>
              <a:rPr lang="hu-HU" sz="6600" b="1" dirty="0"/>
            </a:br>
            <a:r>
              <a:rPr lang="hu-HU" sz="6600" b="1" dirty="0">
                <a:solidFill>
                  <a:schemeClr val="bg1"/>
                </a:solidFill>
              </a:rPr>
              <a:t>A VAK JÓS – EPIKAI ÉS DRÁMAI MŰVEKBEN IS SZEREPEL.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62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63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856663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944" y="3979533"/>
            <a:ext cx="11561380" cy="217427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KIRŐL VAN SZÓ? NEVEZD MEG!</a:t>
            </a:r>
            <a:br>
              <a:rPr lang="hu-HU" sz="6600" b="1" dirty="0"/>
            </a:br>
            <a:r>
              <a:rPr lang="hu-HU" sz="6600" b="1" dirty="0">
                <a:solidFill>
                  <a:schemeClr val="bg1"/>
                </a:solidFill>
              </a:rPr>
              <a:t>ELLOPTA A TÜZET AZ EMBEREK SZÁMÁRA, EZÉRT ZEUSZ EGY HEGYHEZ LÁNCOLJA.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63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64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910673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944" y="3979533"/>
            <a:ext cx="11561380" cy="217427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KIRŐL VAN SZÓ? NEVEZD MEG!</a:t>
            </a:r>
            <a:br>
              <a:rPr lang="hu-HU" sz="6600" b="1" dirty="0"/>
            </a:br>
            <a:r>
              <a:rPr lang="hu-HU" sz="6600" b="1" dirty="0">
                <a:solidFill>
                  <a:schemeClr val="bg1"/>
                </a:solidFill>
              </a:rPr>
              <a:t>NAGYEREJŰ</a:t>
            </a:r>
            <a:r>
              <a:rPr lang="hu-HU" sz="6600" b="1" dirty="0"/>
              <a:t> </a:t>
            </a:r>
            <a:r>
              <a:rPr lang="hu-HU" sz="6600" b="1" dirty="0">
                <a:solidFill>
                  <a:schemeClr val="bg1"/>
                </a:solidFill>
              </a:rPr>
              <a:t>FÉLISTEN, AKI TÍZ HŐSTETTÉVEL SZERZETT HÍRNEVET.</a:t>
            </a: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64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65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768879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944" y="3979533"/>
            <a:ext cx="11561380" cy="217427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MIRŐL NEVEZETES DELPHOI VÁROSA?</a:t>
            </a:r>
            <a:br>
              <a:rPr lang="hu-HU" sz="6600" b="1" dirty="0"/>
            </a:br>
            <a:br>
              <a:rPr lang="hu-HU" sz="6600" b="1" dirty="0"/>
            </a:br>
            <a:br>
              <a:rPr lang="hu-HU" sz="6600" b="1" dirty="0"/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232557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65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66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732857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 A MŰFAJA?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66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67</a:t>
            </a:fld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3FF3EDC-59BE-4F3D-8157-C4DEE8C8A436}"/>
              </a:ext>
            </a:extLst>
          </p:cNvPr>
          <p:cNvSpPr txBox="1"/>
          <p:nvPr/>
        </p:nvSpPr>
        <p:spPr>
          <a:xfrm>
            <a:off x="1755227" y="4311873"/>
            <a:ext cx="10930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b="1" dirty="0">
                <a:solidFill>
                  <a:schemeClr val="bg1"/>
                </a:solidFill>
                <a:sym typeface="Symbol" panose="05050102010706020507" pitchFamily="18" charset="2"/>
              </a:rPr>
              <a:t>ODÜSSZEIA</a:t>
            </a:r>
            <a:endParaRPr lang="hu-HU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61736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 A MŰFAJA?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67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68</a:t>
            </a:fld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3FF3EDC-59BE-4F3D-8157-C4DEE8C8A436}"/>
              </a:ext>
            </a:extLst>
          </p:cNvPr>
          <p:cNvSpPr txBox="1"/>
          <p:nvPr/>
        </p:nvSpPr>
        <p:spPr>
          <a:xfrm>
            <a:off x="1755227" y="4311873"/>
            <a:ext cx="10930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b="1" dirty="0">
                <a:solidFill>
                  <a:schemeClr val="bg1"/>
                </a:solidFill>
                <a:sym typeface="Symbol" panose="05050102010706020507" pitchFamily="18" charset="2"/>
              </a:rPr>
              <a:t>ANTIGONÉ</a:t>
            </a:r>
            <a:endParaRPr lang="hu-HU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7596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 A MŰFAJA?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68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69</a:t>
            </a:fld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3FF3EDC-59BE-4F3D-8157-C4DEE8C8A436}"/>
              </a:ext>
            </a:extLst>
          </p:cNvPr>
          <p:cNvSpPr txBox="1"/>
          <p:nvPr/>
        </p:nvSpPr>
        <p:spPr>
          <a:xfrm>
            <a:off x="1755227" y="4311873"/>
            <a:ext cx="10930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b="1" dirty="0">
                <a:solidFill>
                  <a:schemeClr val="bg1"/>
                </a:solidFill>
                <a:sym typeface="Symbol" panose="05050102010706020507" pitchFamily="18" charset="2"/>
              </a:rPr>
              <a:t>ILIÁSZ</a:t>
            </a:r>
            <a:endParaRPr lang="hu-HU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764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KICSODA APHRODITÉ?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6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7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B0B9E764-2F73-4E28-B903-333A9CCEABAD}"/>
              </a:ext>
            </a:extLst>
          </p:cNvPr>
          <p:cNvSpPr/>
          <p:nvPr/>
        </p:nvSpPr>
        <p:spPr>
          <a:xfrm>
            <a:off x="0" y="4276725"/>
            <a:ext cx="7058025" cy="2581275"/>
          </a:xfrm>
          <a:prstGeom prst="rtTriangl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bg1"/>
                </a:solidFill>
              </a:rPr>
              <a:t>MITOLÓGIA</a:t>
            </a:r>
          </a:p>
        </p:txBody>
      </p:sp>
    </p:spTree>
    <p:extLst>
      <p:ext uri="{BB962C8B-B14F-4D97-AF65-F5344CB8AC3E}">
        <p14:creationId xmlns:p14="http://schemas.microsoft.com/office/powerpoint/2010/main" val="35117370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 A MŰFAJA?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69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70</a:t>
            </a:fld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3FF3EDC-59BE-4F3D-8157-C4DEE8C8A436}"/>
              </a:ext>
            </a:extLst>
          </p:cNvPr>
          <p:cNvSpPr txBox="1"/>
          <p:nvPr/>
        </p:nvSpPr>
        <p:spPr>
          <a:xfrm>
            <a:off x="1755227" y="4311873"/>
            <a:ext cx="10930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7200" b="1" dirty="0">
                <a:solidFill>
                  <a:schemeClr val="bg1"/>
                </a:solidFill>
                <a:sym typeface="Symbol" panose="05050102010706020507" pitchFamily="18" charset="2"/>
              </a:rPr>
              <a:t>OIDIPUSZ KIRÁLY</a:t>
            </a:r>
            <a:endParaRPr lang="hu-HU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77492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772" y="242337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MELYIKÜK NEM TARTOZIK AZ ÓKORI GÖRÖG KULTÚRÁHOZ?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70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71</a:t>
            </a:fld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3FF3EDC-59BE-4F3D-8157-C4DEE8C8A436}"/>
              </a:ext>
            </a:extLst>
          </p:cNvPr>
          <p:cNvSpPr txBox="1"/>
          <p:nvPr/>
        </p:nvSpPr>
        <p:spPr>
          <a:xfrm>
            <a:off x="3436882" y="3771027"/>
            <a:ext cx="109307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400" b="1" dirty="0">
                <a:solidFill>
                  <a:schemeClr val="bg1"/>
                </a:solidFill>
                <a:sym typeface="Symbol" panose="05050102010706020507" pitchFamily="18" charset="2"/>
              </a:rPr>
              <a:t>PLATÓN</a:t>
            </a:r>
          </a:p>
          <a:p>
            <a:r>
              <a:rPr lang="hu-HU" sz="5400" b="1" dirty="0">
                <a:solidFill>
                  <a:schemeClr val="bg1"/>
                </a:solidFill>
                <a:sym typeface="Symbol" panose="05050102010706020507" pitchFamily="18" charset="2"/>
              </a:rPr>
              <a:t>SENECA</a:t>
            </a:r>
          </a:p>
          <a:p>
            <a:r>
              <a:rPr lang="hu-HU" sz="5400" b="1" dirty="0">
                <a:solidFill>
                  <a:schemeClr val="bg1"/>
                </a:solidFill>
                <a:sym typeface="Symbol" panose="05050102010706020507" pitchFamily="18" charset="2"/>
              </a:rPr>
              <a:t>ARISZTOTELÉSZ</a:t>
            </a:r>
            <a:endParaRPr lang="hu-HU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48004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772" y="2423375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 A HÁRMAS EGYSÉG ELVE?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71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72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5247199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772" y="242337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MELYIK A DRÁMA KÉT MŰFAJA AZ ÓKORI GÖRÖGÖKNÉL?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72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73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9529658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772" y="2423375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MELYIK A HÁROM MŰNEM?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73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74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473669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772" y="2423375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IGAZ, VAGY NEM?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74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75</a:t>
            </a:fld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361B9F82-2626-44D3-BC61-66E5C2BD2785}"/>
              </a:ext>
            </a:extLst>
          </p:cNvPr>
          <p:cNvSpPr txBox="1"/>
          <p:nvPr/>
        </p:nvSpPr>
        <p:spPr>
          <a:xfrm>
            <a:off x="990600" y="3494028"/>
            <a:ext cx="96393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6000" dirty="0">
                <a:solidFill>
                  <a:schemeClr val="bg1"/>
                </a:solidFill>
              </a:rPr>
              <a:t>A TRAGÉDIÁKBAN A TRAGIKUS HŐSNEK SZÜKSÉGKÉPPEN MEG KELL HALNIA.</a:t>
            </a:r>
          </a:p>
        </p:txBody>
      </p:sp>
    </p:spTree>
    <p:extLst>
      <p:ext uri="{BB962C8B-B14F-4D97-AF65-F5344CB8AC3E}">
        <p14:creationId xmlns:p14="http://schemas.microsoft.com/office/powerpoint/2010/main" val="295026700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772" y="2423375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IGAZ, VAGY NEM?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75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76</a:t>
            </a:fld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361B9F82-2626-44D3-BC61-66E5C2BD2785}"/>
              </a:ext>
            </a:extLst>
          </p:cNvPr>
          <p:cNvSpPr txBox="1"/>
          <p:nvPr/>
        </p:nvSpPr>
        <p:spPr>
          <a:xfrm>
            <a:off x="990600" y="3494028"/>
            <a:ext cx="96393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6000" dirty="0">
                <a:solidFill>
                  <a:schemeClr val="bg1"/>
                </a:solidFill>
              </a:rPr>
              <a:t>A DRÁMAI ÜNNEPEKEN CSAK A FÉRFIAKNAK KELLETT RÉSZT VENNIE.</a:t>
            </a:r>
          </a:p>
        </p:txBody>
      </p:sp>
    </p:spTree>
    <p:extLst>
      <p:ext uri="{BB962C8B-B14F-4D97-AF65-F5344CB8AC3E}">
        <p14:creationId xmlns:p14="http://schemas.microsoft.com/office/powerpoint/2010/main" val="40477219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772" y="2423375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IGAZ, VAGY NEM?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76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77</a:t>
            </a:fld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361B9F82-2626-44D3-BC61-66E5C2BD2785}"/>
              </a:ext>
            </a:extLst>
          </p:cNvPr>
          <p:cNvSpPr txBox="1"/>
          <p:nvPr/>
        </p:nvSpPr>
        <p:spPr>
          <a:xfrm>
            <a:off x="990600" y="3494028"/>
            <a:ext cx="96393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6000" dirty="0">
                <a:solidFill>
                  <a:schemeClr val="bg1"/>
                </a:solidFill>
              </a:rPr>
              <a:t>AZ ÓKORI GÖRÖG SZÍNPADOKON CSAK FÉRFIAK LEHETTEK SZÍNÉSZEK.</a:t>
            </a:r>
          </a:p>
        </p:txBody>
      </p:sp>
    </p:spTree>
    <p:extLst>
      <p:ext uri="{BB962C8B-B14F-4D97-AF65-F5344CB8AC3E}">
        <p14:creationId xmlns:p14="http://schemas.microsoft.com/office/powerpoint/2010/main" val="245235826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772" y="2423375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IGAZ, VAGY NEM?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77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78</a:t>
            </a:fld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361B9F82-2626-44D3-BC61-66E5C2BD2785}"/>
              </a:ext>
            </a:extLst>
          </p:cNvPr>
          <p:cNvSpPr txBox="1"/>
          <p:nvPr/>
        </p:nvSpPr>
        <p:spPr>
          <a:xfrm>
            <a:off x="990600" y="3494028"/>
            <a:ext cx="96393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6000" dirty="0">
                <a:solidFill>
                  <a:schemeClr val="bg1"/>
                </a:solidFill>
              </a:rPr>
              <a:t>AZ ÓKORI GÖRÖG SZÍNHÁZI ÜNNEPEN HÁROM DRÁMAÍRÓ VERSENYEZHETETT.</a:t>
            </a:r>
          </a:p>
        </p:txBody>
      </p:sp>
    </p:spTree>
    <p:extLst>
      <p:ext uri="{BB962C8B-B14F-4D97-AF65-F5344CB8AC3E}">
        <p14:creationId xmlns:p14="http://schemas.microsoft.com/office/powerpoint/2010/main" val="111075791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772" y="2423375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 A </a:t>
            </a:r>
            <a:r>
              <a:rPr lang="hu-HU" sz="6600" b="1" dirty="0">
                <a:solidFill>
                  <a:schemeClr val="bg1"/>
                </a:solidFill>
              </a:rPr>
              <a:t>DEUS EX MACHINA</a:t>
            </a:r>
            <a:r>
              <a:rPr lang="hu-HU" sz="6600" b="1" dirty="0"/>
              <a:t>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78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79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78746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KICSODA APOLLÓN?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7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8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28861DEC-49EF-40A6-A0AC-A04C68680F9D}"/>
              </a:ext>
            </a:extLst>
          </p:cNvPr>
          <p:cNvSpPr/>
          <p:nvPr/>
        </p:nvSpPr>
        <p:spPr>
          <a:xfrm>
            <a:off x="0" y="4276725"/>
            <a:ext cx="7058025" cy="2581275"/>
          </a:xfrm>
          <a:prstGeom prst="rtTriangl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bg1"/>
                </a:solidFill>
              </a:rPr>
              <a:t>MITOLÓGIA</a:t>
            </a:r>
          </a:p>
        </p:txBody>
      </p:sp>
    </p:spTree>
    <p:extLst>
      <p:ext uri="{BB962C8B-B14F-4D97-AF65-F5344CB8AC3E}">
        <p14:creationId xmlns:p14="http://schemas.microsoft.com/office/powerpoint/2010/main" val="56725734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772" y="2423375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 AZ </a:t>
            </a:r>
            <a:r>
              <a:rPr lang="hu-HU" sz="6600" b="1" u="sng" dirty="0">
                <a:solidFill>
                  <a:schemeClr val="bg1"/>
                </a:solidFill>
              </a:rPr>
              <a:t>IN MEDIAS RES</a:t>
            </a:r>
            <a:r>
              <a:rPr lang="hu-HU" sz="6600" b="1" dirty="0"/>
              <a:t>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79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80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2480100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1447" y="2623400"/>
            <a:ext cx="7670253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 AZ </a:t>
            </a:r>
            <a:r>
              <a:rPr lang="hu-HU" sz="6600" b="1" u="sng" dirty="0">
                <a:solidFill>
                  <a:schemeClr val="bg1"/>
                </a:solidFill>
              </a:rPr>
              <a:t>INVOKÁCIÓ</a:t>
            </a:r>
            <a:r>
              <a:rPr lang="hu-HU" sz="6600" b="1" dirty="0"/>
              <a:t>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80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81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540083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3175" y="2861468"/>
            <a:ext cx="69342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MI A </a:t>
            </a:r>
            <a:r>
              <a:rPr lang="hu-HU" sz="6600" b="1" u="sng" dirty="0">
                <a:solidFill>
                  <a:schemeClr val="bg1"/>
                </a:solidFill>
              </a:rPr>
              <a:t>PROPOZÍCIÓ</a:t>
            </a:r>
            <a:r>
              <a:rPr lang="hu-HU" sz="6600" b="1" dirty="0"/>
              <a:t>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81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82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128674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5247" y="2919139"/>
            <a:ext cx="10515600" cy="3292475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MELYIK FOGALOM LEÍRÁSA?</a:t>
            </a:r>
            <a:br>
              <a:rPr lang="hu-HU" sz="6600" b="1" dirty="0"/>
            </a:br>
            <a:r>
              <a:rPr lang="hu-HU" sz="6600" b="1" dirty="0">
                <a:solidFill>
                  <a:schemeClr val="bg1"/>
                </a:solidFill>
              </a:rPr>
              <a:t>AZ EMBERI GŐG, AMELY ARRA ÉPÜL, HOGY AZ ISTENEK AKARATÁT KIJÁTSZHATJA.</a:t>
            </a:r>
            <a:br>
              <a:rPr lang="hu-HU" sz="6600" b="1" dirty="0">
                <a:solidFill>
                  <a:schemeClr val="bg1"/>
                </a:solidFill>
              </a:rPr>
            </a:br>
            <a:endParaRPr lang="hu-HU" sz="6600" b="1" dirty="0">
              <a:solidFill>
                <a:schemeClr val="bg1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82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83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5670839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211" y="371792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>
                <a:solidFill>
                  <a:schemeClr val="bg1"/>
                </a:solidFill>
              </a:rPr>
              <a:t>EGY NÉP ÉLETÉBEN SORSDÖNTŐ ESEMÉNYT ELBESZÉLŐ KÖLTŐI MŰ.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83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84</a:t>
            </a:fld>
            <a:endParaRPr lang="hu-HU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98B8FB40-71F0-4864-BC0E-E7204D1C21BC}"/>
              </a:ext>
            </a:extLst>
          </p:cNvPr>
          <p:cNvSpPr txBox="1">
            <a:spLocks/>
          </p:cNvSpPr>
          <p:nvPr/>
        </p:nvSpPr>
        <p:spPr>
          <a:xfrm>
            <a:off x="1487211" y="2246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600" b="1" dirty="0"/>
              <a:t>MELYIK FOGALOM LEÍRÁSA?</a:t>
            </a:r>
          </a:p>
        </p:txBody>
      </p:sp>
    </p:spTree>
    <p:extLst>
      <p:ext uri="{BB962C8B-B14F-4D97-AF65-F5344CB8AC3E}">
        <p14:creationId xmlns:p14="http://schemas.microsoft.com/office/powerpoint/2010/main" val="404686439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03" y="2890043"/>
            <a:ext cx="8982075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/>
              <a:t>MILYEN ESKÜT TESZNEK A MAI NAPIG EGY ORVOSOK? (</a:t>
            </a:r>
            <a:r>
              <a:rPr lang="hu-HU" sz="6600" b="1" dirty="0">
                <a:solidFill>
                  <a:schemeClr val="bg1"/>
                </a:solidFill>
              </a:rPr>
              <a:t>egy görög orvos nevéből származik a jelző</a:t>
            </a:r>
            <a:r>
              <a:rPr lang="hu-HU" sz="6600" b="1" dirty="0"/>
              <a:t>)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95800" y="1104791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84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85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55FB6B5B-E46E-4B0D-A0E7-178656062D83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accent6">
                    <a:lumMod val="75000"/>
                  </a:schemeClr>
                </a:solidFill>
              </a:rPr>
              <a:t>ÁLTALÁNOS MŰVELTSÉG</a:t>
            </a:r>
          </a:p>
        </p:txBody>
      </p:sp>
    </p:spTree>
    <p:extLst>
      <p:ext uri="{BB962C8B-B14F-4D97-AF65-F5344CB8AC3E}">
        <p14:creationId xmlns:p14="http://schemas.microsoft.com/office/powerpoint/2010/main" val="201941134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3174" y="2861468"/>
            <a:ext cx="8258175" cy="132556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NEVEZZ MEG KÉT ÓKORI GÖRÖG FILOZÓFUST!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85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86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55FB6B5B-E46E-4B0D-A0E7-178656062D83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accent6">
                    <a:lumMod val="75000"/>
                  </a:schemeClr>
                </a:solidFill>
              </a:rPr>
              <a:t>ÁLTALÁNOS MŰVELTSÉG</a:t>
            </a:r>
          </a:p>
        </p:txBody>
      </p:sp>
    </p:spTree>
    <p:extLst>
      <p:ext uri="{BB962C8B-B14F-4D97-AF65-F5344CB8AC3E}">
        <p14:creationId xmlns:p14="http://schemas.microsoft.com/office/powerpoint/2010/main" val="180655871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625" y="3429000"/>
            <a:ext cx="9401175" cy="1325563"/>
          </a:xfrm>
        </p:spPr>
        <p:txBody>
          <a:bodyPr>
            <a:normAutofit fontScale="90000"/>
          </a:bodyPr>
          <a:lstStyle/>
          <a:p>
            <a:pPr algn="r"/>
            <a:r>
              <a:rPr lang="hu-HU" sz="6600" b="1" dirty="0"/>
              <a:t>NEVEZZ MEG EGY ÓKORI GÖRÖG MATEMATIKUST! (</a:t>
            </a:r>
            <a:r>
              <a:rPr lang="hu-HU" sz="6600" b="1" dirty="0">
                <a:solidFill>
                  <a:schemeClr val="bg1"/>
                </a:solidFill>
              </a:rPr>
              <a:t>pl. matematikai tétel kötődik a nevéhez)</a:t>
            </a:r>
            <a:endParaRPr lang="hu-HU" sz="6600" b="1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86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87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55FB6B5B-E46E-4B0D-A0E7-178656062D83}"/>
              </a:ext>
            </a:extLst>
          </p:cNvPr>
          <p:cNvSpPr/>
          <p:nvPr/>
        </p:nvSpPr>
        <p:spPr>
          <a:xfrm>
            <a:off x="0" y="3689131"/>
            <a:ext cx="7357241" cy="3168869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accent6">
                    <a:lumMod val="75000"/>
                  </a:schemeClr>
                </a:solidFill>
              </a:rPr>
              <a:t>ÁLTALÁNOS MŰVELTSÉG</a:t>
            </a:r>
          </a:p>
        </p:txBody>
      </p:sp>
    </p:spTree>
    <p:extLst>
      <p:ext uri="{BB962C8B-B14F-4D97-AF65-F5344CB8AC3E}">
        <p14:creationId xmlns:p14="http://schemas.microsoft.com/office/powerpoint/2010/main" val="366070755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5246" y="422646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>
                <a:solidFill>
                  <a:schemeClr val="bg1"/>
                </a:solidFill>
              </a:rPr>
              <a:t>MEGRENDÜLÉS, MEGTISZTULÁS, AMIT A BEFOGADÓ EGY ALKOTÁS KAPCSÁN ÉREZ.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87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88</a:t>
            </a:fld>
            <a:endParaRPr lang="hu-HU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B19F5B62-BC0E-475E-84B2-A29DA92B9D25}"/>
              </a:ext>
            </a:extLst>
          </p:cNvPr>
          <p:cNvSpPr txBox="1">
            <a:spLocks/>
          </p:cNvSpPr>
          <p:nvPr/>
        </p:nvSpPr>
        <p:spPr>
          <a:xfrm>
            <a:off x="1592317" y="238067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600" b="1" dirty="0"/>
              <a:t>MELYIK FOGALOM LEÍRÁSA?</a:t>
            </a:r>
          </a:p>
        </p:txBody>
      </p:sp>
    </p:spTree>
    <p:extLst>
      <p:ext uri="{BB962C8B-B14F-4D97-AF65-F5344CB8AC3E}">
        <p14:creationId xmlns:p14="http://schemas.microsoft.com/office/powerpoint/2010/main" val="111406607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448077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>
                <a:solidFill>
                  <a:schemeClr val="bg1"/>
                </a:solidFill>
              </a:rPr>
              <a:t>EGYNEMŰ ÉRZÉST EGYSZERŰ, RITMIKUS FORMÁBAN KIFEJEZŐ, RÖVIDEBB LÍRAI ALKOTÁS.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88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89</a:t>
            </a:fld>
            <a:endParaRPr lang="hu-HU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9D2A20C0-3AC7-4416-A891-8ADD99D16938}"/>
              </a:ext>
            </a:extLst>
          </p:cNvPr>
          <p:cNvSpPr txBox="1">
            <a:spLocks/>
          </p:cNvSpPr>
          <p:nvPr/>
        </p:nvSpPr>
        <p:spPr>
          <a:xfrm>
            <a:off x="1542392" y="260519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600" b="1" dirty="0"/>
              <a:t>MELYIK FOGALOM LEÍRÁSA?</a:t>
            </a:r>
          </a:p>
        </p:txBody>
      </p:sp>
    </p:spTree>
    <p:extLst>
      <p:ext uri="{BB962C8B-B14F-4D97-AF65-F5344CB8AC3E}">
        <p14:creationId xmlns:p14="http://schemas.microsoft.com/office/powerpoint/2010/main" val="445476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778" y="2877097"/>
            <a:ext cx="10515600" cy="1325563"/>
          </a:xfrm>
        </p:spPr>
        <p:txBody>
          <a:bodyPr>
            <a:normAutofit/>
          </a:bodyPr>
          <a:lstStyle/>
          <a:p>
            <a:r>
              <a:rPr lang="hu-HU" sz="6600" b="1" dirty="0"/>
              <a:t>KICSODA HERMÉSZ?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>
                <a:solidFill>
                  <a:schemeClr val="tx1"/>
                </a:solidFill>
              </a:rPr>
              <a:t>8</a:t>
            </a:r>
            <a:endParaRPr lang="hu-HU" sz="9600" b="1" dirty="0">
              <a:solidFill>
                <a:schemeClr val="tx1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9</a:t>
            </a:fld>
            <a:endParaRPr lang="hu-HU"/>
          </a:p>
        </p:txBody>
      </p:sp>
      <p:sp>
        <p:nvSpPr>
          <p:cNvPr id="6" name="Derékszögű háromszög 5">
            <a:extLst>
              <a:ext uri="{FF2B5EF4-FFF2-40B4-BE49-F238E27FC236}">
                <a16:creationId xmlns:a16="http://schemas.microsoft.com/office/drawing/2014/main" id="{6F32BCC2-7730-4677-967C-3B162F78FC82}"/>
              </a:ext>
            </a:extLst>
          </p:cNvPr>
          <p:cNvSpPr/>
          <p:nvPr/>
        </p:nvSpPr>
        <p:spPr>
          <a:xfrm>
            <a:off x="0" y="4276725"/>
            <a:ext cx="7058025" cy="2581275"/>
          </a:xfrm>
          <a:prstGeom prst="rtTriangl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5400" dirty="0">
                <a:solidFill>
                  <a:schemeClr val="bg1"/>
                </a:solidFill>
              </a:rPr>
              <a:t>MITOLÓGIA</a:t>
            </a:r>
          </a:p>
        </p:txBody>
      </p:sp>
    </p:spTree>
    <p:extLst>
      <p:ext uri="{BB962C8B-B14F-4D97-AF65-F5344CB8AC3E}">
        <p14:creationId xmlns:p14="http://schemas.microsoft.com/office/powerpoint/2010/main" val="384363604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3620" y="403712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>
                <a:solidFill>
                  <a:schemeClr val="bg1"/>
                </a:solidFill>
              </a:rPr>
              <a:t>RÖVID, DISZTICHONBAN ÍROTT GONDOLATI KÖLTEMÉNY, EREDETILEG SÍRFELIRAT.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89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90</a:t>
            </a:fld>
            <a:endParaRPr lang="hu-HU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BDB78ECE-069D-4866-9510-95CDFCB1A018}"/>
              </a:ext>
            </a:extLst>
          </p:cNvPr>
          <p:cNvSpPr txBox="1">
            <a:spLocks/>
          </p:cNvSpPr>
          <p:nvPr/>
        </p:nvSpPr>
        <p:spPr>
          <a:xfrm>
            <a:off x="1676400" y="20152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600" b="1" dirty="0"/>
              <a:t>MELYIK FOGALOM LEÍRÁSA?</a:t>
            </a:r>
          </a:p>
        </p:txBody>
      </p:sp>
    </p:spTree>
    <p:extLst>
      <p:ext uri="{BB962C8B-B14F-4D97-AF65-F5344CB8AC3E}">
        <p14:creationId xmlns:p14="http://schemas.microsoft.com/office/powerpoint/2010/main" val="97473735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98" y="412500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>
                <a:solidFill>
                  <a:schemeClr val="bg1"/>
                </a:solidFill>
              </a:rPr>
              <a:t>ISTENEKRŐL, EMBERFELETTI KÉPESSÉGEKKEL RENDELKEZŐ HŐSÖKRŐL SZÓLÓ TÖRTÉNET.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90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91</a:t>
            </a:fld>
            <a:endParaRPr lang="hu-HU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B900C9ED-24C1-4EA5-9828-FD7E79D8D34D}"/>
              </a:ext>
            </a:extLst>
          </p:cNvPr>
          <p:cNvSpPr txBox="1">
            <a:spLocks/>
          </p:cNvSpPr>
          <p:nvPr/>
        </p:nvSpPr>
        <p:spPr>
          <a:xfrm>
            <a:off x="1353205" y="234655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600" b="1" dirty="0"/>
              <a:t>MELYIK FOGALOM LEÍRÁSA?</a:t>
            </a:r>
          </a:p>
        </p:txBody>
      </p:sp>
    </p:spTree>
    <p:extLst>
      <p:ext uri="{BB962C8B-B14F-4D97-AF65-F5344CB8AC3E}">
        <p14:creationId xmlns:p14="http://schemas.microsoft.com/office/powerpoint/2010/main" val="149455295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874" y="406306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>
                <a:solidFill>
                  <a:schemeClr val="bg1"/>
                </a:solidFill>
              </a:rPr>
              <a:t>MAGASZTOS TÁRGYHOZ, ELVONT FOGALOMHOZ SZÓLÓ FENNKÖLT HANGNEMŰ KÖLTEMÉNY.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91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92</a:t>
            </a:fld>
            <a:endParaRPr lang="hu-HU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4CB520A2-93CA-4DD2-AB61-24DD4FA07C58}"/>
              </a:ext>
            </a:extLst>
          </p:cNvPr>
          <p:cNvSpPr txBox="1">
            <a:spLocks/>
          </p:cNvSpPr>
          <p:nvPr/>
        </p:nvSpPr>
        <p:spPr>
          <a:xfrm>
            <a:off x="1300653" y="24325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600" b="1" dirty="0"/>
              <a:t>MELYIK FOGALOM LEÍRÁSA?</a:t>
            </a:r>
          </a:p>
        </p:txBody>
      </p:sp>
    </p:spTree>
    <p:extLst>
      <p:ext uri="{BB962C8B-B14F-4D97-AF65-F5344CB8AC3E}">
        <p14:creationId xmlns:p14="http://schemas.microsoft.com/office/powerpoint/2010/main" val="200173369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895" y="403712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6600" b="1" dirty="0">
                <a:solidFill>
                  <a:schemeClr val="bg1"/>
                </a:solidFill>
              </a:rPr>
              <a:t>ISTENSÉGHEZ SZÓLÓ FENNKÖLT HANGNEMŰ KÖLTEMÉNY.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92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93</a:t>
            </a:fld>
            <a:endParaRPr lang="hu-HU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6E9D6A8D-B396-44AD-BBC2-A2710C177376}"/>
              </a:ext>
            </a:extLst>
          </p:cNvPr>
          <p:cNvSpPr txBox="1">
            <a:spLocks/>
          </p:cNvSpPr>
          <p:nvPr/>
        </p:nvSpPr>
        <p:spPr>
          <a:xfrm>
            <a:off x="1426778" y="21497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600" b="1" dirty="0"/>
              <a:t>MELYIK FOGALOM LEÍRÁSA?</a:t>
            </a:r>
          </a:p>
        </p:txBody>
      </p:sp>
    </p:spTree>
    <p:extLst>
      <p:ext uri="{BB962C8B-B14F-4D97-AF65-F5344CB8AC3E}">
        <p14:creationId xmlns:p14="http://schemas.microsoft.com/office/powerpoint/2010/main" val="404645559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783281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93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94</a:t>
            </a:fld>
            <a:endParaRPr lang="hu-HU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6E9D6A8D-B396-44AD-BBC2-A2710C177376}"/>
              </a:ext>
            </a:extLst>
          </p:cNvPr>
          <p:cNvSpPr txBox="1">
            <a:spLocks/>
          </p:cNvSpPr>
          <p:nvPr/>
        </p:nvSpPr>
        <p:spPr>
          <a:xfrm>
            <a:off x="6867524" y="2149775"/>
            <a:ext cx="5074853" cy="3993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600" b="1" dirty="0"/>
              <a:t>HOGY NEVEZZÜK A SZÍNHÁZ PIROSSAL JELÖLT RÉSZÉT?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9533BF3A-9983-4E88-B74F-9BC09F561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3551"/>
            <a:ext cx="6786562" cy="4954449"/>
          </a:xfrm>
          <a:prstGeom prst="rect">
            <a:avLst/>
          </a:prstGeom>
        </p:spPr>
      </p:pic>
      <p:sp>
        <p:nvSpPr>
          <p:cNvPr id="7" name="Ellipszis 6">
            <a:extLst>
              <a:ext uri="{FF2B5EF4-FFF2-40B4-BE49-F238E27FC236}">
                <a16:creationId xmlns:a16="http://schemas.microsoft.com/office/drawing/2014/main" id="{14E9B538-C6C6-4762-BBC5-14E2CC7ECFB8}"/>
              </a:ext>
            </a:extLst>
          </p:cNvPr>
          <p:cNvSpPr/>
          <p:nvPr/>
        </p:nvSpPr>
        <p:spPr>
          <a:xfrm>
            <a:off x="2638425" y="3848100"/>
            <a:ext cx="1400175" cy="13239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556547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95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95</a:t>
            </a:fld>
            <a:endParaRPr lang="hu-HU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6E9D6A8D-B396-44AD-BBC2-A2710C177376}"/>
              </a:ext>
            </a:extLst>
          </p:cNvPr>
          <p:cNvSpPr txBox="1">
            <a:spLocks/>
          </p:cNvSpPr>
          <p:nvPr/>
        </p:nvSpPr>
        <p:spPr>
          <a:xfrm>
            <a:off x="1141028" y="2697955"/>
            <a:ext cx="10515600" cy="22996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600" b="1" dirty="0"/>
              <a:t>KI A TÖRTÉNETÍRÁS ATYJA?</a:t>
            </a:r>
          </a:p>
        </p:txBody>
      </p:sp>
      <p:sp>
        <p:nvSpPr>
          <p:cNvPr id="7" name="Cím 6">
            <a:extLst>
              <a:ext uri="{FF2B5EF4-FFF2-40B4-BE49-F238E27FC236}">
                <a16:creationId xmlns:a16="http://schemas.microsoft.com/office/drawing/2014/main" id="{D4676B0B-4DC4-4279-8A44-BFC2F3F5A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624530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845343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96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96</a:t>
            </a:fld>
            <a:endParaRPr lang="hu-HU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6E9D6A8D-B396-44AD-BBC2-A2710C177376}"/>
              </a:ext>
            </a:extLst>
          </p:cNvPr>
          <p:cNvSpPr txBox="1">
            <a:spLocks/>
          </p:cNvSpPr>
          <p:nvPr/>
        </p:nvSpPr>
        <p:spPr>
          <a:xfrm>
            <a:off x="1476374" y="140573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600" b="1" dirty="0"/>
              <a:t>MELYIK ÁLLÍTÁS IGAZ?</a:t>
            </a:r>
          </a:p>
        </p:txBody>
      </p:sp>
      <p:sp>
        <p:nvSpPr>
          <p:cNvPr id="7" name="Cím 6">
            <a:extLst>
              <a:ext uri="{FF2B5EF4-FFF2-40B4-BE49-F238E27FC236}">
                <a16:creationId xmlns:a16="http://schemas.microsoft.com/office/drawing/2014/main" id="{0C724EAD-5FE7-43D6-84CF-C139980EC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9F44138-1570-45F9-93D8-B11A3D8A64CA}"/>
              </a:ext>
            </a:extLst>
          </p:cNvPr>
          <p:cNvSpPr txBox="1"/>
          <p:nvPr/>
        </p:nvSpPr>
        <p:spPr>
          <a:xfrm>
            <a:off x="352425" y="2553830"/>
            <a:ext cx="1148714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hu-HU" sz="4400" dirty="0">
                <a:solidFill>
                  <a:schemeClr val="bg1"/>
                </a:solidFill>
              </a:rPr>
              <a:t> A SZÍNHÁZLÁTOGATÁS INGYENES ÉS KÖTELEZŐ.</a:t>
            </a:r>
          </a:p>
          <a:p>
            <a:pPr marL="342900" indent="-342900">
              <a:buAutoNum type="alphaUcPeriod"/>
            </a:pPr>
            <a:r>
              <a:rPr lang="hu-HU" sz="4400" dirty="0">
                <a:solidFill>
                  <a:schemeClr val="bg1"/>
                </a:solidFill>
              </a:rPr>
              <a:t> A SZÍNHÁZLÁTOGATÁS INGYENES, DE NEM KÖTELEZŐ.</a:t>
            </a:r>
          </a:p>
          <a:p>
            <a:pPr marL="342900" indent="-342900">
              <a:buAutoNum type="alphaUcPeriod"/>
            </a:pPr>
            <a:r>
              <a:rPr lang="hu-HU" sz="4400" dirty="0">
                <a:solidFill>
                  <a:schemeClr val="bg1"/>
                </a:solidFill>
              </a:rPr>
              <a:t> A SZÍNHÁZLÁTOGATÁS NEM INGYENES, DE KÖTELEZŐ.</a:t>
            </a:r>
          </a:p>
        </p:txBody>
      </p:sp>
    </p:spTree>
    <p:extLst>
      <p:ext uri="{BB962C8B-B14F-4D97-AF65-F5344CB8AC3E}">
        <p14:creationId xmlns:p14="http://schemas.microsoft.com/office/powerpoint/2010/main" val="369370437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EAE427-4D2A-4004-B84E-82C83FD5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403" y="4525961"/>
            <a:ext cx="7306005" cy="1325563"/>
          </a:xfrm>
        </p:spPr>
        <p:txBody>
          <a:bodyPr>
            <a:normAutofit/>
          </a:bodyPr>
          <a:lstStyle/>
          <a:p>
            <a:r>
              <a:rPr lang="hu-HU" sz="6600" b="1" dirty="0">
                <a:solidFill>
                  <a:schemeClr val="bg1"/>
                </a:solidFill>
              </a:rPr>
              <a:t>KORINTHOSZ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97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97</a:t>
            </a:fld>
            <a:endParaRPr lang="hu-HU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6E9D6A8D-B396-44AD-BBC2-A2710C177376}"/>
              </a:ext>
            </a:extLst>
          </p:cNvPr>
          <p:cNvSpPr txBox="1">
            <a:spLocks/>
          </p:cNvSpPr>
          <p:nvPr/>
        </p:nvSpPr>
        <p:spPr>
          <a:xfrm>
            <a:off x="1426778" y="2149775"/>
            <a:ext cx="10515600" cy="1984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600" b="1" dirty="0"/>
              <a:t>MELYIK TÖRTÉNETBEN SZEREPEL A HELYSZÍN?</a:t>
            </a:r>
          </a:p>
        </p:txBody>
      </p:sp>
    </p:spTree>
    <p:extLst>
      <p:ext uri="{BB962C8B-B14F-4D97-AF65-F5344CB8AC3E}">
        <p14:creationId xmlns:p14="http://schemas.microsoft.com/office/powerpoint/2010/main" val="254481925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98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98</a:t>
            </a:fld>
            <a:endParaRPr lang="hu-HU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6E9D6A8D-B396-44AD-BBC2-A2710C177376}"/>
              </a:ext>
            </a:extLst>
          </p:cNvPr>
          <p:cNvSpPr txBox="1">
            <a:spLocks/>
          </p:cNvSpPr>
          <p:nvPr/>
        </p:nvSpPr>
        <p:spPr>
          <a:xfrm>
            <a:off x="1037895" y="2485327"/>
            <a:ext cx="10515600" cy="1887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600" b="1" dirty="0"/>
              <a:t>MIRŐL HÍRES ITHAKA SZIGETE?</a:t>
            </a:r>
          </a:p>
        </p:txBody>
      </p:sp>
      <p:sp>
        <p:nvSpPr>
          <p:cNvPr id="7" name="Cím 6">
            <a:extLst>
              <a:ext uri="{FF2B5EF4-FFF2-40B4-BE49-F238E27FC236}">
                <a16:creationId xmlns:a16="http://schemas.microsoft.com/office/drawing/2014/main" id="{854366B4-5FBC-4736-8E67-ECD99E0A1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3891610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6D57E8B-986E-408A-836E-B51ED768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2172" y="1495316"/>
            <a:ext cx="4114800" cy="365125"/>
          </a:xfrm>
        </p:spPr>
        <p:txBody>
          <a:bodyPr/>
          <a:lstStyle/>
          <a:p>
            <a:r>
              <a:rPr lang="hu-HU" sz="9600" b="1" dirty="0">
                <a:solidFill>
                  <a:schemeClr val="tx1"/>
                </a:solidFill>
              </a:rPr>
              <a:t>99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7407A-E51F-4E33-91E4-70692E9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450E7-69F7-46CD-B5AE-64D44970257F}" type="slidenum">
              <a:rPr lang="hu-HU" smtClean="0"/>
              <a:t>99</a:t>
            </a:fld>
            <a:endParaRPr lang="hu-HU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6E9D6A8D-B396-44AD-BBC2-A2710C177376}"/>
              </a:ext>
            </a:extLst>
          </p:cNvPr>
          <p:cNvSpPr txBox="1">
            <a:spLocks/>
          </p:cNvSpPr>
          <p:nvPr/>
        </p:nvSpPr>
        <p:spPr>
          <a:xfrm>
            <a:off x="838200" y="2502201"/>
            <a:ext cx="10515600" cy="1665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600" b="1" dirty="0"/>
              <a:t>HOGY HÍVJÁK A LEGHÍRESEBB ELSÜLLYEDT SZIGETET?</a:t>
            </a:r>
          </a:p>
        </p:txBody>
      </p:sp>
      <p:sp>
        <p:nvSpPr>
          <p:cNvPr id="7" name="Cím 6">
            <a:extLst>
              <a:ext uri="{FF2B5EF4-FFF2-40B4-BE49-F238E27FC236}">
                <a16:creationId xmlns:a16="http://schemas.microsoft.com/office/drawing/2014/main" id="{56931F6E-93A1-46E5-AC26-ACEA1FF9F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5885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1200</Words>
  <Application>Microsoft Office PowerPoint</Application>
  <PresentationFormat>Szélesvásznú</PresentationFormat>
  <Paragraphs>383</Paragraphs>
  <Slides>100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100</vt:i4>
      </vt:variant>
    </vt:vector>
  </HeadingPairs>
  <TitlesOfParts>
    <vt:vector size="105" baseType="lpstr">
      <vt:lpstr>Arial</vt:lpstr>
      <vt:lpstr>Calibri</vt:lpstr>
      <vt:lpstr>Calibri Light</vt:lpstr>
      <vt:lpstr>Symbol</vt:lpstr>
      <vt:lpstr>Office-téma</vt:lpstr>
      <vt:lpstr>PowerPoint-bemutató</vt:lpstr>
      <vt:lpstr>KI AZ ISTENEK KOVÁCSA?</vt:lpstr>
      <vt:lpstr>KI A BOR ÉS A MÁMOR ISTENE?</vt:lpstr>
      <vt:lpstr>KI A BÖLCSESSÉG ISTENNŐJE?</vt:lpstr>
      <vt:lpstr>KI A TENGERISTEN?</vt:lpstr>
      <vt:lpstr>KI AZ ALVLÁG ISTENE?</vt:lpstr>
      <vt:lpstr>KICSODA APHRODITÉ?</vt:lpstr>
      <vt:lpstr>KICSODA APOLLÓN?</vt:lpstr>
      <vt:lpstr>KICSODA HERMÉSZ?</vt:lpstr>
      <vt:lpstr>HOL LAKNAK AZ ISTENEK?</vt:lpstr>
      <vt:lpstr>MI AZ ISTENEK ÉTELE ÉS ITALA?</vt:lpstr>
      <vt:lpstr>KI A HÁBORÚ ISTENE?</vt:lpstr>
      <vt:lpstr>HÁNYAN VANNAK A MÚZSÁK?</vt:lpstr>
      <vt:lpstr>MILYEN LÉNYEK KERESZTEZÉSE A KENTAUR?</vt:lpstr>
      <vt:lpstr>MILYEN ÁLLAT TESTÉT VISELI A SZFINX?</vt:lpstr>
      <vt:lpstr>MELYIK ÁLLAT TESTÉT VISELI A SZATÍR?</vt:lpstr>
      <vt:lpstr>KI ZEUSZ APJA?</vt:lpstr>
      <vt:lpstr>KI A SZERELEM FIÚ-ISTENE?</vt:lpstr>
      <vt:lpstr>MIRŐL ISMERHETŐ FEL EGY KÜKLOPSZ? </vt:lpstr>
      <vt:lpstr>DRÁMAI ALKOTÁS, AMELYNEK ERKÖLCSILEG KIEMELKEDŐ FŐHŐSE SZÜKSÉGSZERŰEN ELPUSZTUL.</vt:lpstr>
      <vt:lpstr>MILYEN VERSFORMÁT ISMER FEL?</vt:lpstr>
      <vt:lpstr>MILYEN VERSFORMÁT ISMER FEL?</vt:lpstr>
      <vt:lpstr>KI A SZERZŐ?</vt:lpstr>
      <vt:lpstr>KI A SZERZŐ?</vt:lpstr>
      <vt:lpstr>KI A SZERZŐ?</vt:lpstr>
      <vt:lpstr>KI A SZERZŐ?</vt:lpstr>
      <vt:lpstr>KI A SZERZŐ?</vt:lpstr>
      <vt:lpstr>KI A SZERZŐ?</vt:lpstr>
      <vt:lpstr>MI VAN AZ ARANYALMÁRA ÍRVA, AMIÉRT HÁROM ISTENNŐ VERSENG?</vt:lpstr>
      <vt:lpstr>KI DÖNTI EL A VERSENYT?</vt:lpstr>
      <vt:lpstr>KI NYERI A VERSENYT?</vt:lpstr>
      <vt:lpstr>HOGYAN JUTALMAZZA MEG A DÖNTŐBÍRÓT?</vt:lpstr>
      <vt:lpstr>KINEK A BECSÜLETÉÉRT TÖR KI A TRÓJAI HÁBORÚ?</vt:lpstr>
      <vt:lpstr>KI A TRÓJAIAK LEGNAGYOBB HŐSE?</vt:lpstr>
      <vt:lpstr>KI A GÖRÖGÖK LEGNAGYOBB HŐSE?</vt:lpstr>
      <vt:lpstr>MENNYI IDEIG TART A HÁBORÚ?</vt:lpstr>
      <vt:lpstr>KI NYERI A HÁBORÚT?</vt:lpstr>
      <vt:lpstr>MILYEN TALÁLMÁNY DÖNTI EL A HÁBORÚT?</vt:lpstr>
      <vt:lpstr>KINEK A  TALÁLMÁNYA?</vt:lpstr>
      <vt:lpstr>MELYIK TÁBORT SEGÍTI HÉRA?</vt:lpstr>
      <vt:lpstr>MI TÖRTÉNIK A GÖRÖG HŐSÖKKEL A HÁBORÚ UTÁN?</vt:lpstr>
      <vt:lpstr>MI TÖRTÉNIK A TRÓJAIAKKAL A HÁBORÚ UTÁN?</vt:lpstr>
      <vt:lpstr>HOGYAN VERI ÁT PENELOPÉ A KÉRŐKET, HOGY NE KELLJEN FÉRJHEZ MENNIE?</vt:lpstr>
      <vt:lpstr>MELYIK NEM ODÜSSZEUSZ KALANDJA? TÖRPÉK SZIGETE  KÜKLOPSZ SZIRÉNEK</vt:lpstr>
      <vt:lpstr>MIÉRT AKARJA LAIOSZ KIRÁLY MEGÖLNI A CSECSEMŐJÉT? </vt:lpstr>
      <vt:lpstr>HOGYAN MARAD ÉLETBEN A CSECSEMŐ? </vt:lpstr>
      <vt:lpstr>MIÉRT MEGY THÉBÁBA A FELNŐTT OIDIPUSZ?  </vt:lpstr>
      <vt:lpstr>HOGYAN NYERI EL OIDIPUSZ A KIRÁLYNÉ KEZÉT?  </vt:lpstr>
      <vt:lpstr>MI A BAJ AZZAL, HOGY FELESÉGÜL VESZI A KIRÁLYNÉT?  </vt:lpstr>
      <vt:lpstr>MIÉRT KEZD NYOMOZNI APJA MEGÖLÉSÉNEK ÜGYÉBEN?  </vt:lpstr>
      <vt:lpstr>KI NEVEZI MEG ELŐSZÖR A GYILKOST?  </vt:lpstr>
      <vt:lpstr>KI OIDIPUSZ APJÁNAK GYILKOSA?  </vt:lpstr>
      <vt:lpstr>MIT TESZ OIDIPUSZ, AMIKOR EZ KIDERÜL?  </vt:lpstr>
      <vt:lpstr>KICSODA ISZMÉNÉ?  </vt:lpstr>
      <vt:lpstr>HOGYAN ÉS MIÉRT HAL MEG OIDIPUSZ KÉT FIA?  </vt:lpstr>
      <vt:lpstr>KI FOGLALJA EL A TRÓNT?  </vt:lpstr>
      <vt:lpstr>MIÉRT ÍTÉLI HALÁLRA A KIRÁLY ANTIGONÉT?  </vt:lpstr>
      <vt:lpstr>KIK PRÓBÁLJÁK MEGMENTENI ANTIGONÉT? (KIK PRÓBÁLJÁK MEGGYŐZNI A KIRÁLYT?)  </vt:lpstr>
      <vt:lpstr>MIÉRT NEM SZÁMÍT, HOGY A KIRÁLY VÉGÜL MEGVÁLTOZTATJA A DÖNTÉSÉT?  </vt:lpstr>
      <vt:lpstr>HOGYAN HAL MEG ANTIGONÉ?  </vt:lpstr>
      <vt:lpstr>KIT VESZÍT EL A KIRÁLY ANTIGONÉVAL EGYÜTT?  </vt:lpstr>
      <vt:lpstr>KIRŐL VAN SZÓ? NEVEZD MEG! AZ ÓKORI GÖRÖG IRODALOM LEGNAGYOBB KÖLTŐNŐJE.  </vt:lpstr>
      <vt:lpstr>KIRŐL VAN SZÓ? NEVEZD MEG! A VAK JÓS – EPIKAI ÉS DRÁMAI MŰVEKBEN IS SZEREPEL.  </vt:lpstr>
      <vt:lpstr>KIRŐL VAN SZÓ? NEVEZD MEG! ELLOPTA A TÜZET AZ EMBEREK SZÁMÁRA, EZÉRT ZEUSZ EGY HEGYHEZ LÁNCOLJA.  </vt:lpstr>
      <vt:lpstr>KIRŐL VAN SZÓ? NEVEZD MEG! NAGYEREJŰ FÉLISTEN, AKI TÍZ HŐSTETTÉVEL SZERZETT HÍRNEVET.  </vt:lpstr>
      <vt:lpstr>MIRŐL NEVEZETES DELPHOI VÁROSA?   </vt:lpstr>
      <vt:lpstr>MI A MŰFAJA?</vt:lpstr>
      <vt:lpstr>MI A MŰFAJA?</vt:lpstr>
      <vt:lpstr>MI A MŰFAJA?</vt:lpstr>
      <vt:lpstr>MI A MŰFAJA?</vt:lpstr>
      <vt:lpstr>MELYIKÜK NEM TARTOZIK AZ ÓKORI GÖRÖG KULTÚRÁHOZ?</vt:lpstr>
      <vt:lpstr>MI A HÁRMAS EGYSÉG ELVE?</vt:lpstr>
      <vt:lpstr>MELYIK A DRÁMA KÉT MŰFAJA AZ ÓKORI GÖRÖGÖKNÉL?</vt:lpstr>
      <vt:lpstr>MELYIK A HÁROM MŰNEM?</vt:lpstr>
      <vt:lpstr>IGAZ, VAGY NEM?</vt:lpstr>
      <vt:lpstr>IGAZ, VAGY NEM?</vt:lpstr>
      <vt:lpstr>IGAZ, VAGY NEM?</vt:lpstr>
      <vt:lpstr>IGAZ, VAGY NEM?</vt:lpstr>
      <vt:lpstr>MI A DEUS EX MACHINA?</vt:lpstr>
      <vt:lpstr>MI AZ IN MEDIAS RES?</vt:lpstr>
      <vt:lpstr>MI AZ INVOKÁCIÓ?</vt:lpstr>
      <vt:lpstr>MI A PROPOZÍCIÓ?</vt:lpstr>
      <vt:lpstr>MELYIK FOGALOM LEÍRÁSA? AZ EMBERI GŐG, AMELY ARRA ÉPÜL, HOGY AZ ISTENEK AKARATÁT KIJÁTSZHATJA. </vt:lpstr>
      <vt:lpstr>EGY NÉP ÉLETÉBEN SORSDÖNTŐ ESEMÉNYT ELBESZÉLŐ KÖLTŐI MŰ.</vt:lpstr>
      <vt:lpstr>MILYEN ESKÜT TESZNEK A MAI NAPIG EGY ORVOSOK? (egy görög orvos nevéből származik a jelző)</vt:lpstr>
      <vt:lpstr>NEVEZZ MEG KÉT ÓKORI GÖRÖG FILOZÓFUST!</vt:lpstr>
      <vt:lpstr>NEVEZZ MEG EGY ÓKORI GÖRÖG MATEMATIKUST! (pl. matematikai tétel kötődik a nevéhez)</vt:lpstr>
      <vt:lpstr>MEGRENDÜLÉS, MEGTISZTULÁS, AMIT A BEFOGADÓ EGY ALKOTÁS KAPCSÁN ÉREZ.</vt:lpstr>
      <vt:lpstr>EGYNEMŰ ÉRZÉST EGYSZERŰ, RITMIKUS FORMÁBAN KIFEJEZŐ, RÖVIDEBB LÍRAI ALKOTÁS.</vt:lpstr>
      <vt:lpstr>RÖVID, DISZTICHONBAN ÍROTT GONDOLATI KÖLTEMÉNY, EREDETILEG SÍRFELIRAT.</vt:lpstr>
      <vt:lpstr>ISTENEKRŐL, EMBERFELETTI KÉPESSÉGEKKEL RENDELKEZŐ HŐSÖKRŐL SZÓLÓ TÖRTÉNET.</vt:lpstr>
      <vt:lpstr>MAGASZTOS TÁRGYHOZ, ELVONT FOGALOMHOZ SZÓLÓ FENNKÖLT HANGNEMŰ KÖLTEMÉNY.</vt:lpstr>
      <vt:lpstr>ISTENSÉGHEZ SZÓLÓ FENNKÖLT HANGNEMŰ KÖLTEMÉNY.</vt:lpstr>
      <vt:lpstr>PowerPoint-bemutató</vt:lpstr>
      <vt:lpstr>PowerPoint-bemutató</vt:lpstr>
      <vt:lpstr>PowerPoint-bemutató</vt:lpstr>
      <vt:lpstr>KORINTHOSZ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Takács Szilvia</dc:creator>
  <cp:lastModifiedBy>Takács Szilvia</cp:lastModifiedBy>
  <cp:revision>27</cp:revision>
  <dcterms:created xsi:type="dcterms:W3CDTF">2025-08-23T20:47:59Z</dcterms:created>
  <dcterms:modified xsi:type="dcterms:W3CDTF">2025-08-30T18:47:24Z</dcterms:modified>
</cp:coreProperties>
</file>