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192"/>
    <a:srgbClr val="0C72AA"/>
    <a:srgbClr val="0987CD"/>
    <a:srgbClr val="027FD4"/>
    <a:srgbClr val="19A1FD"/>
    <a:srgbClr val="006CCE"/>
    <a:srgbClr val="02B9CC"/>
    <a:srgbClr val="008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051" autoAdjust="0"/>
  </p:normalViewPr>
  <p:slideViewPr>
    <p:cSldViewPr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7600" y="3187700"/>
            <a:ext cx="8229600" cy="8509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hu-HU" noProof="0"/>
              <a:t>Mintacím szerkesztése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09133" y="4452938"/>
            <a:ext cx="8331200" cy="53340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hu-HU" noProof="0"/>
              <a:t>Kattintson ide az alcím mintájának szerkesztéséhez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716583-945E-4816-85BA-94757FB3FB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62F1BB-82F7-4F79-B96C-4E186955BD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59CB60-A7F5-41F9-A25B-B40D472E0D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75813-BAF8-4546-BC43-435D73641A2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825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CBD2A0-168C-4822-8EFB-74071A2501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42E202-CAC9-4359-95F1-4FD217B29C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30C9FE-7DCB-422E-98B6-99F4DF8B80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AE2DC-FABC-4443-A6C6-FCC26D9BD47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216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0200" y="0"/>
            <a:ext cx="2667000" cy="64008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7797800" cy="6400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091C56-1E01-4684-A810-A4C657ABF6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5AC3BF-0E27-430C-BF75-0473FDE381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C3CD41-B497-42E0-A6BE-E4961E0065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3212B-FD65-4D5C-963E-B5D3E27EE31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374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4AECCF-B789-44DD-9285-8054B05363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7EF7AD-8382-41A6-90B5-2F7B5C84C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FCE8F5-7E59-4118-AA0A-D185E38499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70A37-8FC6-48FB-9288-6D0D651795E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420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D887EA-B66D-401E-8D33-586F1F88D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4C13A9D-8871-4306-AE09-B9F09AB34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5EC0C7-CCD8-4A4A-A3D3-75ADB16ED5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73982-CBD0-4302-BAD1-4D6ADEEE321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923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990600"/>
            <a:ext cx="52324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4800" y="990600"/>
            <a:ext cx="52324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AF422E-B218-403D-9C10-382953706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2ADF40-E25D-461A-8007-6217EC387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1C1C00-7DEB-424C-B25F-F5D2207884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5F020-EEE3-49BC-9B7C-5836EC32D85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93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E2B3C54-0AF3-4FF2-AE5F-93610D6CC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6547BE-0903-43CA-AC8A-A422C59BA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E9B3256-1553-42B2-9C14-F866D3E2FD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76C70-1013-41B8-97C4-D3CC7C2A464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95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848F5A5-0001-4A7B-BD27-BA44B79BC0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3086AE-DDF4-4EE2-A2BB-D4DDACFEAF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0AB842-4B7A-43C3-A6F5-0E315312BD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7028F-5421-4F83-AA53-F7A86E129EF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65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1652AFF-B6FD-49E8-BE3A-01A0299CDA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4EDDAC6-2CE4-41D1-9879-1346FE5E54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CE38BAF-E308-4236-83F8-1C6F364844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D2C68-0015-4EEF-A349-66616E60B89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567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068508-78DB-4364-AB22-A5960D3373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611FEA-5F7E-4078-85CF-8546D16B03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0487A4-FF67-45D9-BE0D-7BB26A859B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794E1-BF0A-4F67-AC5F-E0B6D5022FC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127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96883C-F81B-464A-9AC9-DC73E0A3F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F030C1-CF53-4573-9785-56D9843B6C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85F124-C648-473D-9098-5D596998BB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33FC8-36E5-4D83-9AC9-40ED6B7BBA8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1751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E8DF305-C863-4A6D-8816-3ACCAF032D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0"/>
            <a:ext cx="1066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DA3FC29-0805-4060-A8BC-3CA7D671E6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990600"/>
            <a:ext cx="10668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CBFBC68-13AC-46AD-8A37-531D44F958B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53200"/>
            <a:ext cx="2540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32A707-9092-423C-88AA-1D5F72B621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53200"/>
            <a:ext cx="3860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35FEF8-2E93-414A-B4D9-ED19DFF30F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52000" y="6553200"/>
            <a:ext cx="2540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66A3DB4F-DE58-4160-8906-9BA3EECE384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19E404F-22DB-4ACA-B50B-3C113099AB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hu-HU" altLang="hu-HU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DB5308E-02A0-4BA7-8A44-EA39DFA800E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79651" y="4365625"/>
            <a:ext cx="7916863" cy="533400"/>
          </a:xfrm>
        </p:spPr>
        <p:txBody>
          <a:bodyPr/>
          <a:lstStyle/>
          <a:p>
            <a:r>
              <a:rPr lang="hu-HU" altLang="hu-HU" sz="4400"/>
              <a:t>A SPORT SZAKNYELVE</a:t>
            </a:r>
          </a:p>
        </p:txBody>
      </p:sp>
      <p:pic>
        <p:nvPicPr>
          <p:cNvPr id="3076" name="Kép 1">
            <a:extLst>
              <a:ext uri="{FF2B5EF4-FFF2-40B4-BE49-F238E27FC236}">
                <a16:creationId xmlns:a16="http://schemas.microsoft.com/office/drawing/2014/main" id="{F543BD46-5EB1-40B4-9C2A-5872AF29A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-47625"/>
            <a:ext cx="9144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ím 1">
            <a:extLst>
              <a:ext uri="{FF2B5EF4-FFF2-40B4-BE49-F238E27FC236}">
                <a16:creationId xmlns:a16="http://schemas.microsoft.com/office/drawing/2014/main" id="{C99FEC9D-2802-46C1-9CC4-0D124ADD59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b="1" dirty="0">
                <a:solidFill>
                  <a:srgbClr val="666666"/>
                </a:solidFill>
                <a:latin typeface="inherit"/>
              </a:rPr>
              <a:t>. </a:t>
            </a:r>
            <a:br>
              <a:rPr lang="hu-HU" altLang="hu-HU" b="1" dirty="0">
                <a:solidFill>
                  <a:srgbClr val="666666"/>
                </a:solidFill>
                <a:latin typeface="inherit"/>
              </a:rPr>
            </a:br>
            <a:r>
              <a:rPr lang="hu-HU" altLang="hu-H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inherit"/>
              </a:rPr>
              <a:t>A sportnyelv elterjedése</a:t>
            </a:r>
            <a:br>
              <a:rPr lang="hu-HU" altLang="hu-HU" dirty="0">
                <a:solidFill>
                  <a:srgbClr val="666666"/>
                </a:solidFill>
                <a:latin typeface="Lato"/>
              </a:rPr>
            </a:br>
            <a:endParaRPr lang="hu-HU" altLang="hu-HU" dirty="0"/>
          </a:p>
        </p:txBody>
      </p:sp>
      <p:sp>
        <p:nvSpPr>
          <p:cNvPr id="12291" name="Tartalom helye 2">
            <a:extLst>
              <a:ext uri="{FF2B5EF4-FFF2-40B4-BE49-F238E27FC236}">
                <a16:creationId xmlns:a16="http://schemas.microsoft.com/office/drawing/2014/main" id="{E256ECE3-7249-4763-BA2A-5F551725F7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hu-HU" altLang="hu-HU" dirty="0">
                <a:latin typeface="Lato"/>
              </a:rPr>
              <a:t>30-as évek:  „sportnyelvújítás”</a:t>
            </a:r>
          </a:p>
          <a:p>
            <a:r>
              <a:rPr lang="hu-HU" altLang="hu-HU" dirty="0">
                <a:latin typeface="Lato"/>
              </a:rPr>
              <a:t>A sportújságírók, riporterek tudatosan terjesztették az új szavakat</a:t>
            </a:r>
          </a:p>
          <a:p>
            <a:r>
              <a:rPr lang="hu-HU" altLang="hu-HU" dirty="0">
                <a:latin typeface="Lato"/>
              </a:rPr>
              <a:t>gyorsan elterjedtek</a:t>
            </a:r>
          </a:p>
          <a:p>
            <a:r>
              <a:rPr lang="hu-HU" altLang="hu-HU" dirty="0">
                <a:latin typeface="Lato"/>
              </a:rPr>
              <a:t>az 1950’s -  Aranycsapat - Szepesi György a mainak megfelelő nyelven közvetítette.</a:t>
            </a:r>
          </a:p>
          <a:p>
            <a:r>
              <a:rPr lang="hu-HU" altLang="hu-HU" dirty="0">
                <a:latin typeface="Lato"/>
              </a:rPr>
              <a:t>Ma is változik, bővül </a:t>
            </a:r>
          </a:p>
          <a:p>
            <a:endParaRPr lang="hu-HU" altLang="hu-HU" dirty="0">
              <a:latin typeface="Lato"/>
            </a:endParaRPr>
          </a:p>
          <a:p>
            <a:pPr marL="0" indent="0">
              <a:buNone/>
            </a:pPr>
            <a:r>
              <a:rPr lang="hu-HU" altLang="hu-HU" dirty="0">
                <a:latin typeface="Lato"/>
              </a:rPr>
              <a:t>pl. videóbíró, VAR, </a:t>
            </a:r>
            <a:r>
              <a:rPr lang="hu-HU" altLang="hu-HU" dirty="0" err="1">
                <a:latin typeface="Lato"/>
              </a:rPr>
              <a:t>panenkázás</a:t>
            </a:r>
            <a:r>
              <a:rPr lang="hu-HU" altLang="hu-HU" dirty="0">
                <a:latin typeface="Lato"/>
              </a:rPr>
              <a:t>, </a:t>
            </a:r>
            <a:r>
              <a:rPr lang="hu-HU" dirty="0" err="1"/>
              <a:t>neymaring</a:t>
            </a:r>
            <a:endParaRPr lang="hu-HU" alt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ím 1">
            <a:extLst>
              <a:ext uri="{FF2B5EF4-FFF2-40B4-BE49-F238E27FC236}">
                <a16:creationId xmlns:a16="http://schemas.microsoft.com/office/drawing/2014/main" id="{D828CB57-5E92-4FF4-A380-5246F9CAB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F2D60F-49E5-F046-8C48-C0101218C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hu-HU" dirty="0"/>
          </a:p>
          <a:p>
            <a:pPr marL="0" indent="0">
              <a:buNone/>
              <a:defRPr/>
            </a:pPr>
            <a:r>
              <a:rPr lang="hu-HU" sz="4800" dirty="0"/>
              <a:t>TÉTELEN KÍVÜL: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BC87D7-1E2B-1B51-F9AA-24BBEEA3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u-HU" dirty="0">
                <a:solidFill>
                  <a:schemeClr val="accent6"/>
                </a:solidFill>
              </a:rPr>
              <a:t>Javaslatok a „</a:t>
            </a:r>
            <a:r>
              <a:rPr lang="hu-HU" dirty="0" err="1">
                <a:solidFill>
                  <a:schemeClr val="accent6"/>
                </a:solidFill>
              </a:rPr>
              <a:t>hendsz</a:t>
            </a:r>
            <a:r>
              <a:rPr lang="hu-HU" dirty="0">
                <a:solidFill>
                  <a:schemeClr val="accent6"/>
                </a:solidFill>
              </a:rPr>
              <a:t>” szóra:</a:t>
            </a:r>
          </a:p>
        </p:txBody>
      </p:sp>
      <p:sp>
        <p:nvSpPr>
          <p:cNvPr id="14339" name="Tartalom helye 2">
            <a:extLst>
              <a:ext uri="{FF2B5EF4-FFF2-40B4-BE49-F238E27FC236}">
                <a16:creationId xmlns:a16="http://schemas.microsoft.com/office/drawing/2014/main" id="{42EA1C6C-35D0-49F3-9DFB-8376DBA1EC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51784" y="1412776"/>
            <a:ext cx="3076600" cy="4166592"/>
          </a:xfrm>
        </p:spPr>
        <p:txBody>
          <a:bodyPr/>
          <a:lstStyle/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KÉZBŰN</a:t>
            </a:r>
          </a:p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KÉZHIBA</a:t>
            </a:r>
          </a:p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KÉZRELABDA</a:t>
            </a:r>
          </a:p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KÉZCSÍN</a:t>
            </a:r>
          </a:p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MANCS</a:t>
            </a:r>
          </a:p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CSORBA</a:t>
            </a:r>
          </a:p>
          <a:p>
            <a:r>
              <a:rPr lang="hu-HU" altLang="hu-HU" b="0">
                <a:solidFill>
                  <a:srgbClr val="222222"/>
                </a:solidFill>
                <a:latin typeface="Montserrat"/>
              </a:rPr>
              <a:t>TENYERELÉS </a:t>
            </a:r>
            <a:endParaRPr lang="hu-HU" altLang="hu-H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4707DC-10CD-1E9A-F8B5-1D1FCE001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u-HU" dirty="0">
                <a:solidFill>
                  <a:schemeClr val="accent6"/>
                </a:solidFill>
              </a:rPr>
              <a:t>A sportnyelvújítás előtt: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CF4FFE-D94E-09EF-DF6F-EB57445F6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hu-HU" sz="4000" b="0" i="1" dirty="0">
                <a:solidFill>
                  <a:schemeClr val="accent6"/>
                </a:solidFill>
                <a:latin typeface="Helvetica Neue"/>
              </a:rPr>
              <a:t>A center </a:t>
            </a:r>
            <a:r>
              <a:rPr lang="hu-HU" sz="4000" b="0" i="1" dirty="0" err="1">
                <a:solidFill>
                  <a:schemeClr val="accent6"/>
                </a:solidFill>
                <a:latin typeface="Helvetica Neue"/>
              </a:rPr>
              <a:t>brilliánsan</a:t>
            </a:r>
            <a:r>
              <a:rPr lang="hu-HU" sz="4000" b="0" i="1" dirty="0">
                <a:solidFill>
                  <a:schemeClr val="accent6"/>
                </a:solidFill>
                <a:latin typeface="Helvetica Neue"/>
              </a:rPr>
              <a:t> </a:t>
            </a:r>
            <a:r>
              <a:rPr lang="hu-HU" sz="4000" b="0" i="1" dirty="0" err="1">
                <a:solidFill>
                  <a:schemeClr val="accent6"/>
                </a:solidFill>
                <a:latin typeface="Helvetica Neue"/>
              </a:rPr>
              <a:t>plasszírozott</a:t>
            </a:r>
            <a:r>
              <a:rPr lang="hu-HU" sz="4000" b="0" i="1" dirty="0">
                <a:solidFill>
                  <a:schemeClr val="accent6"/>
                </a:solidFill>
                <a:latin typeface="Helvetica Neue"/>
              </a:rPr>
              <a:t> </a:t>
            </a:r>
            <a:r>
              <a:rPr lang="hu-HU" sz="4000" b="0" i="1" dirty="0" err="1">
                <a:solidFill>
                  <a:schemeClr val="accent6"/>
                </a:solidFill>
                <a:latin typeface="Helvetica Neue"/>
              </a:rPr>
              <a:t>penaltyját</a:t>
            </a:r>
            <a:r>
              <a:rPr lang="hu-HU" sz="4000" b="0" i="1" dirty="0">
                <a:solidFill>
                  <a:schemeClr val="accent6"/>
                </a:solidFill>
                <a:latin typeface="Helvetica Neue"/>
              </a:rPr>
              <a:t> a </a:t>
            </a:r>
            <a:r>
              <a:rPr lang="hu-HU" sz="4000" b="0" i="1" dirty="0" err="1">
                <a:solidFill>
                  <a:schemeClr val="accent6"/>
                </a:solidFill>
                <a:latin typeface="Helvetica Neue"/>
              </a:rPr>
              <a:t>goalkeeper</a:t>
            </a:r>
            <a:r>
              <a:rPr lang="hu-HU" sz="4000" b="0" i="1" dirty="0">
                <a:solidFill>
                  <a:schemeClr val="accent6"/>
                </a:solidFill>
                <a:latin typeface="Helvetica Neue"/>
              </a:rPr>
              <a:t> bravúros robinzonáddal </a:t>
            </a:r>
            <a:r>
              <a:rPr lang="hu-HU" sz="4000" b="0" i="1" dirty="0" err="1">
                <a:solidFill>
                  <a:schemeClr val="accent6"/>
                </a:solidFill>
                <a:latin typeface="Helvetica Neue"/>
              </a:rPr>
              <a:t>kiboxolta</a:t>
            </a:r>
            <a:r>
              <a:rPr lang="hu-HU" sz="4000" b="0" i="1" dirty="0">
                <a:solidFill>
                  <a:schemeClr val="accent6"/>
                </a:solidFill>
                <a:latin typeface="Helvetica Neue"/>
              </a:rPr>
              <a:t> kornerre. </a:t>
            </a:r>
            <a:endParaRPr lang="hu-HU" sz="4000" dirty="0">
              <a:solidFill>
                <a:schemeClr val="accent6"/>
              </a:solidFill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B0117F5-0689-E4C3-F6F8-FC6F314EC4E7}"/>
              </a:ext>
            </a:extLst>
          </p:cNvPr>
          <p:cNvSpPr/>
          <p:nvPr/>
        </p:nvSpPr>
        <p:spPr>
          <a:xfrm>
            <a:off x="2639616" y="3212976"/>
            <a:ext cx="7489825" cy="24669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sz="3200" i="1" dirty="0">
                <a:solidFill>
                  <a:schemeClr val="accent6"/>
                </a:solidFill>
                <a:latin typeface="Helvetica Neue"/>
              </a:rPr>
              <a:t>A középcsatár remekül helyezett büntetőrúgását vagy (büntetőjét) a kapus a levegőben úszva szögletre öklözte.</a:t>
            </a:r>
            <a:endParaRPr lang="hu-HU" sz="32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>
            <a:extLst>
              <a:ext uri="{FF2B5EF4-FFF2-40B4-BE49-F238E27FC236}">
                <a16:creationId xmlns:a16="http://schemas.microsoft.com/office/drawing/2014/main" id="{6AE4EC2B-2734-42E2-B984-69730EB9DA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NYELVVÁLTOZATOK</a:t>
            </a:r>
          </a:p>
        </p:txBody>
      </p:sp>
      <p:sp>
        <p:nvSpPr>
          <p:cNvPr id="4099" name="Tartalom helye 2">
            <a:extLst>
              <a:ext uri="{FF2B5EF4-FFF2-40B4-BE49-F238E27FC236}">
                <a16:creationId xmlns:a16="http://schemas.microsoft.com/office/drawing/2014/main" id="{DDFCFEC5-7BBA-4FA2-BD82-7FD325B990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hu-HU" alt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F2E4896-E7BF-2CF5-0944-D53656CE1D9A}"/>
              </a:ext>
            </a:extLst>
          </p:cNvPr>
          <p:cNvSpPr/>
          <p:nvPr/>
        </p:nvSpPr>
        <p:spPr>
          <a:xfrm>
            <a:off x="2566989" y="1268414"/>
            <a:ext cx="3673475" cy="865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/>
              <a:t>MINDENKI HASZNÁLJA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6BC89509-5481-8128-CC45-35C6EB9DAF84}"/>
              </a:ext>
            </a:extLst>
          </p:cNvPr>
          <p:cNvSpPr/>
          <p:nvPr/>
        </p:nvSpPr>
        <p:spPr>
          <a:xfrm>
            <a:off x="6888164" y="1268414"/>
            <a:ext cx="3240087" cy="865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/>
              <a:t>EGY CSOPORT HASZNÁLJA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6DF3A586-5E8B-00CC-D836-CCA94D14450D}"/>
              </a:ext>
            </a:extLst>
          </p:cNvPr>
          <p:cNvSpPr/>
          <p:nvPr/>
        </p:nvSpPr>
        <p:spPr>
          <a:xfrm>
            <a:off x="3216276" y="2636838"/>
            <a:ext cx="2879725" cy="6477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IRODALMI NYELV (= választékos köznyelv)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F048213-6071-4D9F-106F-87D7C992D1D7}"/>
              </a:ext>
            </a:extLst>
          </p:cNvPr>
          <p:cNvSpPr/>
          <p:nvPr/>
        </p:nvSpPr>
        <p:spPr>
          <a:xfrm>
            <a:off x="3328989" y="3695700"/>
            <a:ext cx="2879725" cy="6477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KÖZNYELV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61A7F745-6141-99EC-1DB1-A71E25CB21DA}"/>
              </a:ext>
            </a:extLst>
          </p:cNvPr>
          <p:cNvSpPr/>
          <p:nvPr/>
        </p:nvSpPr>
        <p:spPr>
          <a:xfrm>
            <a:off x="3328989" y="4724400"/>
            <a:ext cx="2879725" cy="6477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SZLENG(= kevésbé igényes köznyelv)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71F814C1-309B-A007-53FA-6F352ACEEB89}"/>
              </a:ext>
            </a:extLst>
          </p:cNvPr>
          <p:cNvSpPr/>
          <p:nvPr/>
        </p:nvSpPr>
        <p:spPr>
          <a:xfrm>
            <a:off x="7464426" y="2209800"/>
            <a:ext cx="2879725" cy="647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szaknyelvek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441454D0-26B2-7FC6-D078-1EF8DE7B6752}"/>
              </a:ext>
            </a:extLst>
          </p:cNvPr>
          <p:cNvSpPr/>
          <p:nvPr/>
        </p:nvSpPr>
        <p:spPr>
          <a:xfrm>
            <a:off x="7473951" y="2932114"/>
            <a:ext cx="2881313" cy="6492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hobbinyelvek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D6CE5852-BB9D-36A4-682B-26CAEED5A708}"/>
              </a:ext>
            </a:extLst>
          </p:cNvPr>
          <p:cNvSpPr/>
          <p:nvPr/>
        </p:nvSpPr>
        <p:spPr>
          <a:xfrm>
            <a:off x="7473951" y="3657600"/>
            <a:ext cx="2881313" cy="647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nyelvjárások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11CA8520-FA0E-551C-CD81-D555F38AF75F}"/>
              </a:ext>
            </a:extLst>
          </p:cNvPr>
          <p:cNvSpPr/>
          <p:nvPr/>
        </p:nvSpPr>
        <p:spPr>
          <a:xfrm>
            <a:off x="7473951" y="4400550"/>
            <a:ext cx="2881313" cy="647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hu-HU" b="1" dirty="0">
                <a:solidFill>
                  <a:schemeClr val="accent6"/>
                </a:solidFill>
              </a:rPr>
              <a:t>tolvajnyelv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B7EAD3-9DB1-5415-E1F7-254D91916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u-HU" dirty="0">
                <a:solidFill>
                  <a:schemeClr val="accent6"/>
                </a:solidFill>
              </a:rPr>
              <a:t>szaknyelv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CD271B-E7A7-4BB8-BDEC-0AFAE25153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hu-HU" altLang="hu-HU" sz="4800" b="0">
                <a:solidFill>
                  <a:srgbClr val="666666"/>
                </a:solidFill>
                <a:latin typeface="Lato"/>
              </a:rPr>
              <a:t>egy biz. tevékenység, foglalkozás jellegzetes szókincse</a:t>
            </a:r>
          </a:p>
          <a:p>
            <a:r>
              <a:rPr lang="hu-HU" altLang="hu-HU" sz="4800" b="0">
                <a:solidFill>
                  <a:srgbClr val="666666"/>
                </a:solidFill>
                <a:latin typeface="Lato"/>
              </a:rPr>
              <a:t> szakszók (</a:t>
            </a:r>
            <a:r>
              <a:rPr lang="hu-HU" altLang="hu-HU" sz="4800" b="0" i="1">
                <a:solidFill>
                  <a:srgbClr val="666666"/>
                </a:solidFill>
                <a:latin typeface="Lato"/>
              </a:rPr>
              <a:t>terminus technikusok</a:t>
            </a:r>
            <a:r>
              <a:rPr lang="hu-HU" altLang="hu-HU" sz="4800" b="0">
                <a:solidFill>
                  <a:srgbClr val="666666"/>
                </a:solidFill>
                <a:latin typeface="Lato"/>
              </a:rPr>
              <a:t>)</a:t>
            </a:r>
          </a:p>
          <a:p>
            <a:r>
              <a:rPr lang="hu-HU" altLang="hu-HU" sz="4800" b="0">
                <a:solidFill>
                  <a:srgbClr val="666666"/>
                </a:solidFill>
                <a:latin typeface="Lato"/>
              </a:rPr>
              <a:t>Pl. orvosi, ügyvédi / egyházi nyelv / </a:t>
            </a:r>
            <a:r>
              <a:rPr lang="hu-HU" altLang="hu-HU" sz="4800" b="0" u="sng">
                <a:solidFill>
                  <a:srgbClr val="666666"/>
                </a:solidFill>
                <a:latin typeface="Lato"/>
              </a:rPr>
              <a:t> a </a:t>
            </a:r>
            <a:r>
              <a:rPr lang="hu-HU" altLang="hu-HU" sz="4800" u="sng">
                <a:solidFill>
                  <a:srgbClr val="666666"/>
                </a:solidFill>
                <a:latin typeface="Lato"/>
              </a:rPr>
              <a:t>sportnyelv</a:t>
            </a:r>
            <a:r>
              <a:rPr lang="hu-HU" altLang="hu-HU" sz="4800" b="0" u="sng">
                <a:solidFill>
                  <a:srgbClr val="666666"/>
                </a:solidFill>
                <a:latin typeface="Lato"/>
              </a:rPr>
              <a:t> 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41732B-1257-D742-DBDB-275C36B6B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-19050"/>
            <a:ext cx="10668000" cy="914400"/>
          </a:xfrm>
        </p:spPr>
        <p:txBody>
          <a:bodyPr/>
          <a:lstStyle/>
          <a:p>
            <a:pPr>
              <a:defRPr/>
            </a:pPr>
            <a:r>
              <a:rPr lang="hu-HU" dirty="0">
                <a:solidFill>
                  <a:schemeClr val="accent6"/>
                </a:solidFill>
              </a:rPr>
              <a:t>kialakulása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E33B4A0-2ED5-D473-DAB7-793F2FDBC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hu-HU" sz="4000" b="0" dirty="0">
                <a:solidFill>
                  <a:srgbClr val="666666"/>
                </a:solidFill>
                <a:latin typeface="Lato" panose="020F0502020204030203" pitchFamily="34" charset="0"/>
              </a:rPr>
              <a:t>A sport sokáig az arisztokrácia kiváltsága</a:t>
            </a:r>
          </a:p>
          <a:p>
            <a:pPr>
              <a:defRPr/>
            </a:pPr>
            <a:r>
              <a:rPr lang="hu-HU" sz="4000" b="0" dirty="0">
                <a:solidFill>
                  <a:srgbClr val="666666"/>
                </a:solidFill>
                <a:latin typeface="Lato" panose="020F0502020204030203" pitchFamily="34" charset="0"/>
              </a:rPr>
              <a:t>idegen szavakat nem magyarították</a:t>
            </a:r>
          </a:p>
          <a:p>
            <a:pPr marL="0" indent="0">
              <a:buNone/>
              <a:defRPr/>
            </a:pPr>
            <a:endParaRPr lang="hu-HU" sz="4000" b="0" dirty="0">
              <a:solidFill>
                <a:srgbClr val="666666"/>
              </a:solidFill>
              <a:latin typeface="Lato" panose="020F0502020204030203" pitchFamily="34" charset="0"/>
            </a:endParaRPr>
          </a:p>
          <a:p>
            <a:pPr>
              <a:defRPr/>
            </a:pPr>
            <a:r>
              <a:rPr lang="hu-HU" sz="4000" dirty="0">
                <a:solidFill>
                  <a:schemeClr val="accent6"/>
                </a:solidFill>
                <a:latin typeface="Lato" panose="020F0502020204030203" pitchFamily="34" charset="0"/>
              </a:rPr>
              <a:t>A XX. század első évtizedeitől:</a:t>
            </a:r>
          </a:p>
          <a:p>
            <a:pPr>
              <a:defRPr/>
            </a:pPr>
            <a:r>
              <a:rPr lang="hu-HU" sz="4000" b="0" dirty="0">
                <a:solidFill>
                  <a:srgbClr val="666666"/>
                </a:solidFill>
                <a:latin typeface="Lato" panose="020F0502020204030203" pitchFamily="34" charset="0"/>
              </a:rPr>
              <a:t>a sportolás és sportesemények látogatása már tömeges</a:t>
            </a:r>
          </a:p>
          <a:p>
            <a:pPr>
              <a:defRPr/>
            </a:pPr>
            <a:r>
              <a:rPr lang="hu-HU" sz="4000" b="0" dirty="0">
                <a:solidFill>
                  <a:srgbClr val="666666"/>
                </a:solidFill>
                <a:latin typeface="Lato" panose="020F0502020204030203" pitchFamily="34" charset="0"/>
              </a:rPr>
              <a:t>Szükséges a sportnyelv magyarosítása</a:t>
            </a:r>
          </a:p>
          <a:p>
            <a:pPr>
              <a:defRPr/>
            </a:pPr>
            <a:endParaRPr lang="hu-H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D0D324-BC47-6C8C-99B1-BA30BB5BF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u-HU" dirty="0">
                <a:solidFill>
                  <a:schemeClr val="accent6"/>
                </a:solidFill>
              </a:rPr>
              <a:t>Felvállalta:</a:t>
            </a:r>
          </a:p>
        </p:txBody>
      </p:sp>
      <p:sp>
        <p:nvSpPr>
          <p:cNvPr id="7171" name="Tartalom helye 2">
            <a:extLst>
              <a:ext uri="{FF2B5EF4-FFF2-40B4-BE49-F238E27FC236}">
                <a16:creationId xmlns:a16="http://schemas.microsoft.com/office/drawing/2014/main" id="{835BBB89-F366-4FD9-BE72-D388CE10D1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hu-HU" altLang="hu-HU"/>
          </a:p>
        </p:txBody>
      </p:sp>
      <p:pic>
        <p:nvPicPr>
          <p:cNvPr id="7172" name="Picture 2" descr="Nemzeti Sport (1903-), Népsport (1945-1990) | Magyar Médiatörténet">
            <a:extLst>
              <a:ext uri="{FF2B5EF4-FFF2-40B4-BE49-F238E27FC236}">
                <a16:creationId xmlns:a16="http://schemas.microsoft.com/office/drawing/2014/main" id="{7B1C3CE7-2D3B-4DC4-9B9D-D077D5266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188640"/>
            <a:ext cx="4680520" cy="662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>
            <a:extLst>
              <a:ext uri="{FF2B5EF4-FFF2-40B4-BE49-F238E27FC236}">
                <a16:creationId xmlns:a16="http://schemas.microsoft.com/office/drawing/2014/main" id="{2EAEA843-9ECC-4814-A19F-DC3D24E65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4800" dirty="0">
                <a:solidFill>
                  <a:schemeClr val="accent6">
                    <a:lumMod val="75000"/>
                  </a:schemeClr>
                </a:solidFill>
              </a:rPr>
              <a:t>NEMZETI SPORT ÚJSÁG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18ED6A-308A-BA39-F54C-00682CF13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hu-HU" sz="4800" dirty="0"/>
              <a:t>Pályázatot idegen szók magyarítására</a:t>
            </a:r>
          </a:p>
          <a:p>
            <a:pPr>
              <a:defRPr/>
            </a:pPr>
            <a:r>
              <a:rPr lang="hu-HU" sz="4800" dirty="0"/>
              <a:t>(több sportág)</a:t>
            </a:r>
          </a:p>
          <a:p>
            <a:pPr>
              <a:defRPr/>
            </a:pPr>
            <a:r>
              <a:rPr lang="hu-HU" sz="4800" dirty="0"/>
              <a:t>Kb. 200 új szó</a:t>
            </a:r>
          </a:p>
          <a:p>
            <a:pPr marL="0" indent="0">
              <a:buNone/>
              <a:defRPr/>
            </a:pPr>
            <a:endParaRPr lang="hu-HU" sz="4800" dirty="0"/>
          </a:p>
          <a:p>
            <a:pPr>
              <a:defRPr/>
            </a:pPr>
            <a:r>
              <a:rPr lang="hu-HU" sz="4800" b="0" dirty="0"/>
              <a:t>(pl. a futball):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>
            <a:extLst>
              <a:ext uri="{FF2B5EF4-FFF2-40B4-BE49-F238E27FC236}">
                <a16:creationId xmlns:a16="http://schemas.microsoft.com/office/drawing/2014/main" id="{9D1A242A-9A44-4416-B05D-69C33E717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pic>
        <p:nvPicPr>
          <p:cNvPr id="9219" name="Tartalom helye 4">
            <a:extLst>
              <a:ext uri="{FF2B5EF4-FFF2-40B4-BE49-F238E27FC236}">
                <a16:creationId xmlns:a16="http://schemas.microsoft.com/office/drawing/2014/main" id="{665857ED-4B8D-44EE-87DE-D19168717A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7300" y="914401"/>
            <a:ext cx="7816850" cy="55594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>
            <a:extLst>
              <a:ext uri="{FF2B5EF4-FFF2-40B4-BE49-F238E27FC236}">
                <a16:creationId xmlns:a16="http://schemas.microsoft.com/office/drawing/2014/main" id="{8985BC55-847F-45DF-8850-67B332F5B2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VAGY:</a:t>
            </a:r>
          </a:p>
        </p:txBody>
      </p:sp>
      <p:sp>
        <p:nvSpPr>
          <p:cNvPr id="10243" name="Tartalom helye 2">
            <a:extLst>
              <a:ext uri="{FF2B5EF4-FFF2-40B4-BE49-F238E27FC236}">
                <a16:creationId xmlns:a16="http://schemas.microsoft.com/office/drawing/2014/main" id="{6FDD72D5-D431-4845-95C6-03C36B4E6C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hu-HU" altLang="hu-HU" dirty="0"/>
              <a:t>Csak a helyesírás illeszkedett a magyarhoz:</a:t>
            </a:r>
          </a:p>
        </p:txBody>
      </p:sp>
      <p:pic>
        <p:nvPicPr>
          <p:cNvPr id="10244" name="Kép 4">
            <a:extLst>
              <a:ext uri="{FF2B5EF4-FFF2-40B4-BE49-F238E27FC236}">
                <a16:creationId xmlns:a16="http://schemas.microsoft.com/office/drawing/2014/main" id="{EC549B31-D077-4F2D-B1B0-8762357C7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30014"/>
          <a:stretch/>
        </p:blipFill>
        <p:spPr bwMode="auto">
          <a:xfrm>
            <a:off x="1919536" y="1988839"/>
            <a:ext cx="7992888" cy="376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>
            <a:extLst>
              <a:ext uri="{FF2B5EF4-FFF2-40B4-BE49-F238E27FC236}">
                <a16:creationId xmlns:a16="http://schemas.microsoft.com/office/drawing/2014/main" id="{4C0947DC-F13B-4066-8AC4-1835975FF4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egyéb módon is bővül:</a:t>
            </a:r>
          </a:p>
        </p:txBody>
      </p:sp>
      <p:sp>
        <p:nvSpPr>
          <p:cNvPr id="11267" name="Tartalom helye 2">
            <a:extLst>
              <a:ext uri="{FF2B5EF4-FFF2-40B4-BE49-F238E27FC236}">
                <a16:creationId xmlns:a16="http://schemas.microsoft.com/office/drawing/2014/main" id="{76BF6872-3078-4293-B44F-CEB129B3A5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altLang="hu-HU" b="0" dirty="0">
              <a:solidFill>
                <a:srgbClr val="666666"/>
              </a:solidFill>
              <a:latin typeface="Lato"/>
            </a:endParaRPr>
          </a:p>
          <a:p>
            <a:pPr marL="0" indent="0">
              <a:buNone/>
            </a:pPr>
            <a:r>
              <a:rPr lang="hu-HU" altLang="hu-HU" sz="4400" dirty="0">
                <a:solidFill>
                  <a:srgbClr val="666666"/>
                </a:solidFill>
                <a:latin typeface="Lato"/>
              </a:rPr>
              <a:t>KATONAI NYELVBŐL:</a:t>
            </a:r>
            <a:r>
              <a:rPr lang="hu-HU" altLang="hu-HU" sz="4400" b="0" dirty="0">
                <a:solidFill>
                  <a:srgbClr val="666666"/>
                </a:solidFill>
                <a:latin typeface="Lato"/>
              </a:rPr>
              <a:t> </a:t>
            </a:r>
            <a:r>
              <a:rPr lang="hu-HU" altLang="hu-HU" sz="4400" b="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inherit"/>
              </a:rPr>
              <a:t>ostromolja</a:t>
            </a:r>
            <a:r>
              <a:rPr lang="hu-HU" altLang="hu-HU" sz="4400" b="0" i="1" dirty="0">
                <a:solidFill>
                  <a:srgbClr val="666666"/>
                </a:solidFill>
                <a:latin typeface="inherit"/>
              </a:rPr>
              <a:t> (a kaput), </a:t>
            </a:r>
            <a:r>
              <a:rPr lang="hu-HU" altLang="hu-HU" sz="4400" b="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inherit"/>
              </a:rPr>
              <a:t>összecsap, ágyúz, taktika, összecsap, ellenfél, csel, idegenlégiós, bombáz</a:t>
            </a:r>
            <a:endParaRPr lang="hu-HU" altLang="hu-HU" sz="4400" b="0" dirty="0">
              <a:solidFill>
                <a:schemeClr val="accent6">
                  <a:lumMod val="60000"/>
                  <a:lumOff val="40000"/>
                </a:schemeClr>
              </a:solidFill>
              <a:latin typeface="Lato"/>
            </a:endParaRPr>
          </a:p>
          <a:p>
            <a:pPr marL="0" indent="0">
              <a:buNone/>
            </a:pPr>
            <a:r>
              <a:rPr lang="hu-HU" altLang="hu-HU" sz="4400" dirty="0">
                <a:solidFill>
                  <a:srgbClr val="666666"/>
                </a:solidFill>
                <a:latin typeface="Lato"/>
              </a:rPr>
              <a:t>A MAGYAR KÖZNYELVBŐL </a:t>
            </a:r>
            <a:r>
              <a:rPr lang="hu-HU" altLang="hu-HU" sz="4400" b="0" dirty="0">
                <a:solidFill>
                  <a:srgbClr val="666666"/>
                </a:solidFill>
                <a:latin typeface="Lato"/>
              </a:rPr>
              <a:t>(</a:t>
            </a:r>
            <a:r>
              <a:rPr lang="hu-HU" altLang="hu-HU" sz="4400" b="0" dirty="0" err="1">
                <a:solidFill>
                  <a:srgbClr val="666666"/>
                </a:solidFill>
                <a:latin typeface="Lato"/>
              </a:rPr>
              <a:t>metaf</a:t>
            </a:r>
            <a:r>
              <a:rPr lang="hu-HU" altLang="hu-HU" sz="4400" b="0" dirty="0">
                <a:solidFill>
                  <a:srgbClr val="666666"/>
                </a:solidFill>
                <a:latin typeface="Lato"/>
              </a:rPr>
              <a:t>.): </a:t>
            </a:r>
            <a:r>
              <a:rPr lang="hu-HU" altLang="hu-HU" sz="4400" b="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inherit"/>
              </a:rPr>
              <a:t>dekáz, ível, csavar, bevarrja, kötényt ad, besárgul, ikszel</a:t>
            </a:r>
            <a:r>
              <a:rPr lang="hu-HU" altLang="hu-HU" sz="4400" b="0" dirty="0">
                <a:solidFill>
                  <a:srgbClr val="666666"/>
                </a:solidFill>
                <a:latin typeface="Lato"/>
              </a:rPr>
              <a:t> stb.)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 Theme 8">
      <a:dk1>
        <a:srgbClr val="000000"/>
      </a:dk1>
      <a:lt1>
        <a:srgbClr val="CC9900"/>
      </a:lt1>
      <a:dk2>
        <a:srgbClr val="FBBC09"/>
      </a:dk2>
      <a:lt2>
        <a:srgbClr val="666633"/>
      </a:lt2>
      <a:accent1>
        <a:srgbClr val="339933"/>
      </a:accent1>
      <a:accent2>
        <a:srgbClr val="800000"/>
      </a:accent2>
      <a:accent3>
        <a:srgbClr val="E2CAAA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Office Theme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CC9900"/>
        </a:lt1>
        <a:dk2>
          <a:srgbClr val="FBBC09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E2CAAA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-sport-szaknyelve" id="{92B7BB9F-AC09-4271-8659-C8D3DED5CDA8}" vid="{5CCC7ADA-4212-4F6D-9D08-9A51B3A4E5A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rketSpecific xmlns="5fce2081-f58c-44ad-b03c-4d426a1b6afa">false</MarketSpecific>
    <ApprovalStatus xmlns="5fce2081-f58c-44ad-b03c-4d426a1b6afa">InProgress</ApprovalStatus>
    <LocComments xmlns="5fce2081-f58c-44ad-b03c-4d426a1b6afa" xsi:nil="true"/>
    <DirectSourceMarket xmlns="5fce2081-f58c-44ad-b03c-4d426a1b6afa">english</DirectSourceMarket>
    <ThumbnailAssetId xmlns="5fce2081-f58c-44ad-b03c-4d426a1b6afa" xsi:nil="true"/>
    <PrimaryImageGen xmlns="5fce2081-f58c-44ad-b03c-4d426a1b6afa">true</PrimaryImageGen>
    <LegacyData xmlns="5fce2081-f58c-44ad-b03c-4d426a1b6afa" xsi:nil="true"/>
    <TPFriendlyName xmlns="5fce2081-f58c-44ad-b03c-4d426a1b6afa" xsi:nil="true"/>
    <NumericId xmlns="5fce2081-f58c-44ad-b03c-4d426a1b6afa" xsi:nil="true"/>
    <LocRecommendedHandoff xmlns="5fce2081-f58c-44ad-b03c-4d426a1b6afa" xsi:nil="true"/>
    <BlockPublish xmlns="5fce2081-f58c-44ad-b03c-4d426a1b6afa">false</BlockPublish>
    <BusinessGroup xmlns="5fce2081-f58c-44ad-b03c-4d426a1b6afa" xsi:nil="true"/>
    <OpenTemplate xmlns="5fce2081-f58c-44ad-b03c-4d426a1b6afa">true</OpenTemplate>
    <SourceTitle xmlns="5fce2081-f58c-44ad-b03c-4d426a1b6afa">Radical sports design template</SourceTitle>
    <APEditor xmlns="5fce2081-f58c-44ad-b03c-4d426a1b6afa">
      <UserInfo>
        <DisplayName/>
        <AccountId xsi:nil="true"/>
        <AccountType/>
      </UserInfo>
    </APEditor>
    <UALocComments xmlns="5fce2081-f58c-44ad-b03c-4d426a1b6afa">2007 Template UpLeveling Do Not HandOff</UALocComments>
    <IntlLangReviewDate xmlns="5fce2081-f58c-44ad-b03c-4d426a1b6afa" xsi:nil="true"/>
    <PublishStatusLookup xmlns="5fce2081-f58c-44ad-b03c-4d426a1b6afa">
      <Value>352910</Value>
      <Value>352915</Value>
    </PublishStatusLookup>
    <ParentAssetId xmlns="5fce2081-f58c-44ad-b03c-4d426a1b6afa" xsi:nil="true"/>
    <FeatureTagsTaxHTField0 xmlns="5fce2081-f58c-44ad-b03c-4d426a1b6afa">
      <Terms xmlns="http://schemas.microsoft.com/office/infopath/2007/PartnerControls"/>
    </FeatureTagsTaxHTField0>
    <MachineTranslated xmlns="5fce2081-f58c-44ad-b03c-4d426a1b6afa">false</MachineTranslated>
    <Providers xmlns="5fce2081-f58c-44ad-b03c-4d426a1b6afa" xsi:nil="true"/>
    <OriginalSourceMarket xmlns="5fce2081-f58c-44ad-b03c-4d426a1b6afa">english</OriginalSourceMarket>
    <APDescription xmlns="5fce2081-f58c-44ad-b03c-4d426a1b6afa" xsi:nil="true"/>
    <ContentItem xmlns="5fce2081-f58c-44ad-b03c-4d426a1b6afa" xsi:nil="true"/>
    <ClipArtFilename xmlns="5fce2081-f58c-44ad-b03c-4d426a1b6afa" xsi:nil="true"/>
    <TPInstallLocation xmlns="5fce2081-f58c-44ad-b03c-4d426a1b6afa" xsi:nil="true"/>
    <TimesCloned xmlns="5fce2081-f58c-44ad-b03c-4d426a1b6afa" xsi:nil="true"/>
    <PublishTargets xmlns="5fce2081-f58c-44ad-b03c-4d426a1b6afa">OfficeOnline,OfficeOnlineVNext</PublishTargets>
    <AcquiredFrom xmlns="5fce2081-f58c-44ad-b03c-4d426a1b6afa">Internal MS</AcquiredFrom>
    <AssetStart xmlns="5fce2081-f58c-44ad-b03c-4d426a1b6afa">2012-01-17T22:23:00+00:00</AssetStart>
    <FriendlyTitle xmlns="5fce2081-f58c-44ad-b03c-4d426a1b6afa" xsi:nil="true"/>
    <Provider xmlns="5fce2081-f58c-44ad-b03c-4d426a1b6afa" xsi:nil="true"/>
    <LastHandOff xmlns="5fce2081-f58c-44ad-b03c-4d426a1b6afa" xsi:nil="true"/>
    <Manager xmlns="5fce2081-f58c-44ad-b03c-4d426a1b6afa" xsi:nil="true"/>
    <UALocRecommendation xmlns="5fce2081-f58c-44ad-b03c-4d426a1b6afa">Localize</UALocRecommendation>
    <ArtSampleDocs xmlns="5fce2081-f58c-44ad-b03c-4d426a1b6afa" xsi:nil="true"/>
    <UACurrentWords xmlns="5fce2081-f58c-44ad-b03c-4d426a1b6afa" xsi:nil="true"/>
    <TPClientViewer xmlns="5fce2081-f58c-44ad-b03c-4d426a1b6afa" xsi:nil="true"/>
    <TemplateStatus xmlns="5fce2081-f58c-44ad-b03c-4d426a1b6afa">Complete</TemplateStatus>
    <ShowIn xmlns="5fce2081-f58c-44ad-b03c-4d426a1b6afa">Show everywhere</ShowIn>
    <CSXHash xmlns="5fce2081-f58c-44ad-b03c-4d426a1b6afa" xsi:nil="true"/>
    <Downloads xmlns="5fce2081-f58c-44ad-b03c-4d426a1b6afa">0</Downloads>
    <VoteCount xmlns="5fce2081-f58c-44ad-b03c-4d426a1b6afa" xsi:nil="true"/>
    <OOCacheId xmlns="5fce2081-f58c-44ad-b03c-4d426a1b6afa" xsi:nil="true"/>
    <IsDeleted xmlns="5fce2081-f58c-44ad-b03c-4d426a1b6afa">false</IsDeleted>
    <InternalTagsTaxHTField0 xmlns="5fce2081-f58c-44ad-b03c-4d426a1b6afa">
      <Terms xmlns="http://schemas.microsoft.com/office/infopath/2007/PartnerControls"/>
    </InternalTagsTaxHTField0>
    <UANotes xmlns="5fce2081-f58c-44ad-b03c-4d426a1b6afa">2003 to 2007 conversion</UANotes>
    <AssetExpire xmlns="5fce2081-f58c-44ad-b03c-4d426a1b6afa">2035-01-01T08:00:00+00:00</AssetExpire>
    <CSXSubmissionMarket xmlns="5fce2081-f58c-44ad-b03c-4d426a1b6afa" xsi:nil="true"/>
    <DSATActionTaken xmlns="5fce2081-f58c-44ad-b03c-4d426a1b6afa" xsi:nil="true"/>
    <SubmitterId xmlns="5fce2081-f58c-44ad-b03c-4d426a1b6afa" xsi:nil="true"/>
    <EditorialTags xmlns="5fce2081-f58c-44ad-b03c-4d426a1b6afa" xsi:nil="true"/>
    <TPExecutable xmlns="5fce2081-f58c-44ad-b03c-4d426a1b6afa" xsi:nil="true"/>
    <CSXSubmissionDate xmlns="5fce2081-f58c-44ad-b03c-4d426a1b6afa" xsi:nil="true"/>
    <CSXUpdate xmlns="5fce2081-f58c-44ad-b03c-4d426a1b6afa">false</CSXUpdate>
    <AssetType xmlns="5fce2081-f58c-44ad-b03c-4d426a1b6afa">TP</AssetType>
    <ApprovalLog xmlns="5fce2081-f58c-44ad-b03c-4d426a1b6afa" xsi:nil="true"/>
    <BugNumber xmlns="5fce2081-f58c-44ad-b03c-4d426a1b6afa" xsi:nil="true"/>
    <OriginAsset xmlns="5fce2081-f58c-44ad-b03c-4d426a1b6afa" xsi:nil="true"/>
    <TPComponent xmlns="5fce2081-f58c-44ad-b03c-4d426a1b6afa" xsi:nil="true"/>
    <Milestone xmlns="5fce2081-f58c-44ad-b03c-4d426a1b6afa" xsi:nil="true"/>
    <RecommendationsModifier xmlns="5fce2081-f58c-44ad-b03c-4d426a1b6afa" xsi:nil="true"/>
    <AssetId xmlns="5fce2081-f58c-44ad-b03c-4d426a1b6afa">TP102817352</AssetId>
    <PolicheckWords xmlns="5fce2081-f58c-44ad-b03c-4d426a1b6afa" xsi:nil="true"/>
    <TPLaunchHelpLink xmlns="5fce2081-f58c-44ad-b03c-4d426a1b6afa" xsi:nil="true"/>
    <IntlLocPriority xmlns="5fce2081-f58c-44ad-b03c-4d426a1b6afa" xsi:nil="true"/>
    <TPApplication xmlns="5fce2081-f58c-44ad-b03c-4d426a1b6afa" xsi:nil="true"/>
    <IntlLangReviewer xmlns="5fce2081-f58c-44ad-b03c-4d426a1b6afa" xsi:nil="true"/>
    <HandoffToMSDN xmlns="5fce2081-f58c-44ad-b03c-4d426a1b6afa" xsi:nil="true"/>
    <PlannedPubDate xmlns="5fce2081-f58c-44ad-b03c-4d426a1b6afa" xsi:nil="true"/>
    <CrawlForDependencies xmlns="5fce2081-f58c-44ad-b03c-4d426a1b6afa">false</CrawlForDependencies>
    <LocLastLocAttemptVersionLookup xmlns="5fce2081-f58c-44ad-b03c-4d426a1b6afa">791060</LocLastLocAttemptVersionLookup>
    <TrustLevel xmlns="5fce2081-f58c-44ad-b03c-4d426a1b6afa">1 Microsoft Managed Content</TrustLevel>
    <CampaignTagsTaxHTField0 xmlns="5fce2081-f58c-44ad-b03c-4d426a1b6afa">
      <Terms xmlns="http://schemas.microsoft.com/office/infopath/2007/PartnerControls"/>
    </CampaignTagsTaxHTField0>
    <TPNamespace xmlns="5fce2081-f58c-44ad-b03c-4d426a1b6afa" xsi:nil="true"/>
    <TaxCatchAll xmlns="5fce2081-f58c-44ad-b03c-4d426a1b6afa"/>
    <IsSearchable xmlns="5fce2081-f58c-44ad-b03c-4d426a1b6afa">true</IsSearchable>
    <TemplateTemplateType xmlns="5fce2081-f58c-44ad-b03c-4d426a1b6afa">PowerPoint 12 Default</TemplateTemplateType>
    <Markets xmlns="5fce2081-f58c-44ad-b03c-4d426a1b6afa"/>
    <IntlLangReview xmlns="5fce2081-f58c-44ad-b03c-4d426a1b6afa">false</IntlLangReview>
    <UAProjectedTotalWords xmlns="5fce2081-f58c-44ad-b03c-4d426a1b6afa" xsi:nil="true"/>
    <OutputCachingOn xmlns="5fce2081-f58c-44ad-b03c-4d426a1b6afa">false</OutputCachingOn>
    <LocMarketGroupTiers2 xmlns="5fce2081-f58c-44ad-b03c-4d426a1b6afa" xsi:nil="true"/>
    <APAuthor xmlns="5fce2081-f58c-44ad-b03c-4d426a1b6afa">
      <UserInfo>
        <DisplayName/>
        <AccountId>1928</AccountId>
        <AccountType/>
      </UserInfo>
    </APAuthor>
    <TPCommandLine xmlns="5fce2081-f58c-44ad-b03c-4d426a1b6afa" xsi:nil="true"/>
    <LocManualTestRequired xmlns="5fce2081-f58c-44ad-b03c-4d426a1b6afa">false</LocManualTestRequired>
    <TPAppVersion xmlns="5fce2081-f58c-44ad-b03c-4d426a1b6afa" xsi:nil="true"/>
    <EditorialStatus xmlns="5fce2081-f58c-44ad-b03c-4d426a1b6afa" xsi:nil="true"/>
    <LastModifiedDateTime xmlns="5fce2081-f58c-44ad-b03c-4d426a1b6afa" xsi:nil="true"/>
    <TPLaunchHelpLinkType xmlns="5fce2081-f58c-44ad-b03c-4d426a1b6afa">Template</TPLaunchHelpLinkType>
    <OriginalRelease xmlns="5fce2081-f58c-44ad-b03c-4d426a1b6afa">14</OriginalRelease>
    <ScenarioTagsTaxHTField0 xmlns="5fce2081-f58c-44ad-b03c-4d426a1b6afa">
      <Terms xmlns="http://schemas.microsoft.com/office/infopath/2007/PartnerControls"/>
    </ScenarioTagsTaxHTField0>
    <LocalizationTagsTaxHTField0 xmlns="5fce2081-f58c-44ad-b03c-4d426a1b6afa">
      <Terms xmlns="http://schemas.microsoft.com/office/infopath/2007/PartnerControls"/>
    </LocalizationTagsTaxHTField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ADEC13B5E4FA0F4BA72DC03E1FAE02FA04009372B5BAB9923946A28806341B445653" ma:contentTypeVersion="56" ma:contentTypeDescription="Create a new document." ma:contentTypeScope="" ma:versionID="788e4010be5eb75c22fb26f9e32efc14">
  <xsd:schema xmlns:xsd="http://www.w3.org/2001/XMLSchema" xmlns:xs="http://www.w3.org/2001/XMLSchema" xmlns:p="http://schemas.microsoft.com/office/2006/metadata/properties" xmlns:ns2="5fce2081-f58c-44ad-b03c-4d426a1b6afa" targetNamespace="http://schemas.microsoft.com/office/2006/metadata/properties" ma:root="true" ma:fieldsID="e1a322f982b748fa5b923752ff9272fa" ns2:_="">
    <xsd:import namespace="5fce2081-f58c-44ad-b03c-4d426a1b6afa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e2081-f58c-44ad-b03c-4d426a1b6afa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d9556446-c03a-4033-946b-cb9ccbb02fd1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1B6AA072-FC9A-44BC-A220-7FE368531D9A}" ma:internalName="CSXSubmissionMarket" ma:readOnly="false" ma:showField="MarketName" ma:web="5fce2081-f58c-44ad-b03c-4d426a1b6afa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1ee73785-37f7-4b73-a00a-ca4f7c469a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1051C126-8B9F-47C3-8FEB-3CFCE0C8A330}" ma:internalName="InProjectListLookup" ma:readOnly="true" ma:showField="InProjectList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74e21a81-d98f-4677-a38c-6270deab923b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1051C126-8B9F-47C3-8FEB-3CFCE0C8A330}" ma:internalName="LastCompleteVersionLookup" ma:readOnly="true" ma:showField="LastCompleteVersion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1051C126-8B9F-47C3-8FEB-3CFCE0C8A330}" ma:internalName="LastPreviewErrorLookup" ma:readOnly="true" ma:showField="LastPreviewError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1051C126-8B9F-47C3-8FEB-3CFCE0C8A330}" ma:internalName="LastPreviewResultLookup" ma:readOnly="true" ma:showField="LastPreviewResult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1051C126-8B9F-47C3-8FEB-3CFCE0C8A330}" ma:internalName="LastPreviewAttemptDateLookup" ma:readOnly="true" ma:showField="LastPreviewAttemptDat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1051C126-8B9F-47C3-8FEB-3CFCE0C8A330}" ma:internalName="LastPreviewedByLookup" ma:readOnly="true" ma:showField="LastPreviewedBy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1051C126-8B9F-47C3-8FEB-3CFCE0C8A330}" ma:internalName="LastPreviewTimeLookup" ma:readOnly="true" ma:showField="LastPreviewTim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1051C126-8B9F-47C3-8FEB-3CFCE0C8A330}" ma:internalName="LastPreviewVersionLookup" ma:readOnly="true" ma:showField="LastPreviewVersion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1051C126-8B9F-47C3-8FEB-3CFCE0C8A330}" ma:internalName="LastPublishErrorLookup" ma:readOnly="true" ma:showField="LastPublishError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1051C126-8B9F-47C3-8FEB-3CFCE0C8A330}" ma:internalName="LastPublishResultLookup" ma:readOnly="true" ma:showField="LastPublishResult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1051C126-8B9F-47C3-8FEB-3CFCE0C8A330}" ma:internalName="LastPublishAttemptDateLookup" ma:readOnly="true" ma:showField="LastPublishAttemptDat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1051C126-8B9F-47C3-8FEB-3CFCE0C8A330}" ma:internalName="LastPublishedByLookup" ma:readOnly="true" ma:showField="LastPublishedBy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1051C126-8B9F-47C3-8FEB-3CFCE0C8A330}" ma:internalName="LastPublishTimeLookup" ma:readOnly="true" ma:showField="LastPublishTim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1051C126-8B9F-47C3-8FEB-3CFCE0C8A330}" ma:internalName="LastPublishVersionLookup" ma:readOnly="true" ma:showField="LastPublishVersion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6B4D4FBA-5CE4-4224-ABC6-110D704C5F08}" ma:internalName="LocLastLocAttemptVersionLookup" ma:readOnly="false" ma:showField="LastLocAttemptVersion" ma:web="5fce2081-f58c-44ad-b03c-4d426a1b6afa">
      <xsd:simpleType>
        <xsd:restriction base="dms:Lookup"/>
      </xsd:simpleType>
    </xsd:element>
    <xsd:element name="LocLastLocAttemptVersionTypeLookup" ma:index="71" nillable="true" ma:displayName="Loc Last Loc Attempt Version Type" ma:default="" ma:list="{6B4D4FBA-5CE4-4224-ABC6-110D704C5F08}" ma:internalName="LocLastLocAttemptVersionTypeLookup" ma:readOnly="true" ma:showField="LastLocAttemptVersionType" ma:web="5fce2081-f58c-44ad-b03c-4d426a1b6afa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6B4D4FBA-5CE4-4224-ABC6-110D704C5F08}" ma:internalName="LocNewPublishedVersionLookup" ma:readOnly="true" ma:showField="NewPublishedVersion" ma:web="5fce2081-f58c-44ad-b03c-4d426a1b6afa">
      <xsd:simpleType>
        <xsd:restriction base="dms:Lookup"/>
      </xsd:simpleType>
    </xsd:element>
    <xsd:element name="LocOverallHandbackStatusLookup" ma:index="75" nillable="true" ma:displayName="Loc Overall Handback Status" ma:default="" ma:list="{6B4D4FBA-5CE4-4224-ABC6-110D704C5F08}" ma:internalName="LocOverallHandbackStatusLookup" ma:readOnly="true" ma:showField="OverallHandbackStatus" ma:web="5fce2081-f58c-44ad-b03c-4d426a1b6afa">
      <xsd:simpleType>
        <xsd:restriction base="dms:Lookup"/>
      </xsd:simpleType>
    </xsd:element>
    <xsd:element name="LocOverallLocStatusLookup" ma:index="76" nillable="true" ma:displayName="Loc Overall Localize Status" ma:default="" ma:list="{6B4D4FBA-5CE4-4224-ABC6-110D704C5F08}" ma:internalName="LocOverallLocStatusLookup" ma:readOnly="true" ma:showField="OverallLocStatus" ma:web="5fce2081-f58c-44ad-b03c-4d426a1b6afa">
      <xsd:simpleType>
        <xsd:restriction base="dms:Lookup"/>
      </xsd:simpleType>
    </xsd:element>
    <xsd:element name="LocOverallPreviewStatusLookup" ma:index="77" nillable="true" ma:displayName="Loc Overall Preview Status" ma:default="" ma:list="{6B4D4FBA-5CE4-4224-ABC6-110D704C5F08}" ma:internalName="LocOverallPreviewStatusLookup" ma:readOnly="true" ma:showField="OverallPreviewStatus" ma:web="5fce2081-f58c-44ad-b03c-4d426a1b6afa">
      <xsd:simpleType>
        <xsd:restriction base="dms:Lookup"/>
      </xsd:simpleType>
    </xsd:element>
    <xsd:element name="LocOverallPublishStatusLookup" ma:index="78" nillable="true" ma:displayName="Loc Overall Publish Status" ma:default="" ma:list="{6B4D4FBA-5CE4-4224-ABC6-110D704C5F08}" ma:internalName="LocOverallPublishStatusLookup" ma:readOnly="true" ma:showField="OverallPublishStatus" ma:web="5fce2081-f58c-44ad-b03c-4d426a1b6afa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6B4D4FBA-5CE4-4224-ABC6-110D704C5F08}" ma:internalName="LocProcessedForHandoffsLookup" ma:readOnly="true" ma:showField="ProcessedForHandoffs" ma:web="5fce2081-f58c-44ad-b03c-4d426a1b6afa">
      <xsd:simpleType>
        <xsd:restriction base="dms:Lookup"/>
      </xsd:simpleType>
    </xsd:element>
    <xsd:element name="LocProcessedForMarketsLookup" ma:index="81" nillable="true" ma:displayName="Loc Processed For Markets" ma:default="" ma:list="{6B4D4FBA-5CE4-4224-ABC6-110D704C5F08}" ma:internalName="LocProcessedForMarketsLookup" ma:readOnly="true" ma:showField="ProcessedForMarkets" ma:web="5fce2081-f58c-44ad-b03c-4d426a1b6afa">
      <xsd:simpleType>
        <xsd:restriction base="dms:Lookup"/>
      </xsd:simpleType>
    </xsd:element>
    <xsd:element name="LocPublishedDependentAssetsLookup" ma:index="82" nillable="true" ma:displayName="Loc Published Dependent Assets" ma:default="" ma:list="{6B4D4FBA-5CE4-4224-ABC6-110D704C5F08}" ma:internalName="LocPublishedDependentAssetsLookup" ma:readOnly="true" ma:showField="PublishedDependentAssets" ma:web="5fce2081-f58c-44ad-b03c-4d426a1b6afa">
      <xsd:simpleType>
        <xsd:restriction base="dms:Lookup"/>
      </xsd:simpleType>
    </xsd:element>
    <xsd:element name="LocPublishedLinkedAssetsLookup" ma:index="83" nillable="true" ma:displayName="Loc Published Linked Assets" ma:default="" ma:list="{6B4D4FBA-5CE4-4224-ABC6-110D704C5F08}" ma:internalName="LocPublishedLinkedAssetsLookup" ma:readOnly="true" ma:showField="PublishedLinkedAssets" ma:web="5fce2081-f58c-44ad-b03c-4d426a1b6afa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a4cb862b-fdd7-4670-88fe-ab9665737180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1B6AA072-FC9A-44BC-A220-7FE368531D9A}" ma:internalName="Markets" ma:readOnly="false" ma:showField="MarketName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1051C126-8B9F-47C3-8FEB-3CFCE0C8A330}" ma:internalName="NumOfRatingsLookup" ma:readOnly="true" ma:showField="NumOfRatings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1051C126-8B9F-47C3-8FEB-3CFCE0C8A330}" ma:internalName="PublishStatusLookup" ma:readOnly="false" ma:showField="PublishStatus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1cf64917-b2b4-4d34-8e71-8a46d6d3d69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9b3d15c4-bc78-47c9-b183-c4b8645b278c}" ma:internalName="TaxCatchAll" ma:showField="CatchAllData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9b3d15c4-bc78-47c9-b183-c4b8645b278c}" ma:internalName="TaxCatchAllLabel" ma:readOnly="true" ma:showField="CatchAllDataLabel" ma:web="5fce2081-f58c-44ad-b03c-4d426a1b6a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654CB17-B827-4F67-9E27-B82EF8967677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www.w3.org/XML/1998/namespace"/>
    <ds:schemaRef ds:uri="5fce2081-f58c-44ad-b03c-4d426a1b6af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2D59B24-5C11-485D-A5FA-E4A2D60529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ce2081-f58c-44ad-b03c-4d426a1b6a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E1624F-BAF7-4DBA-A34C-F5920E59A7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A-sport-szaknyelve</Template>
  <TotalTime>0</TotalTime>
  <Words>272</Words>
  <Application>Microsoft Office PowerPoint</Application>
  <PresentationFormat>Szélesvásznú</PresentationFormat>
  <Paragraphs>56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1" baseType="lpstr">
      <vt:lpstr>Arial</vt:lpstr>
      <vt:lpstr>Impact</vt:lpstr>
      <vt:lpstr>Calibri</vt:lpstr>
      <vt:lpstr>Lato</vt:lpstr>
      <vt:lpstr>inherit</vt:lpstr>
      <vt:lpstr>Montserrat</vt:lpstr>
      <vt:lpstr>Helvetica Neue</vt:lpstr>
      <vt:lpstr>Office-téma</vt:lpstr>
      <vt:lpstr>PowerPoint-bemutató</vt:lpstr>
      <vt:lpstr>NYELVVÁLTOZATOK</vt:lpstr>
      <vt:lpstr>szaknyelv</vt:lpstr>
      <vt:lpstr>kialakulása</vt:lpstr>
      <vt:lpstr>Felvállalta:</vt:lpstr>
      <vt:lpstr>NEMZETI SPORT ÚJSÁG</vt:lpstr>
      <vt:lpstr>PowerPoint-bemutató</vt:lpstr>
      <vt:lpstr>VAGY:</vt:lpstr>
      <vt:lpstr> egyéb módon is bővül:</vt:lpstr>
      <vt:lpstr>.  A sportnyelv elterjedése </vt:lpstr>
      <vt:lpstr>PowerPoint-bemutató</vt:lpstr>
      <vt:lpstr>Javaslatok a „hendsz” szóra:</vt:lpstr>
      <vt:lpstr>A sportnyelvújítás előtt: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Takács Szilvia</dc:creator>
  <cp:keywords/>
  <dc:description/>
  <cp:lastModifiedBy>Takács Szilvia</cp:lastModifiedBy>
  <cp:revision>5</cp:revision>
  <dcterms:created xsi:type="dcterms:W3CDTF">2026-02-12T16:24:09Z</dcterms:created>
  <dcterms:modified xsi:type="dcterms:W3CDTF">2026-02-12T16:48:06Z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TC010902861038</vt:lpwstr>
  </property>
  <property fmtid="{D5CDD505-2E9C-101B-9397-08002B2CF9AE}" pid="3" name="InternalTags">
    <vt:lpwstr/>
  </property>
  <property fmtid="{D5CDD505-2E9C-101B-9397-08002B2CF9AE}" pid="4" name="ContentTypeId">
    <vt:lpwstr>0x010100ADEC13B5E4FA0F4BA72DC03E1FAE02FA04009372B5BAB9923946A28806341B445653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  <property fmtid="{D5CDD505-2E9C-101B-9397-08002B2CF9AE}" pid="9" name="Order">
    <vt:r8>5829500</vt:r8>
  </property>
  <property fmtid="{D5CDD505-2E9C-101B-9397-08002B2CF9AE}" pid="10" name="HiddenCategoryTags">
    <vt:lpwstr/>
  </property>
  <property fmtid="{D5CDD505-2E9C-101B-9397-08002B2CF9AE}" pid="11" name="ImageGenStatus">
    <vt:i4>0</vt:i4>
  </property>
  <property fmtid="{D5CDD505-2E9C-101B-9397-08002B2CF9AE}" pid="12" name="CategoryTags">
    <vt:lpwstr/>
  </property>
  <property fmtid="{D5CDD505-2E9C-101B-9397-08002B2CF9AE}" pid="13" name="Applications">
    <vt:lpwstr/>
  </property>
  <property fmtid="{D5CDD505-2E9C-101B-9397-08002B2CF9AE}" pid="14" name="MarketSpecific">
    <vt:lpwstr>0</vt:lpwstr>
  </property>
  <property fmtid="{D5CDD505-2E9C-101B-9397-08002B2CF9AE}" pid="15" name="ApprovalStatus">
    <vt:lpwstr>InProgress</vt:lpwstr>
  </property>
  <property fmtid="{D5CDD505-2E9C-101B-9397-08002B2CF9AE}" pid="16" name="LocComments">
    <vt:lpwstr/>
  </property>
  <property fmtid="{D5CDD505-2E9C-101B-9397-08002B2CF9AE}" pid="17" name="DirectSourceMarket">
    <vt:lpwstr>english</vt:lpwstr>
  </property>
  <property fmtid="{D5CDD505-2E9C-101B-9397-08002B2CF9AE}" pid="18" name="ThumbnailAssetId">
    <vt:lpwstr/>
  </property>
  <property fmtid="{D5CDD505-2E9C-101B-9397-08002B2CF9AE}" pid="19" name="PrimaryImageGen">
    <vt:lpwstr>1</vt:lpwstr>
  </property>
  <property fmtid="{D5CDD505-2E9C-101B-9397-08002B2CF9AE}" pid="20" name="LegacyData">
    <vt:lpwstr/>
  </property>
  <property fmtid="{D5CDD505-2E9C-101B-9397-08002B2CF9AE}" pid="21" name="TPFriendlyName">
    <vt:lpwstr/>
  </property>
  <property fmtid="{D5CDD505-2E9C-101B-9397-08002B2CF9AE}" pid="22" name="NumericId">
    <vt:lpwstr/>
  </property>
  <property fmtid="{D5CDD505-2E9C-101B-9397-08002B2CF9AE}" pid="23" name="LocRecommendedHandoff">
    <vt:lpwstr/>
  </property>
  <property fmtid="{D5CDD505-2E9C-101B-9397-08002B2CF9AE}" pid="24" name="BlockPublish">
    <vt:lpwstr>0</vt:lpwstr>
  </property>
  <property fmtid="{D5CDD505-2E9C-101B-9397-08002B2CF9AE}" pid="25" name="BusinessGroup">
    <vt:lpwstr/>
  </property>
  <property fmtid="{D5CDD505-2E9C-101B-9397-08002B2CF9AE}" pid="26" name="OpenTemplate">
    <vt:lpwstr>1</vt:lpwstr>
  </property>
  <property fmtid="{D5CDD505-2E9C-101B-9397-08002B2CF9AE}" pid="27" name="SourceTitle">
    <vt:lpwstr>Radical sports design template</vt:lpwstr>
  </property>
  <property fmtid="{D5CDD505-2E9C-101B-9397-08002B2CF9AE}" pid="28" name="APEditor">
    <vt:lpwstr/>
  </property>
  <property fmtid="{D5CDD505-2E9C-101B-9397-08002B2CF9AE}" pid="29" name="UALocComments">
    <vt:lpwstr>2007 Template UpLeveling Do Not HandOff</vt:lpwstr>
  </property>
  <property fmtid="{D5CDD505-2E9C-101B-9397-08002B2CF9AE}" pid="30" name="IntlLangReviewDate">
    <vt:lpwstr/>
  </property>
  <property fmtid="{D5CDD505-2E9C-101B-9397-08002B2CF9AE}" pid="31" name="PublishStatusLookup">
    <vt:lpwstr>352910;#;#352915;#</vt:lpwstr>
  </property>
  <property fmtid="{D5CDD505-2E9C-101B-9397-08002B2CF9AE}" pid="32" name="ParentAssetId">
    <vt:lpwstr/>
  </property>
  <property fmtid="{D5CDD505-2E9C-101B-9397-08002B2CF9AE}" pid="33" name="FeatureTagsTaxHTField0">
    <vt:lpwstr/>
  </property>
  <property fmtid="{D5CDD505-2E9C-101B-9397-08002B2CF9AE}" pid="34" name="MachineTranslated">
    <vt:lpwstr>0</vt:lpwstr>
  </property>
  <property fmtid="{D5CDD505-2E9C-101B-9397-08002B2CF9AE}" pid="35" name="Providers">
    <vt:lpwstr/>
  </property>
  <property fmtid="{D5CDD505-2E9C-101B-9397-08002B2CF9AE}" pid="36" name="OriginalSourceMarket">
    <vt:lpwstr>english</vt:lpwstr>
  </property>
  <property fmtid="{D5CDD505-2E9C-101B-9397-08002B2CF9AE}" pid="37" name="APDescription">
    <vt:lpwstr/>
  </property>
  <property fmtid="{D5CDD505-2E9C-101B-9397-08002B2CF9AE}" pid="38" name="ContentItem">
    <vt:lpwstr/>
  </property>
  <property fmtid="{D5CDD505-2E9C-101B-9397-08002B2CF9AE}" pid="39" name="ClipArtFilename">
    <vt:lpwstr/>
  </property>
  <property fmtid="{D5CDD505-2E9C-101B-9397-08002B2CF9AE}" pid="40" name="TPInstallLocation">
    <vt:lpwstr/>
  </property>
  <property fmtid="{D5CDD505-2E9C-101B-9397-08002B2CF9AE}" pid="41" name="TimesCloned">
    <vt:lpwstr/>
  </property>
  <property fmtid="{D5CDD505-2E9C-101B-9397-08002B2CF9AE}" pid="42" name="PublishTargets">
    <vt:lpwstr>OfficeOnline,OfficeOnlineVNext</vt:lpwstr>
  </property>
  <property fmtid="{D5CDD505-2E9C-101B-9397-08002B2CF9AE}" pid="43" name="AcquiredFrom">
    <vt:lpwstr>Internal MS</vt:lpwstr>
  </property>
  <property fmtid="{D5CDD505-2E9C-101B-9397-08002B2CF9AE}" pid="44" name="AssetStart">
    <vt:lpwstr>2012-01-17T23:23:00Z</vt:lpwstr>
  </property>
  <property fmtid="{D5CDD505-2E9C-101B-9397-08002B2CF9AE}" pid="45" name="FriendlyTitle">
    <vt:lpwstr/>
  </property>
  <property fmtid="{D5CDD505-2E9C-101B-9397-08002B2CF9AE}" pid="46" name="Provider">
    <vt:lpwstr/>
  </property>
  <property fmtid="{D5CDD505-2E9C-101B-9397-08002B2CF9AE}" pid="47" name="LastHandOff">
    <vt:lpwstr/>
  </property>
  <property fmtid="{D5CDD505-2E9C-101B-9397-08002B2CF9AE}" pid="48" name="Manager">
    <vt:lpwstr/>
  </property>
  <property fmtid="{D5CDD505-2E9C-101B-9397-08002B2CF9AE}" pid="49" name="UALocRecommendation">
    <vt:lpwstr>Localize</vt:lpwstr>
  </property>
  <property fmtid="{D5CDD505-2E9C-101B-9397-08002B2CF9AE}" pid="50" name="ArtSampleDocs">
    <vt:lpwstr/>
  </property>
  <property fmtid="{D5CDD505-2E9C-101B-9397-08002B2CF9AE}" pid="51" name="UACurrentWords">
    <vt:lpwstr/>
  </property>
  <property fmtid="{D5CDD505-2E9C-101B-9397-08002B2CF9AE}" pid="52" name="TPClientViewer">
    <vt:lpwstr/>
  </property>
  <property fmtid="{D5CDD505-2E9C-101B-9397-08002B2CF9AE}" pid="53" name="TemplateStatus">
    <vt:lpwstr>Complete</vt:lpwstr>
  </property>
  <property fmtid="{D5CDD505-2E9C-101B-9397-08002B2CF9AE}" pid="54" name="ShowIn">
    <vt:lpwstr>Show everywhere</vt:lpwstr>
  </property>
  <property fmtid="{D5CDD505-2E9C-101B-9397-08002B2CF9AE}" pid="55" name="CSXHash">
    <vt:lpwstr/>
  </property>
  <property fmtid="{D5CDD505-2E9C-101B-9397-08002B2CF9AE}" pid="56" name="Downloads">
    <vt:lpwstr>0</vt:lpwstr>
  </property>
  <property fmtid="{D5CDD505-2E9C-101B-9397-08002B2CF9AE}" pid="57" name="VoteCount">
    <vt:lpwstr/>
  </property>
  <property fmtid="{D5CDD505-2E9C-101B-9397-08002B2CF9AE}" pid="58" name="OOCacheId">
    <vt:lpwstr/>
  </property>
  <property fmtid="{D5CDD505-2E9C-101B-9397-08002B2CF9AE}" pid="59" name="IsDeleted">
    <vt:lpwstr>0</vt:lpwstr>
  </property>
  <property fmtid="{D5CDD505-2E9C-101B-9397-08002B2CF9AE}" pid="60" name="InternalTagsTaxHTField0">
    <vt:lpwstr/>
  </property>
  <property fmtid="{D5CDD505-2E9C-101B-9397-08002B2CF9AE}" pid="61" name="UANotes">
    <vt:lpwstr>2003 to 2007 conversion</vt:lpwstr>
  </property>
  <property fmtid="{D5CDD505-2E9C-101B-9397-08002B2CF9AE}" pid="62" name="AssetExpire">
    <vt:lpwstr>2035-01-01T09:00:00Z</vt:lpwstr>
  </property>
  <property fmtid="{D5CDD505-2E9C-101B-9397-08002B2CF9AE}" pid="63" name="CSXSubmissionMarket">
    <vt:lpwstr/>
  </property>
  <property fmtid="{D5CDD505-2E9C-101B-9397-08002B2CF9AE}" pid="64" name="DSATActionTaken">
    <vt:lpwstr/>
  </property>
  <property fmtid="{D5CDD505-2E9C-101B-9397-08002B2CF9AE}" pid="65" name="SubmitterId">
    <vt:lpwstr/>
  </property>
  <property fmtid="{D5CDD505-2E9C-101B-9397-08002B2CF9AE}" pid="66" name="EditorialTags">
    <vt:lpwstr/>
  </property>
  <property fmtid="{D5CDD505-2E9C-101B-9397-08002B2CF9AE}" pid="67" name="TPExecutable">
    <vt:lpwstr/>
  </property>
  <property fmtid="{D5CDD505-2E9C-101B-9397-08002B2CF9AE}" pid="68" name="CSXSubmissionDate">
    <vt:lpwstr/>
  </property>
  <property fmtid="{D5CDD505-2E9C-101B-9397-08002B2CF9AE}" pid="69" name="CSXUpdate">
    <vt:lpwstr>0</vt:lpwstr>
  </property>
  <property fmtid="{D5CDD505-2E9C-101B-9397-08002B2CF9AE}" pid="70" name="AssetType">
    <vt:lpwstr>TP</vt:lpwstr>
  </property>
  <property fmtid="{D5CDD505-2E9C-101B-9397-08002B2CF9AE}" pid="71" name="ApprovalLog">
    <vt:lpwstr/>
  </property>
  <property fmtid="{D5CDD505-2E9C-101B-9397-08002B2CF9AE}" pid="72" name="BugNumber">
    <vt:lpwstr/>
  </property>
  <property fmtid="{D5CDD505-2E9C-101B-9397-08002B2CF9AE}" pid="73" name="OriginAsset">
    <vt:lpwstr/>
  </property>
  <property fmtid="{D5CDD505-2E9C-101B-9397-08002B2CF9AE}" pid="74" name="TPComponent">
    <vt:lpwstr/>
  </property>
  <property fmtid="{D5CDD505-2E9C-101B-9397-08002B2CF9AE}" pid="75" name="Milestone">
    <vt:lpwstr/>
  </property>
  <property fmtid="{D5CDD505-2E9C-101B-9397-08002B2CF9AE}" pid="76" name="RecommendationsModifier">
    <vt:lpwstr/>
  </property>
  <property fmtid="{D5CDD505-2E9C-101B-9397-08002B2CF9AE}" pid="77" name="AssetId">
    <vt:lpwstr>TP102817352</vt:lpwstr>
  </property>
  <property fmtid="{D5CDD505-2E9C-101B-9397-08002B2CF9AE}" pid="78" name="PolicheckWords">
    <vt:lpwstr/>
  </property>
  <property fmtid="{D5CDD505-2E9C-101B-9397-08002B2CF9AE}" pid="79" name="TPLaunchHelpLink">
    <vt:lpwstr/>
  </property>
  <property fmtid="{D5CDD505-2E9C-101B-9397-08002B2CF9AE}" pid="80" name="IntlLocPriority">
    <vt:lpwstr/>
  </property>
  <property fmtid="{D5CDD505-2E9C-101B-9397-08002B2CF9AE}" pid="81" name="TPApplication">
    <vt:lpwstr/>
  </property>
  <property fmtid="{D5CDD505-2E9C-101B-9397-08002B2CF9AE}" pid="82" name="IntlLangReviewer">
    <vt:lpwstr/>
  </property>
  <property fmtid="{D5CDD505-2E9C-101B-9397-08002B2CF9AE}" pid="83" name="HandoffToMSDN">
    <vt:lpwstr/>
  </property>
  <property fmtid="{D5CDD505-2E9C-101B-9397-08002B2CF9AE}" pid="84" name="PlannedPubDate">
    <vt:lpwstr/>
  </property>
  <property fmtid="{D5CDD505-2E9C-101B-9397-08002B2CF9AE}" pid="85" name="CrawlForDependencies">
    <vt:lpwstr>0</vt:lpwstr>
  </property>
  <property fmtid="{D5CDD505-2E9C-101B-9397-08002B2CF9AE}" pid="86" name="LocLastLocAttemptVersionLookup">
    <vt:lpwstr>791060</vt:lpwstr>
  </property>
  <property fmtid="{D5CDD505-2E9C-101B-9397-08002B2CF9AE}" pid="87" name="TrustLevel">
    <vt:lpwstr>1 Microsoft Managed Content</vt:lpwstr>
  </property>
  <property fmtid="{D5CDD505-2E9C-101B-9397-08002B2CF9AE}" pid="88" name="CampaignTagsTaxHTField0">
    <vt:lpwstr/>
  </property>
  <property fmtid="{D5CDD505-2E9C-101B-9397-08002B2CF9AE}" pid="89" name="TPNamespace">
    <vt:lpwstr/>
  </property>
  <property fmtid="{D5CDD505-2E9C-101B-9397-08002B2CF9AE}" pid="90" name="TaxCatchAll">
    <vt:lpwstr/>
  </property>
  <property fmtid="{D5CDD505-2E9C-101B-9397-08002B2CF9AE}" pid="91" name="IsSearchable">
    <vt:lpwstr>1</vt:lpwstr>
  </property>
  <property fmtid="{D5CDD505-2E9C-101B-9397-08002B2CF9AE}" pid="92" name="TemplateTemplateType">
    <vt:lpwstr>PowerPoint 12 Default</vt:lpwstr>
  </property>
  <property fmtid="{D5CDD505-2E9C-101B-9397-08002B2CF9AE}" pid="93" name="Markets">
    <vt:lpwstr/>
  </property>
  <property fmtid="{D5CDD505-2E9C-101B-9397-08002B2CF9AE}" pid="94" name="IntlLangReview">
    <vt:lpwstr>0</vt:lpwstr>
  </property>
  <property fmtid="{D5CDD505-2E9C-101B-9397-08002B2CF9AE}" pid="95" name="UAProjectedTotalWords">
    <vt:lpwstr/>
  </property>
  <property fmtid="{D5CDD505-2E9C-101B-9397-08002B2CF9AE}" pid="96" name="OutputCachingOn">
    <vt:lpwstr>0</vt:lpwstr>
  </property>
  <property fmtid="{D5CDD505-2E9C-101B-9397-08002B2CF9AE}" pid="97" name="LocMarketGroupTiers2">
    <vt:lpwstr/>
  </property>
  <property fmtid="{D5CDD505-2E9C-101B-9397-08002B2CF9AE}" pid="98" name="APAuthor">
    <vt:lpwstr>1928</vt:lpwstr>
  </property>
  <property fmtid="{D5CDD505-2E9C-101B-9397-08002B2CF9AE}" pid="99" name="TPCommandLine">
    <vt:lpwstr/>
  </property>
  <property fmtid="{D5CDD505-2E9C-101B-9397-08002B2CF9AE}" pid="100" name="LocManualTestRequired">
    <vt:lpwstr>0</vt:lpwstr>
  </property>
  <property fmtid="{D5CDD505-2E9C-101B-9397-08002B2CF9AE}" pid="101" name="TPAppVersion">
    <vt:lpwstr/>
  </property>
  <property fmtid="{D5CDD505-2E9C-101B-9397-08002B2CF9AE}" pid="102" name="EditorialStatus">
    <vt:lpwstr/>
  </property>
  <property fmtid="{D5CDD505-2E9C-101B-9397-08002B2CF9AE}" pid="103" name="LastModifiedDateTime">
    <vt:lpwstr/>
  </property>
  <property fmtid="{D5CDD505-2E9C-101B-9397-08002B2CF9AE}" pid="104" name="TPLaunchHelpLinkType">
    <vt:lpwstr>Template</vt:lpwstr>
  </property>
  <property fmtid="{D5CDD505-2E9C-101B-9397-08002B2CF9AE}" pid="105" name="OriginalRelease">
    <vt:lpwstr>14</vt:lpwstr>
  </property>
  <property fmtid="{D5CDD505-2E9C-101B-9397-08002B2CF9AE}" pid="106" name="ScenarioTagsTaxHTField0">
    <vt:lpwstr/>
  </property>
  <property fmtid="{D5CDD505-2E9C-101B-9397-08002B2CF9AE}" pid="107" name="LocalizationTagsTaxHTField0">
    <vt:lpwstr/>
  </property>
</Properties>
</file>