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2" r:id="rId5"/>
    <p:sldId id="273" r:id="rId6"/>
    <p:sldId id="260" r:id="rId7"/>
    <p:sldId id="275" r:id="rId8"/>
    <p:sldId id="264" r:id="rId9"/>
    <p:sldId id="261" r:id="rId10"/>
    <p:sldId id="267" r:id="rId11"/>
    <p:sldId id="265" r:id="rId12"/>
    <p:sldId id="268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zabadkézi sokszög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abadkézi sokszög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zabadkézi sokszög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F628818-28E1-4191-9B22-767BF153AD12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5D85B59-0191-483F-A15C-2240EEDDE483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7" y="4901"/>
            <a:ext cx="9137464" cy="68530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33050" y="4653135"/>
            <a:ext cx="6480048" cy="1835875"/>
          </a:xfrm>
        </p:spPr>
        <p:txBody>
          <a:bodyPr/>
          <a:lstStyle/>
          <a:p>
            <a:pPr algn="l"/>
            <a:r>
              <a:rPr lang="hu-HU" dirty="0"/>
              <a:t>A magyar felvilágosodás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Batsányi János: A franciaországi változásokra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19672" y="2132856"/>
            <a:ext cx="6315472" cy="4453955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hu-HU" dirty="0"/>
              <a:t>Nemzetek, országok! kik rút kelepcében </a:t>
            </a:r>
            <a:br>
              <a:rPr lang="hu-HU" dirty="0"/>
            </a:br>
            <a:r>
              <a:rPr lang="hu-HU" dirty="0"/>
              <a:t>Nyögtök a rabságnak kínos kötelében, </a:t>
            </a:r>
            <a:br>
              <a:rPr lang="hu-HU" dirty="0"/>
            </a:br>
            <a:r>
              <a:rPr lang="hu-HU" dirty="0"/>
              <a:t>S gyászos koporsóba döntő vas-igátok </a:t>
            </a:r>
            <a:br>
              <a:rPr lang="hu-HU" dirty="0"/>
            </a:br>
            <a:r>
              <a:rPr lang="hu-HU" dirty="0"/>
              <a:t>Nyakatokról eddig le nem </a:t>
            </a:r>
            <a:r>
              <a:rPr lang="hu-HU" dirty="0" err="1"/>
              <a:t>rázhatátok</a:t>
            </a:r>
            <a:r>
              <a:rPr lang="hu-HU" dirty="0"/>
              <a:t>; </a:t>
            </a:r>
            <a:br>
              <a:rPr lang="hu-HU" dirty="0"/>
            </a:br>
            <a:r>
              <a:rPr lang="hu-HU" dirty="0"/>
              <a:t>Ti is, kiknek vérét a természet kéri, </a:t>
            </a:r>
            <a:br>
              <a:rPr lang="hu-HU" dirty="0"/>
            </a:br>
            <a:r>
              <a:rPr lang="hu-HU" dirty="0"/>
              <a:t>Hív jobbágyitoknak felszentelt hóhéri! </a:t>
            </a:r>
            <a:br>
              <a:rPr lang="hu-HU" dirty="0"/>
            </a:br>
            <a:r>
              <a:rPr lang="hu-HU" dirty="0"/>
              <a:t>Jertek, s hogy sorsotok előre nézzétek, </a:t>
            </a:r>
            <a:br>
              <a:rPr lang="hu-HU" dirty="0"/>
            </a:br>
            <a:r>
              <a:rPr lang="hu-HU" dirty="0"/>
              <a:t>Vigyázó szemetek Párizsra vessétek!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Kazinczy Ferenc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Széphalomról irányítja a kulturális életet</a:t>
            </a:r>
          </a:p>
          <a:p>
            <a:r>
              <a:rPr lang="hu-HU" dirty="0"/>
              <a:t>A legnagyobb irodalmi tekintély</a:t>
            </a:r>
          </a:p>
          <a:p>
            <a:r>
              <a:rPr lang="hu-HU" dirty="0"/>
              <a:t>Óriási levelezés</a:t>
            </a:r>
          </a:p>
          <a:p>
            <a:r>
              <a:rPr lang="hu-HU" dirty="0"/>
              <a:t>nyelvújítás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287" y="3284984"/>
            <a:ext cx="5960713" cy="3576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Folyóiratok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600201"/>
            <a:ext cx="5184576" cy="3989040"/>
          </a:xfrm>
        </p:spPr>
        <p:txBody>
          <a:bodyPr/>
          <a:lstStyle/>
          <a:p>
            <a:pPr>
              <a:buNone/>
            </a:pPr>
            <a:r>
              <a:rPr lang="hu-HU" dirty="0"/>
              <a:t>1780- Magyar Hírmondó</a:t>
            </a:r>
          </a:p>
          <a:p>
            <a:pPr>
              <a:buNone/>
            </a:pPr>
            <a:r>
              <a:rPr lang="hu-HU" dirty="0"/>
              <a:t>1789- Magyar Museum </a:t>
            </a:r>
          </a:p>
          <a:p>
            <a:pPr>
              <a:buNone/>
            </a:pPr>
            <a:r>
              <a:rPr lang="hu-HU" dirty="0"/>
              <a:t>1789 – Mindenes Gyűjtemény</a:t>
            </a:r>
          </a:p>
          <a:p>
            <a:pPr>
              <a:buNone/>
            </a:pPr>
            <a:r>
              <a:rPr lang="hu-HU" dirty="0"/>
              <a:t>1796. Diétai Magyar Múzsa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156563"/>
            <a:ext cx="3603133" cy="65341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88024" y="2420888"/>
            <a:ext cx="3816424" cy="3773016"/>
          </a:xfrm>
        </p:spPr>
        <p:txBody>
          <a:bodyPr/>
          <a:lstStyle/>
          <a:p>
            <a:pPr marL="36576" indent="0">
              <a:buNone/>
            </a:pPr>
            <a:r>
              <a:rPr lang="hu-HU" dirty="0"/>
              <a:t>„minden nemzet a maga nyelvén lett tudós, idegenen sohasem”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-16345"/>
            <a:ext cx="4383360" cy="677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52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Nyelvújítás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08313"/>
            <a:ext cx="3168352" cy="514857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0"/>
            <a:ext cx="4363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99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932" y="115732"/>
            <a:ext cx="4392487" cy="674226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12645" r="12645"/>
          <a:stretch/>
        </p:blipFill>
        <p:spPr>
          <a:xfrm>
            <a:off x="33528" y="2870220"/>
            <a:ext cx="3962407" cy="3881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12980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később mint Nyugat-Európában</a:t>
            </a:r>
          </a:p>
          <a:p>
            <a:r>
              <a:rPr lang="hu-HU" dirty="0"/>
              <a:t>összekapcsolódik a nemzeti függetlenség mozgalmával</a:t>
            </a:r>
          </a:p>
          <a:p>
            <a:r>
              <a:rPr lang="hu-HU" dirty="0"/>
              <a:t>A magyar nyelv ügyével</a:t>
            </a:r>
          </a:p>
          <a:p>
            <a:endParaRPr lang="hu-HU" dirty="0"/>
          </a:p>
          <a:p>
            <a:r>
              <a:rPr lang="hu-HU" dirty="0"/>
              <a:t>Célja: az önálló magyar kultúra megteremtése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529264" cy="1354162"/>
          </a:xfrm>
        </p:spPr>
        <p:txBody>
          <a:bodyPr>
            <a:normAutofit fontScale="90000"/>
          </a:bodyPr>
          <a:lstStyle/>
          <a:p>
            <a:r>
              <a:rPr lang="hu-HU" dirty="0"/>
              <a:t>Helyzet-</a:t>
            </a:r>
            <a:br>
              <a:rPr lang="hu-HU" dirty="0"/>
            </a:br>
            <a:r>
              <a:rPr lang="hu-HU" dirty="0"/>
              <a:t>kép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587" y="4885267"/>
            <a:ext cx="8686800" cy="1180727"/>
          </a:xfrm>
        </p:spPr>
        <p:txBody>
          <a:bodyPr>
            <a:noAutofit/>
          </a:bodyPr>
          <a:lstStyle/>
          <a:p>
            <a:r>
              <a:rPr lang="hu-HU" sz="2400" dirty="0"/>
              <a:t>Magyarország a Habsburg Birodalom része</a:t>
            </a:r>
          </a:p>
          <a:p>
            <a:r>
              <a:rPr lang="hu-HU" sz="2400" dirty="0"/>
              <a:t>Nincsenek magyar kulturális intézmények, önálló magyar tudomány</a:t>
            </a:r>
          </a:p>
          <a:p>
            <a:r>
              <a:rPr lang="hu-HU" sz="2400" dirty="0"/>
              <a:t>Hivatalos nyelv: német, tudományos nyelv: latin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537" y="262580"/>
            <a:ext cx="6315075" cy="4324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360" y="847210"/>
            <a:ext cx="4117640" cy="3294112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Felvilágosult abszolutizmus (XVIII. </a:t>
            </a:r>
            <a:r>
              <a:rPr lang="hu-HU" dirty="0" err="1"/>
              <a:t>szd</a:t>
            </a:r>
            <a:r>
              <a:rPr lang="hu-HU" dirty="0"/>
              <a:t>. vége)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525963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(számos reform, de alapvetően a társadalmi rendszer megváltoztatása nélkül)</a:t>
            </a:r>
          </a:p>
          <a:p>
            <a:r>
              <a:rPr lang="hu-HU" dirty="0"/>
              <a:t>Mária Terézia, II. József uralkodók: </a:t>
            </a:r>
          </a:p>
          <a:p>
            <a:endParaRPr lang="hu-HU" dirty="0"/>
          </a:p>
          <a:p>
            <a:pPr>
              <a:buNone/>
            </a:pPr>
            <a:r>
              <a:rPr lang="hu-HU" dirty="0"/>
              <a:t>Pl. vallási türelem, oktatás fejlesztése, jobbágyok szabad mozgása, biz. szerzetesrendek feloszlatása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b="30454"/>
          <a:stretch/>
        </p:blipFill>
        <p:spPr>
          <a:xfrm>
            <a:off x="6330467" y="4141322"/>
            <a:ext cx="2711250" cy="2507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79086" y="116632"/>
            <a:ext cx="7467600" cy="1143000"/>
          </a:xfrm>
        </p:spPr>
        <p:txBody>
          <a:bodyPr/>
          <a:lstStyle/>
          <a:p>
            <a:r>
              <a:rPr lang="hu-HU" dirty="0"/>
              <a:t>Martinovics Ignác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91084"/>
            <a:ext cx="8213171" cy="576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53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38932"/>
            <a:ext cx="3970784" cy="5787232"/>
          </a:xfrm>
        </p:spPr>
        <p:txBody>
          <a:bodyPr/>
          <a:lstStyle/>
          <a:p>
            <a:r>
              <a:rPr lang="hu-HU" dirty="0"/>
              <a:t>A nemesség magyarságtudata ekkor kezd kialakulni</a:t>
            </a:r>
          </a:p>
          <a:p>
            <a:r>
              <a:rPr lang="hu-HU" dirty="0">
                <a:solidFill>
                  <a:srgbClr val="FFFF00"/>
                </a:solidFill>
              </a:rPr>
              <a:t>A felvilágosult abszolutizmus viszont nem vette figyelembe a nemzeti érzést</a:t>
            </a:r>
          </a:p>
          <a:p>
            <a:r>
              <a:rPr lang="hu-HU" dirty="0"/>
              <a:t>Kulturális mozgalom indul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846" y="476672"/>
            <a:ext cx="4240882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28184" y="274638"/>
            <a:ext cx="2664296" cy="1143000"/>
          </a:xfrm>
        </p:spPr>
        <p:txBody>
          <a:bodyPr/>
          <a:lstStyle/>
          <a:p>
            <a:r>
              <a:rPr lang="hu-HU" dirty="0"/>
              <a:t>testőrírók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-16739"/>
            <a:ext cx="559105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9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Bessenyei György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Bécsi nemesi udvarban</a:t>
            </a:r>
          </a:p>
          <a:p>
            <a:r>
              <a:rPr lang="hu-HU" dirty="0"/>
              <a:t>Mária Terézia testőrsége</a:t>
            </a:r>
          </a:p>
          <a:p>
            <a:r>
              <a:rPr lang="hu-HU" dirty="0"/>
              <a:t>Testőrírók csoportja</a:t>
            </a:r>
          </a:p>
          <a:p>
            <a:r>
              <a:rPr lang="hu-HU" dirty="0"/>
              <a:t>Röpiratok (Magyarság)</a:t>
            </a:r>
          </a:p>
          <a:p>
            <a:r>
              <a:rPr lang="hu-HU" dirty="0"/>
              <a:t>Céljai: </a:t>
            </a:r>
          </a:p>
          <a:p>
            <a:pPr>
              <a:buNone/>
            </a:pPr>
            <a:r>
              <a:rPr lang="hu-HU" dirty="0"/>
              <a:t>nyelvújítás, </a:t>
            </a:r>
          </a:p>
          <a:p>
            <a:pPr>
              <a:buNone/>
            </a:pPr>
            <a:r>
              <a:rPr lang="hu-HU" dirty="0"/>
              <a:t>magyar nyelvű eredeti irodalom, </a:t>
            </a:r>
          </a:p>
          <a:p>
            <a:pPr>
              <a:buNone/>
            </a:pPr>
            <a:r>
              <a:rPr lang="hu-HU" dirty="0"/>
              <a:t>fordítások szükségessége, </a:t>
            </a:r>
          </a:p>
          <a:p>
            <a:pPr>
              <a:buNone/>
            </a:pPr>
            <a:r>
              <a:rPr lang="hu-HU" dirty="0"/>
              <a:t>egy magyar tudós társaság létrehozása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0"/>
            <a:ext cx="3249450" cy="4944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368" y="3212977"/>
            <a:ext cx="5655037" cy="364502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Batsányi János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7638"/>
            <a:ext cx="7571184" cy="2371402"/>
          </a:xfrm>
        </p:spPr>
        <p:txBody>
          <a:bodyPr>
            <a:normAutofit fontScale="85000" lnSpcReduction="20000"/>
          </a:bodyPr>
          <a:lstStyle/>
          <a:p>
            <a:endParaRPr lang="hu-HU" dirty="0"/>
          </a:p>
          <a:p>
            <a:r>
              <a:rPr lang="hu-HU" dirty="0"/>
              <a:t>Folyóiratokat indít</a:t>
            </a:r>
          </a:p>
          <a:p>
            <a:r>
              <a:rPr lang="hu-HU" dirty="0"/>
              <a:t>Költő</a:t>
            </a:r>
          </a:p>
          <a:p>
            <a:r>
              <a:rPr lang="hu-HU" dirty="0"/>
              <a:t>Az első látnok (vátesz): jellegzetes magyar költőtípus</a:t>
            </a:r>
          </a:p>
          <a:p>
            <a:r>
              <a:rPr lang="hu-HU" dirty="0"/>
              <a:t>Társadalmi célja van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nika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Technika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0</TotalTime>
  <Words>269</Words>
  <Application>Microsoft Office PowerPoint</Application>
  <PresentationFormat>Diavetítés a képernyőre (4:3 oldalarány)</PresentationFormat>
  <Paragraphs>50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Franklin Gothic Book</vt:lpstr>
      <vt:lpstr>Wingdings 2</vt:lpstr>
      <vt:lpstr>Technika</vt:lpstr>
      <vt:lpstr>A magyar felvilágosodás</vt:lpstr>
      <vt:lpstr>PowerPoint-bemutató</vt:lpstr>
      <vt:lpstr>Helyzet- kép</vt:lpstr>
      <vt:lpstr>Felvilágosult abszolutizmus (XVIII. szd. vége)</vt:lpstr>
      <vt:lpstr>Martinovics Ignác</vt:lpstr>
      <vt:lpstr>PowerPoint-bemutató</vt:lpstr>
      <vt:lpstr>testőrírók</vt:lpstr>
      <vt:lpstr>Bessenyei György</vt:lpstr>
      <vt:lpstr>Batsányi János</vt:lpstr>
      <vt:lpstr>Batsányi János: A franciaországi változásokra</vt:lpstr>
      <vt:lpstr>Kazinczy Ferenc</vt:lpstr>
      <vt:lpstr>Folyóiratok</vt:lpstr>
      <vt:lpstr>PowerPoint-bemutató</vt:lpstr>
      <vt:lpstr>Nyelvújítás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magyar felvilágosodás</dc:title>
  <dc:creator>sztakacs</dc:creator>
  <cp:lastModifiedBy>Takács Szilvia</cp:lastModifiedBy>
  <cp:revision>26</cp:revision>
  <dcterms:created xsi:type="dcterms:W3CDTF">2014-11-17T08:52:24Z</dcterms:created>
  <dcterms:modified xsi:type="dcterms:W3CDTF">2026-02-16T20:09:22Z</dcterms:modified>
</cp:coreProperties>
</file>