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9" r:id="rId3"/>
    <p:sldId id="260" r:id="rId4"/>
    <p:sldId id="257" r:id="rId5"/>
    <p:sldId id="258" r:id="rId6"/>
    <p:sldId id="261" r:id="rId7"/>
    <p:sldId id="267" r:id="rId8"/>
    <p:sldId id="262" r:id="rId9"/>
    <p:sldId id="263" r:id="rId10"/>
    <p:sldId id="264" r:id="rId11"/>
    <p:sldId id="265" r:id="rId12"/>
    <p:sldId id="266" r:id="rId13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>
        <p:scale>
          <a:sx n="60" d="100"/>
          <a:sy n="60" d="100"/>
        </p:scale>
        <p:origin x="372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Cím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hu-HU"/>
              <a:t>Kattintson ide az alcím mintájának szerkesztéséhez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3062493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Cím és függőlege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27897229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Függőleges cím és szöveg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87947542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Cím és tartal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3031050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zakaszfejléc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656467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2 tartalomrész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431521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Összehasonlítá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0501742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Csak cí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4360605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Üre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29784154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artalomrész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342362210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ép képaláíráss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hu-HU"/>
              <a:t>Kép beszúrásához kattintson az ikonra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hu-HU"/>
              <a:t>Mintaszöveg szerkesztése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20602053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hu-HU"/>
              <a:t>Mintacím szerkesztése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hu-HU"/>
              <a:t>Mintaszöveg szerkesztése</a:t>
            </a:r>
          </a:p>
          <a:p>
            <a:pPr lvl="1"/>
            <a:r>
              <a:rPr lang="hu-HU"/>
              <a:t>Második szint</a:t>
            </a:r>
          </a:p>
          <a:p>
            <a:pPr lvl="2"/>
            <a:r>
              <a:rPr lang="hu-HU"/>
              <a:t>Harmadik szint</a:t>
            </a:r>
          </a:p>
          <a:p>
            <a:pPr lvl="3"/>
            <a:r>
              <a:rPr lang="hu-HU"/>
              <a:t>Negyedik szint</a:t>
            </a:r>
          </a:p>
          <a:p>
            <a:pPr lvl="4"/>
            <a:r>
              <a:rPr lang="hu-HU"/>
              <a:t>Ötödik szint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67E689-9B91-46DB-B2F0-EB74643F7733}" type="datetimeFigureOut">
              <a:rPr lang="hu-HU" smtClean="0"/>
              <a:t>2026. 02. 16.</a:t>
            </a:fld>
            <a:endParaRPr lang="hu-H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hu-H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4A8782E-78E5-4653-9BBF-F6A373F50A92}" type="slidenum">
              <a:rPr lang="hu-HU" smtClean="0"/>
              <a:t>‹#›</a:t>
            </a:fld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4075972208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Kép 3">
            <a:extLst>
              <a:ext uri="{FF2B5EF4-FFF2-40B4-BE49-F238E27FC236}">
                <a16:creationId xmlns:a16="http://schemas.microsoft.com/office/drawing/2014/main" id="{50C178DC-3A51-423C-9711-279EFE3BAAF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9050"/>
            <a:ext cx="12187913" cy="4294187"/>
          </a:xfrm>
          <a:prstGeom prst="rect">
            <a:avLst/>
          </a:prstGeom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C674756A-E6CC-41A9-AB9F-D06CD97261D6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0" y="4341813"/>
            <a:ext cx="12187912" cy="1754187"/>
          </a:xfrm>
        </p:spPr>
        <p:txBody>
          <a:bodyPr/>
          <a:lstStyle/>
          <a:p>
            <a:r>
              <a:rPr lang="hu-HU" sz="4000" dirty="0">
                <a:solidFill>
                  <a:srgbClr val="FFFF00"/>
                </a:solidFill>
              </a:rPr>
              <a:t>WASS ALBERT: </a:t>
            </a:r>
            <a:br>
              <a:rPr lang="hu-HU" sz="4000" dirty="0">
                <a:solidFill>
                  <a:srgbClr val="FFFF00"/>
                </a:solidFill>
              </a:rPr>
            </a:br>
            <a:r>
              <a:rPr lang="hu-HU" dirty="0"/>
              <a:t>ADJÁTOK VISSZA A HEGYEIMET!</a:t>
            </a:r>
          </a:p>
        </p:txBody>
      </p:sp>
      <p:sp>
        <p:nvSpPr>
          <p:cNvPr id="3" name="Alcím 2">
            <a:extLst>
              <a:ext uri="{FF2B5EF4-FFF2-40B4-BE49-F238E27FC236}">
                <a16:creationId xmlns:a16="http://schemas.microsoft.com/office/drawing/2014/main" id="{9C8F6FE1-9143-49C5-B79A-F1C24B625E1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647825" y="935038"/>
            <a:ext cx="9144000" cy="1655762"/>
          </a:xfrm>
        </p:spPr>
        <p:txBody>
          <a:bodyPr/>
          <a:lstStyle/>
          <a:p>
            <a:r>
              <a:rPr lang="hu-HU" dirty="0"/>
              <a:t>WASS ALBERT</a:t>
            </a:r>
          </a:p>
        </p:txBody>
      </p:sp>
    </p:spTree>
    <p:extLst>
      <p:ext uri="{BB962C8B-B14F-4D97-AF65-F5344CB8AC3E}">
        <p14:creationId xmlns:p14="http://schemas.microsoft.com/office/powerpoint/2010/main" val="18012876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8631EBE3-3769-4649-8273-25D67084280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Cím: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F143F323-07BD-4C63-950C-92E0DA884B9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4000" dirty="0">
                <a:solidFill>
                  <a:srgbClr val="FFFF00"/>
                </a:solidFill>
              </a:rPr>
              <a:t>„HEGYEIMET</a:t>
            </a:r>
            <a:r>
              <a:rPr lang="hu-HU" sz="4000" dirty="0"/>
              <a:t>” – EGÉSZ ERDÉLYRE VONATKOZÓ SZIMBÓLUM</a:t>
            </a:r>
          </a:p>
          <a:p>
            <a:pPr marL="0" indent="0">
              <a:buNone/>
            </a:pPr>
            <a:endParaRPr lang="hu-HU" sz="4000" dirty="0"/>
          </a:p>
          <a:p>
            <a:r>
              <a:rPr lang="hu-HU" sz="4000" dirty="0"/>
              <a:t>„</a:t>
            </a:r>
            <a:r>
              <a:rPr lang="hu-HU" sz="4000" dirty="0">
                <a:solidFill>
                  <a:srgbClr val="FFFF00"/>
                </a:solidFill>
              </a:rPr>
              <a:t>ADJÁTOK VISSZA</a:t>
            </a:r>
            <a:r>
              <a:rPr lang="hu-HU" sz="4000" dirty="0"/>
              <a:t>” – SEGÉLYKIÁLTÁS A VILÁG KÖZVÉLEMÉNYÉHEZ </a:t>
            </a:r>
          </a:p>
          <a:p>
            <a:pPr marL="0" indent="0">
              <a:buNone/>
            </a:pPr>
            <a:endParaRPr lang="hu-HU" sz="4000" dirty="0"/>
          </a:p>
        </p:txBody>
      </p:sp>
    </p:spTree>
    <p:extLst>
      <p:ext uri="{BB962C8B-B14F-4D97-AF65-F5344CB8AC3E}">
        <p14:creationId xmlns:p14="http://schemas.microsoft.com/office/powerpoint/2010/main" val="22072224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E12202DA-59ED-4FAF-966D-295B5EAE8E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20502" y="104776"/>
            <a:ext cx="11950995" cy="6476778"/>
          </a:xfrm>
          <a:solidFill>
            <a:schemeClr val="tx1"/>
          </a:solidFill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Urak, </a:t>
            </a:r>
            <a:r>
              <a:rPr lang="hu-HU" u="sng" dirty="0">
                <a:solidFill>
                  <a:schemeClr val="bg1"/>
                </a:solidFill>
              </a:rPr>
              <a:t>akik a világ dolgait igazítjátok</a:t>
            </a:r>
            <a:r>
              <a:rPr lang="hu-HU" dirty="0">
                <a:solidFill>
                  <a:schemeClr val="bg1"/>
                </a:solidFill>
              </a:rPr>
              <a:t>: </a:t>
            </a:r>
            <a:r>
              <a:rPr lang="hu-HU" dirty="0">
                <a:solidFill>
                  <a:srgbClr val="FF0000"/>
                </a:solidFill>
              </a:rPr>
              <a:t>adjátok vissza a hegyeimet! </a:t>
            </a:r>
            <a:r>
              <a:rPr lang="hu-HU" dirty="0">
                <a:solidFill>
                  <a:schemeClr val="bg1"/>
                </a:solidFill>
              </a:rPr>
              <a:t>(…) 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nem érdekel sem a politikátok, sem a világnézeti kérdéseitek, sem nagyszabású elgondolásaitok, melyekkel az embermilliók sorsát rendezni kívánjátok. (…) 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Egy érdekel csupán: </a:t>
            </a:r>
            <a:r>
              <a:rPr lang="hu-HU" dirty="0">
                <a:solidFill>
                  <a:srgbClr val="FF0000"/>
                </a:solidFill>
              </a:rPr>
              <a:t>adjátok vissza a hegyeimet! </a:t>
            </a:r>
            <a:r>
              <a:rPr lang="hu-HU" dirty="0">
                <a:solidFill>
                  <a:schemeClr val="bg1"/>
                </a:solidFill>
              </a:rPr>
              <a:t>(…). 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Nem a telekkönyv szerint voltak az </a:t>
            </a:r>
            <a:r>
              <a:rPr lang="hu-HU" dirty="0" err="1">
                <a:solidFill>
                  <a:schemeClr val="bg1"/>
                </a:solidFill>
              </a:rPr>
              <a:t>enyimek</a:t>
            </a:r>
            <a:r>
              <a:rPr lang="hu-HU" dirty="0">
                <a:solidFill>
                  <a:schemeClr val="bg1"/>
                </a:solidFill>
              </a:rPr>
              <a:t>, az igaz. De </a:t>
            </a:r>
            <a:r>
              <a:rPr lang="hu-HU" dirty="0" err="1">
                <a:solidFill>
                  <a:schemeClr val="bg1"/>
                </a:solidFill>
              </a:rPr>
              <a:t>enyimek</a:t>
            </a:r>
            <a:r>
              <a:rPr lang="hu-HU" dirty="0">
                <a:solidFill>
                  <a:schemeClr val="bg1"/>
                </a:solidFill>
              </a:rPr>
              <a:t> voltak Isten rendelése szerint (…) 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én ötven esztendeig engedelmesen játszottam nektek (…) kisebbségi sorsot, megaláztatást és elnyomatást, üldöztetést nyelvem és fajtám miatt, fölszabadulást és katonásdit (…) 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Ne mondjátok, hogy keressek magamnak máshol helyet a világban, mert nincsen ennek a világnak helye, ami az enyém volna azon az egyen kívül. (…) </a:t>
            </a:r>
            <a:r>
              <a:rPr lang="hu-HU" dirty="0">
                <a:solidFill>
                  <a:srgbClr val="FF0000"/>
                </a:solidFill>
              </a:rPr>
              <a:t>Adjátok vissza a hegyeimet!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(…) elhiszem, hogy nagyok vagytok és hatalmasok. Hogy kisujjatok egyetlen mozdulatára milliók halnak meg, országok cserélnek gazdát (…)</a:t>
            </a:r>
          </a:p>
          <a:p>
            <a:pPr marL="0" indent="0">
              <a:buNone/>
            </a:pPr>
            <a:r>
              <a:rPr lang="hu-HU" dirty="0">
                <a:solidFill>
                  <a:schemeClr val="bg1"/>
                </a:solidFill>
              </a:rPr>
              <a:t> De mindezeken túl hinni szeretném azt is, hogy tisztelitek az igazságot és a törvényt, amit Isten a világnak adott…</a:t>
            </a:r>
          </a:p>
        </p:txBody>
      </p:sp>
    </p:spTree>
    <p:extLst>
      <p:ext uri="{BB962C8B-B14F-4D97-AF65-F5344CB8AC3E}">
        <p14:creationId xmlns:p14="http://schemas.microsoft.com/office/powerpoint/2010/main" val="24572351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artalom helye 2">
            <a:extLst>
              <a:ext uri="{FF2B5EF4-FFF2-40B4-BE49-F238E27FC236}">
                <a16:creationId xmlns:a16="http://schemas.microsoft.com/office/drawing/2014/main" id="{F202E7E3-101E-4190-8558-97F1AD9F29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0" y="2041451"/>
            <a:ext cx="5924107" cy="4135512"/>
          </a:xfrm>
        </p:spPr>
        <p:txBody>
          <a:bodyPr>
            <a:normAutofit/>
          </a:bodyPr>
          <a:lstStyle/>
          <a:p>
            <a:r>
              <a:rPr lang="hu-HU" sz="4000" dirty="0"/>
              <a:t>A regény „</a:t>
            </a:r>
            <a:r>
              <a:rPr lang="hu-HU" sz="4000" dirty="0">
                <a:solidFill>
                  <a:srgbClr val="FFFF00"/>
                </a:solidFill>
              </a:rPr>
              <a:t>A NAGY KÖNYV</a:t>
            </a:r>
            <a:r>
              <a:rPr lang="hu-HU" sz="4000" dirty="0"/>
              <a:t>” szavazáson a 14. helyen végzett.</a:t>
            </a:r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AECAEEDA-6E21-4FF6-BBD7-9D492BEF69F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883180" y="423603"/>
            <a:ext cx="3612497" cy="5232917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Kép 4">
            <a:extLst>
              <a:ext uri="{FF2B5EF4-FFF2-40B4-BE49-F238E27FC236}">
                <a16:creationId xmlns:a16="http://schemas.microsoft.com/office/drawing/2014/main" id="{84940792-466C-41F5-BD8A-86143A880AF8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450943" y="3630741"/>
            <a:ext cx="1971675" cy="23145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18904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47E13D86-2501-4AF7-A2CD-1B9E6912A6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Wass Albert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898F08AB-36EE-4A49-B8AE-B0293033E8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4674" y="1427789"/>
            <a:ext cx="7923028" cy="5143131"/>
          </a:xfrm>
        </p:spPr>
        <p:txBody>
          <a:bodyPr>
            <a:normAutofit/>
          </a:bodyPr>
          <a:lstStyle/>
          <a:p>
            <a:pPr fontAlgn="base"/>
            <a:r>
              <a:rPr lang="hu-HU" sz="3600" dirty="0"/>
              <a:t>Wass Albert XX. századi erdélyi magyar író</a:t>
            </a:r>
          </a:p>
          <a:p>
            <a:pPr fontAlgn="base"/>
            <a:r>
              <a:rPr lang="hu-HU" sz="3600" dirty="0"/>
              <a:t>A 2. </a:t>
            </a:r>
            <a:r>
              <a:rPr lang="hu-HU" sz="3600" dirty="0" err="1"/>
              <a:t>vh</a:t>
            </a:r>
            <a:r>
              <a:rPr lang="hu-HU" sz="3600" dirty="0"/>
              <a:t>. után emigráció</a:t>
            </a:r>
          </a:p>
          <a:p>
            <a:pPr fontAlgn="base"/>
            <a:r>
              <a:rPr lang="hu-HU" sz="3600" dirty="0"/>
              <a:t>Megítélése átpolitizált, vitatott</a:t>
            </a:r>
          </a:p>
          <a:p>
            <a:pPr fontAlgn="base"/>
            <a:r>
              <a:rPr lang="hu-HU" sz="3600" dirty="0"/>
              <a:t>a román hatóság szerint háborús bűnös</a:t>
            </a:r>
          </a:p>
          <a:p>
            <a:pPr fontAlgn="base"/>
            <a:r>
              <a:rPr lang="hu-HU" sz="3600" dirty="0"/>
              <a:t>USA nem adta ki</a:t>
            </a:r>
          </a:p>
          <a:p>
            <a:pPr fontAlgn="base"/>
            <a:r>
              <a:rPr lang="hu-HU" sz="3600" dirty="0"/>
              <a:t>Románia és </a:t>
            </a:r>
            <a:r>
              <a:rPr lang="hu-HU" sz="3600" dirty="0" err="1"/>
              <a:t>M.o</a:t>
            </a:r>
            <a:r>
              <a:rPr lang="hu-HU" sz="3600" dirty="0"/>
              <a:t>. évekig betiltva a rendszerváltásig</a:t>
            </a:r>
          </a:p>
        </p:txBody>
      </p:sp>
      <p:pic>
        <p:nvPicPr>
          <p:cNvPr id="5" name="Kép 4">
            <a:extLst>
              <a:ext uri="{FF2B5EF4-FFF2-40B4-BE49-F238E27FC236}">
                <a16:creationId xmlns:a16="http://schemas.microsoft.com/office/drawing/2014/main" id="{D155BEB5-6FFF-4CF7-B00B-EEB597185BD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23056" y="128587"/>
            <a:ext cx="3549882" cy="50149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348640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733663D-D3EC-4078-8C3F-DEAFF37DF08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hu-HU" sz="7200" b="1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Adjátok vissza a hegyeimet!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1964A14F-7E35-4D54-9A0D-162074064F4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hu-HU" sz="4400" dirty="0"/>
              <a:t>emigrációban írta (1949, </a:t>
            </a:r>
            <a:r>
              <a:rPr lang="hu-HU" sz="4400" dirty="0" err="1"/>
              <a:t>Németo</a:t>
            </a:r>
            <a:r>
              <a:rPr lang="hu-HU" sz="4400" dirty="0"/>
              <a:t>.)</a:t>
            </a:r>
          </a:p>
          <a:p>
            <a:r>
              <a:rPr lang="hu-HU" sz="4400" dirty="0"/>
              <a:t>egy pásztorfiú mesél el (E/1)</a:t>
            </a:r>
          </a:p>
          <a:p>
            <a:r>
              <a:rPr lang="hu-HU" sz="4400" dirty="0"/>
              <a:t>a történelem sodrásában nő fel  </a:t>
            </a:r>
          </a:p>
          <a:p>
            <a:r>
              <a:rPr lang="hu-HU" sz="4400" dirty="0"/>
              <a:t>(30-as évek végétől a 2. </a:t>
            </a:r>
            <a:r>
              <a:rPr lang="hu-HU" sz="4400" dirty="0" err="1"/>
              <a:t>vh.és</a:t>
            </a:r>
            <a:r>
              <a:rPr lang="hu-HU" sz="4400" dirty="0"/>
              <a:t> azt </a:t>
            </a:r>
            <a:r>
              <a:rPr lang="hu-HU" sz="4400" dirty="0" err="1"/>
              <a:t>azt</a:t>
            </a:r>
            <a:r>
              <a:rPr lang="hu-HU" sz="4400" dirty="0"/>
              <a:t> követő emigráció</a:t>
            </a:r>
          </a:p>
          <a:p>
            <a:r>
              <a:rPr lang="hu-HU" sz="4400" dirty="0">
                <a:solidFill>
                  <a:srgbClr val="FFFF00"/>
                </a:solidFill>
              </a:rPr>
              <a:t>önéletrajzi ihletésű</a:t>
            </a:r>
          </a:p>
        </p:txBody>
      </p:sp>
    </p:spTree>
    <p:extLst>
      <p:ext uri="{BB962C8B-B14F-4D97-AF65-F5344CB8AC3E}">
        <p14:creationId xmlns:p14="http://schemas.microsoft.com/office/powerpoint/2010/main" val="395051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29175040-3CE7-434F-AC24-9BF2C35C1B25}"/>
              </a:ext>
            </a:extLst>
          </p:cNvPr>
          <p:cNvSpPr>
            <a:spLocks noGrp="1"/>
          </p:cNvSpPr>
          <p:nvPr>
            <p:ph type="title"/>
          </p:nvPr>
        </p:nvSpPr>
        <p:spPr>
          <a:solidFill>
            <a:schemeClr val="accent6">
              <a:lumMod val="40000"/>
              <a:lumOff val="60000"/>
            </a:schemeClr>
          </a:solidFill>
        </p:spPr>
        <p:txBody>
          <a:bodyPr/>
          <a:lstStyle/>
          <a:p>
            <a:pPr algn="ctr"/>
            <a:r>
              <a:rPr lang="hu-HU" b="1" dirty="0">
                <a:solidFill>
                  <a:schemeClr val="bg1"/>
                </a:solidFill>
              </a:rPr>
              <a:t>Egyes szám első személyű elbeszélő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51B759E0-0A8C-46B8-8C16-2A5738938C8E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838201" y="1825625"/>
            <a:ext cx="7229474" cy="2546350"/>
          </a:xfrm>
        </p:spPr>
        <p:txBody>
          <a:bodyPr/>
          <a:lstStyle/>
          <a:p>
            <a:r>
              <a:rPr lang="hu-HU" dirty="0"/>
              <a:t>nincs megnevezve</a:t>
            </a:r>
          </a:p>
          <a:p>
            <a:r>
              <a:rPr lang="hu-HU" dirty="0"/>
              <a:t>mennyire azonosítható a szerzővel?</a:t>
            </a:r>
          </a:p>
        </p:txBody>
      </p:sp>
      <p:sp>
        <p:nvSpPr>
          <p:cNvPr id="6" name="Téglalap 5">
            <a:extLst>
              <a:ext uri="{FF2B5EF4-FFF2-40B4-BE49-F238E27FC236}">
                <a16:creationId xmlns:a16="http://schemas.microsoft.com/office/drawing/2014/main" id="{CB31E8B3-E0A8-43FE-A6B9-C7A4A37B64B7}"/>
              </a:ext>
            </a:extLst>
          </p:cNvPr>
          <p:cNvSpPr/>
          <p:nvPr/>
        </p:nvSpPr>
        <p:spPr>
          <a:xfrm>
            <a:off x="6095999" y="2952750"/>
            <a:ext cx="5895974" cy="2838450"/>
          </a:xfrm>
          <a:prstGeom prst="rect">
            <a:avLst/>
          </a:prstGeom>
          <a:solidFill>
            <a:schemeClr val="accent1">
              <a:lumMod val="7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3200" dirty="0"/>
              <a:t>W.A. is átélte Erdély vissza- és újra elcsatolását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3200" dirty="0"/>
              <a:t>Részt vett a háborúban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3200" dirty="0"/>
              <a:t>Háborús bűnösnek kiáltották ki</a:t>
            </a:r>
          </a:p>
          <a:p>
            <a:pPr marL="285750" indent="-285750">
              <a:buFont typeface="Wingdings" panose="05000000000000000000" pitchFamily="2" charset="2"/>
              <a:buChar char="§"/>
            </a:pPr>
            <a:r>
              <a:rPr lang="hu-HU" sz="3200" dirty="0"/>
              <a:t>Nyugatra emigrált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6E84AAE7-5417-4658-B9D9-5BA7B50386C5}"/>
              </a:ext>
            </a:extLst>
          </p:cNvPr>
          <p:cNvSpPr/>
          <p:nvPr/>
        </p:nvSpPr>
        <p:spPr>
          <a:xfrm>
            <a:off x="219075" y="3352800"/>
            <a:ext cx="3874293" cy="2355057"/>
          </a:xfrm>
          <a:prstGeom prst="rect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marL="285750" indent="-285750" algn="ctr">
              <a:buFontTx/>
              <a:buChar char="-"/>
            </a:pPr>
            <a:r>
              <a:rPr lang="hu-HU" sz="2800" dirty="0"/>
              <a:t>soha nem volt pásztor</a:t>
            </a:r>
          </a:p>
          <a:p>
            <a:pPr marL="285750" indent="-285750" algn="ctr">
              <a:buFontTx/>
              <a:buChar char="-"/>
            </a:pPr>
            <a:r>
              <a:rPr lang="hu-HU" sz="2800" dirty="0"/>
              <a:t>feleségét nem gyilkolták meg</a:t>
            </a:r>
          </a:p>
          <a:p>
            <a:pPr marL="285750" indent="-285750" algn="ctr">
              <a:buFontTx/>
              <a:buChar char="-"/>
            </a:pPr>
            <a:r>
              <a:rPr lang="hu-HU" sz="2800" dirty="0"/>
              <a:t>stb.</a:t>
            </a:r>
          </a:p>
        </p:txBody>
      </p:sp>
      <p:sp>
        <p:nvSpPr>
          <p:cNvPr id="8" name="Nyíl: balra-jobbra mutató 7">
            <a:extLst>
              <a:ext uri="{FF2B5EF4-FFF2-40B4-BE49-F238E27FC236}">
                <a16:creationId xmlns:a16="http://schemas.microsoft.com/office/drawing/2014/main" id="{D5A16B62-8A99-487B-A576-A4FBDAC439CC}"/>
              </a:ext>
            </a:extLst>
          </p:cNvPr>
          <p:cNvSpPr/>
          <p:nvPr/>
        </p:nvSpPr>
        <p:spPr>
          <a:xfrm>
            <a:off x="4402931" y="4114800"/>
            <a:ext cx="1383505" cy="514350"/>
          </a:xfrm>
          <a:prstGeom prst="left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hu-HU"/>
          </a:p>
        </p:txBody>
      </p:sp>
    </p:spTree>
    <p:extLst>
      <p:ext uri="{BB962C8B-B14F-4D97-AF65-F5344CB8AC3E}">
        <p14:creationId xmlns:p14="http://schemas.microsoft.com/office/powerpoint/2010/main" val="19668453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églalap 5">
            <a:extLst>
              <a:ext uri="{FF2B5EF4-FFF2-40B4-BE49-F238E27FC236}">
                <a16:creationId xmlns:a16="http://schemas.microsoft.com/office/drawing/2014/main" id="{6B6F6CA3-A739-43E0-8803-EE4E54954D4B}"/>
              </a:ext>
            </a:extLst>
          </p:cNvPr>
          <p:cNvSpPr/>
          <p:nvPr/>
        </p:nvSpPr>
        <p:spPr>
          <a:xfrm>
            <a:off x="923924" y="2847974"/>
            <a:ext cx="1800225" cy="7524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múlt</a:t>
            </a:r>
          </a:p>
        </p:txBody>
      </p:sp>
      <p:sp>
        <p:nvSpPr>
          <p:cNvPr id="7" name="Téglalap 6">
            <a:extLst>
              <a:ext uri="{FF2B5EF4-FFF2-40B4-BE49-F238E27FC236}">
                <a16:creationId xmlns:a16="http://schemas.microsoft.com/office/drawing/2014/main" id="{46DAFCAF-1042-48FA-A9E7-B4CCD50E5321}"/>
              </a:ext>
            </a:extLst>
          </p:cNvPr>
          <p:cNvSpPr/>
          <p:nvPr/>
        </p:nvSpPr>
        <p:spPr>
          <a:xfrm>
            <a:off x="923923" y="4734729"/>
            <a:ext cx="1800225" cy="752475"/>
          </a:xfrm>
          <a:prstGeom prst="rect">
            <a:avLst/>
          </a:prstGeom>
          <a:solidFill>
            <a:schemeClr val="accent6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3200" dirty="0">
                <a:solidFill>
                  <a:schemeClr val="bg1"/>
                </a:solidFill>
              </a:rPr>
              <a:t>jelen</a:t>
            </a:r>
          </a:p>
        </p:txBody>
      </p:sp>
      <p:pic>
        <p:nvPicPr>
          <p:cNvPr id="9" name="Kép 8">
            <a:extLst>
              <a:ext uri="{FF2B5EF4-FFF2-40B4-BE49-F238E27FC236}">
                <a16:creationId xmlns:a16="http://schemas.microsoft.com/office/drawing/2014/main" id="{16CBBFD0-E2C7-494F-8077-E7FD909505B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364424" y="2876247"/>
            <a:ext cx="3795933" cy="3915078"/>
          </a:xfrm>
          <a:prstGeom prst="rect">
            <a:avLst/>
          </a:prstGeom>
        </p:spPr>
      </p:pic>
      <p:sp>
        <p:nvSpPr>
          <p:cNvPr id="2" name="Téglalap: lekerekített 1">
            <a:extLst>
              <a:ext uri="{FF2B5EF4-FFF2-40B4-BE49-F238E27FC236}">
                <a16:creationId xmlns:a16="http://schemas.microsoft.com/office/drawing/2014/main" id="{6D1AB293-F1B9-4719-9083-180A86E217EB}"/>
              </a:ext>
            </a:extLst>
          </p:cNvPr>
          <p:cNvSpPr/>
          <p:nvPr/>
        </p:nvSpPr>
        <p:spPr>
          <a:xfrm>
            <a:off x="771525" y="246722"/>
            <a:ext cx="10420350" cy="93345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6600" dirty="0"/>
              <a:t>szerkezet</a:t>
            </a:r>
          </a:p>
        </p:txBody>
      </p:sp>
      <p:sp>
        <p:nvSpPr>
          <p:cNvPr id="3" name="Téglalap 2">
            <a:extLst>
              <a:ext uri="{FF2B5EF4-FFF2-40B4-BE49-F238E27FC236}">
                <a16:creationId xmlns:a16="http://schemas.microsoft.com/office/drawing/2014/main" id="{067AF7A4-6F22-420C-8B65-049D68FBFEA7}"/>
              </a:ext>
            </a:extLst>
          </p:cNvPr>
          <p:cNvSpPr/>
          <p:nvPr/>
        </p:nvSpPr>
        <p:spPr>
          <a:xfrm>
            <a:off x="2962275" y="1526340"/>
            <a:ext cx="6521400" cy="7398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A szerző kiáltványa a világ közvéleményéhez</a:t>
            </a:r>
          </a:p>
        </p:txBody>
      </p:sp>
      <p:sp>
        <p:nvSpPr>
          <p:cNvPr id="11" name="Téglalap 10">
            <a:extLst>
              <a:ext uri="{FF2B5EF4-FFF2-40B4-BE49-F238E27FC236}">
                <a16:creationId xmlns:a16="http://schemas.microsoft.com/office/drawing/2014/main" id="{7C33F510-AF85-444F-8DFF-6949D2510AC1}"/>
              </a:ext>
            </a:extLst>
          </p:cNvPr>
          <p:cNvSpPr/>
          <p:nvPr/>
        </p:nvSpPr>
        <p:spPr>
          <a:xfrm>
            <a:off x="2962275" y="2876247"/>
            <a:ext cx="5402149" cy="7398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Regénytörténet (lineárisan):</a:t>
            </a:r>
          </a:p>
        </p:txBody>
      </p:sp>
      <p:sp>
        <p:nvSpPr>
          <p:cNvPr id="12" name="Téglalap 11">
            <a:extLst>
              <a:ext uri="{FF2B5EF4-FFF2-40B4-BE49-F238E27FC236}">
                <a16:creationId xmlns:a16="http://schemas.microsoft.com/office/drawing/2014/main" id="{247C4671-5CC0-47A3-BA40-B0BC4FBDBA04}"/>
              </a:ext>
            </a:extLst>
          </p:cNvPr>
          <p:cNvSpPr/>
          <p:nvPr/>
        </p:nvSpPr>
        <p:spPr>
          <a:xfrm>
            <a:off x="2962274" y="4747320"/>
            <a:ext cx="4095751" cy="739884"/>
          </a:xfrm>
          <a:prstGeom prst="rect">
            <a:avLst/>
          </a:prstGeom>
          <a:solidFill>
            <a:schemeClr val="accent2">
              <a:lumMod val="60000"/>
              <a:lumOff val="40000"/>
            </a:schemeClr>
          </a:solidFill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hu-HU" sz="2400" b="1" dirty="0">
                <a:solidFill>
                  <a:schemeClr val="bg1"/>
                </a:solidFill>
              </a:rPr>
              <a:t>Emigráció: tűnődés, sorselemzés</a:t>
            </a:r>
          </a:p>
        </p:txBody>
      </p:sp>
    </p:spTree>
    <p:extLst>
      <p:ext uri="{BB962C8B-B14F-4D97-AF65-F5344CB8AC3E}">
        <p14:creationId xmlns:p14="http://schemas.microsoft.com/office/powerpoint/2010/main" val="28806220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3" grpId="0" animBg="1"/>
      <p:bldP spid="11" grpId="0" animBg="1"/>
      <p:bldP spid="12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B5261ED-674C-4149-A2FF-92533628C29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825023" y="4093977"/>
            <a:ext cx="3101163" cy="911225"/>
          </a:xfrm>
          <a:solidFill>
            <a:schemeClr val="accent2">
              <a:lumMod val="40000"/>
              <a:lumOff val="60000"/>
            </a:schemeClr>
          </a:solidFill>
        </p:spPr>
        <p:txBody>
          <a:bodyPr>
            <a:normAutofit fontScale="90000"/>
          </a:bodyPr>
          <a:lstStyle/>
          <a:p>
            <a:r>
              <a:rPr lang="hu-HU" sz="6000" b="1" dirty="0">
                <a:solidFill>
                  <a:schemeClr val="bg1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Történet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A7E7837F-4B49-4974-82E4-12EBFE3AA54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92149" y="43416"/>
            <a:ext cx="12099851" cy="6814584"/>
          </a:xfrm>
        </p:spPr>
        <p:txBody>
          <a:bodyPr>
            <a:normAutofit/>
          </a:bodyPr>
          <a:lstStyle/>
          <a:p>
            <a:pPr fontAlgn="base"/>
            <a:r>
              <a:rPr lang="hu-HU" sz="3200" dirty="0"/>
              <a:t>Pásztorkodás, szülők </a:t>
            </a:r>
            <a:r>
              <a:rPr lang="hu-HU" sz="3200" dirty="0">
                <a:sym typeface="Wingdings" panose="05000000000000000000" pitchFamily="2" charset="2"/>
              </a:rPr>
              <a:t></a:t>
            </a:r>
            <a:r>
              <a:rPr lang="hu-HU" sz="3200" dirty="0"/>
              <a:t> -  Anikó </a:t>
            </a:r>
            <a:r>
              <a:rPr lang="hu-HU" sz="3200" dirty="0">
                <a:sym typeface="Symbol" panose="05050102010706020507" pitchFamily="18" charset="2"/>
              </a:rPr>
              <a:t></a:t>
            </a:r>
            <a:r>
              <a:rPr lang="hu-HU" sz="3200" dirty="0"/>
              <a:t> </a:t>
            </a:r>
            <a:r>
              <a:rPr lang="hu-HU" sz="3200" dirty="0" err="1"/>
              <a:t>Durdukás</a:t>
            </a:r>
            <a:r>
              <a:rPr lang="hu-HU" sz="3200" dirty="0"/>
              <a:t>-barátság</a:t>
            </a:r>
          </a:p>
          <a:p>
            <a:pPr fontAlgn="base"/>
            <a:r>
              <a:rPr lang="hu-HU" sz="3200" dirty="0"/>
              <a:t>tiltott fegyvertartás – vagyonelkobzás – szénégetés a hegyekben (húgával) </a:t>
            </a:r>
          </a:p>
          <a:p>
            <a:pPr fontAlgn="base"/>
            <a:r>
              <a:rPr lang="hu-HU" sz="3200" dirty="0">
                <a:solidFill>
                  <a:srgbClr val="FFFF00"/>
                </a:solidFill>
              </a:rPr>
              <a:t>Erdély visszacsatolása, házasság Anikóval, gyermek, állás (erdőfelügyelő) – boldogság </a:t>
            </a:r>
          </a:p>
          <a:p>
            <a:pPr fontAlgn="base"/>
            <a:r>
              <a:rPr lang="hu-HU" sz="3200" dirty="0"/>
              <a:t>Háború: kiváló katona -  borzalmak, a románok kegyetlenkedései</a:t>
            </a:r>
          </a:p>
          <a:p>
            <a:pPr fontAlgn="base"/>
            <a:r>
              <a:rPr lang="hu-HU" sz="3200" dirty="0"/>
              <a:t>Hazatérés: húgát </a:t>
            </a:r>
            <a:r>
              <a:rPr lang="hu-HU" sz="3200" dirty="0" err="1"/>
              <a:t>Durdukás</a:t>
            </a:r>
            <a:r>
              <a:rPr lang="hu-HU" sz="3200" dirty="0"/>
              <a:t>  kiszolgáltatja az oroszoknak</a:t>
            </a:r>
          </a:p>
          <a:p>
            <a:pPr fontAlgn="base"/>
            <a:r>
              <a:rPr lang="hu-HU" sz="3200" dirty="0"/>
              <a:t>Felesége </a:t>
            </a:r>
            <a:r>
              <a:rPr lang="hu-HU" sz="3200" dirty="0">
                <a:sym typeface="Wingdings" panose="05000000000000000000" pitchFamily="2" charset="2"/>
              </a:rPr>
              <a:t> </a:t>
            </a:r>
          </a:p>
          <a:p>
            <a:pPr fontAlgn="base"/>
            <a:r>
              <a:rPr lang="hu-HU" sz="3200" dirty="0" err="1"/>
              <a:t>Magyaro</a:t>
            </a:r>
            <a:r>
              <a:rPr lang="hu-HU" sz="3200" dirty="0"/>
              <a:t>. harcok – vesztes háború</a:t>
            </a:r>
          </a:p>
          <a:p>
            <a:pPr fontAlgn="base"/>
            <a:r>
              <a:rPr lang="hu-HU" sz="3200" dirty="0"/>
              <a:t>Vissza Erdélybe: mindenhol árulás és hitványság</a:t>
            </a:r>
          </a:p>
          <a:p>
            <a:pPr fontAlgn="base"/>
            <a:r>
              <a:rPr lang="hu-HU" sz="3200" dirty="0"/>
              <a:t>háborús bűnös: törvényen kívüli élet a hegyekben</a:t>
            </a:r>
          </a:p>
          <a:p>
            <a:pPr fontAlgn="base"/>
            <a:r>
              <a:rPr lang="hu-HU" sz="3200" dirty="0">
                <a:solidFill>
                  <a:srgbClr val="FFFF00"/>
                </a:solidFill>
              </a:rPr>
              <a:t>Nyugatra: célja: kikövetelni az igazságot, visszaperelni a hazát</a:t>
            </a:r>
          </a:p>
        </p:txBody>
      </p:sp>
    </p:spTree>
    <p:extLst>
      <p:ext uri="{BB962C8B-B14F-4D97-AF65-F5344CB8AC3E}">
        <p14:creationId xmlns:p14="http://schemas.microsoft.com/office/powerpoint/2010/main" val="3020309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9" end="9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00EF975F-C635-4706-A775-46BECF4542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hu-HU"/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1A398F1-7D26-48CF-B082-02E9DC8D78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hu-HU"/>
          </a:p>
        </p:txBody>
      </p:sp>
      <p:pic>
        <p:nvPicPr>
          <p:cNvPr id="4" name="Kép 3">
            <a:extLst>
              <a:ext uri="{FF2B5EF4-FFF2-40B4-BE49-F238E27FC236}">
                <a16:creationId xmlns:a16="http://schemas.microsoft.com/office/drawing/2014/main" id="{F8140861-8D01-4614-87E5-5B99E46B9F6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12959" y="315414"/>
            <a:ext cx="8518097" cy="60269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872848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ím 1">
            <a:extLst>
              <a:ext uri="{FF2B5EF4-FFF2-40B4-BE49-F238E27FC236}">
                <a16:creationId xmlns:a16="http://schemas.microsoft.com/office/drawing/2014/main" id="{349B7991-6DAD-4F5F-AF10-C1138F23FA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dirty="0"/>
              <a:t>Összességében: 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C28303F9-3593-4465-865B-21CE127E924F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02388" y="1690688"/>
            <a:ext cx="11187223" cy="4351338"/>
          </a:xfrm>
        </p:spPr>
        <p:txBody>
          <a:bodyPr/>
          <a:lstStyle/>
          <a:p>
            <a:pPr>
              <a:lnSpc>
                <a:spcPct val="200000"/>
              </a:lnSpc>
            </a:pPr>
            <a:r>
              <a:rPr lang="hu-HU" sz="4400" b="1" dirty="0"/>
              <a:t>az erdélyi magyarság kiszolgáltatottsága</a:t>
            </a:r>
          </a:p>
          <a:p>
            <a:pPr>
              <a:lnSpc>
                <a:spcPct val="200000"/>
              </a:lnSpc>
            </a:pPr>
            <a:r>
              <a:rPr lang="hu-HU" sz="4400" b="1" dirty="0"/>
              <a:t>hogyan válnak  a nagyhatalmak politikai érdekeinek áldozatává.</a:t>
            </a:r>
            <a:endParaRPr lang="hu-HU" sz="4400" dirty="0"/>
          </a:p>
          <a:p>
            <a:endParaRPr lang="hu-HU" dirty="0"/>
          </a:p>
        </p:txBody>
      </p:sp>
    </p:spTree>
    <p:extLst>
      <p:ext uri="{BB962C8B-B14F-4D97-AF65-F5344CB8AC3E}">
        <p14:creationId xmlns:p14="http://schemas.microsoft.com/office/powerpoint/2010/main" val="35235494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Kép 6">
            <a:extLst>
              <a:ext uri="{FF2B5EF4-FFF2-40B4-BE49-F238E27FC236}">
                <a16:creationId xmlns:a16="http://schemas.microsoft.com/office/drawing/2014/main" id="{EAC4513C-99FA-4501-B9DE-348AE1F3F643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brightnessContrast bright="-4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4772202" y="1027906"/>
            <a:ext cx="8047093" cy="5762845"/>
          </a:xfrm>
          <a:prstGeom prst="rect">
            <a:avLst/>
          </a:prstGeom>
          <a:effectLst>
            <a:softEdge rad="635000"/>
          </a:effectLst>
        </p:spPr>
      </p:pic>
      <p:sp>
        <p:nvSpPr>
          <p:cNvPr id="2" name="Cím 1">
            <a:extLst>
              <a:ext uri="{FF2B5EF4-FFF2-40B4-BE49-F238E27FC236}">
                <a16:creationId xmlns:a16="http://schemas.microsoft.com/office/drawing/2014/main" id="{670B5E0C-1896-4883-B5F4-3A9B437E3F5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hu-HU" b="1" dirty="0">
                <a:solidFill>
                  <a:srgbClr val="FFFF00"/>
                </a:solidFill>
              </a:rPr>
              <a:t>Nincs mély jellemábrázolás (nem cél)</a:t>
            </a:r>
          </a:p>
        </p:txBody>
      </p:sp>
      <p:sp>
        <p:nvSpPr>
          <p:cNvPr id="3" name="Tartalom helye 2">
            <a:extLst>
              <a:ext uri="{FF2B5EF4-FFF2-40B4-BE49-F238E27FC236}">
                <a16:creationId xmlns:a16="http://schemas.microsoft.com/office/drawing/2014/main" id="{6E03EE08-0DE4-4FBC-8AF0-E34D6FE3FBB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44795" y="1945758"/>
            <a:ext cx="10515600" cy="4912241"/>
          </a:xfrm>
        </p:spPr>
        <p:txBody>
          <a:bodyPr>
            <a:normAutofit/>
          </a:bodyPr>
          <a:lstStyle/>
          <a:p>
            <a:r>
              <a:rPr lang="hu-HU" sz="4000" b="1" dirty="0"/>
              <a:t>A nők (Anikó, Zsuzsika) jók: mind áldozat</a:t>
            </a:r>
          </a:p>
          <a:p>
            <a:r>
              <a:rPr lang="hu-HU" sz="4000" b="1" dirty="0" err="1"/>
              <a:t>Durdukás</a:t>
            </a:r>
            <a:r>
              <a:rPr lang="hu-HU" sz="4000" b="1" dirty="0"/>
              <a:t> köpönyegforgató, érdekember</a:t>
            </a:r>
          </a:p>
          <a:p>
            <a:r>
              <a:rPr lang="hu-HU" sz="4000" b="1" dirty="0"/>
              <a:t>Testvére kommunista lesz az átnevelőtáborban</a:t>
            </a:r>
          </a:p>
          <a:p>
            <a:r>
              <a:rPr lang="hu-HU" sz="4000" b="1" dirty="0"/>
              <a:t>A román komisszár kegyetlenkedései</a:t>
            </a:r>
          </a:p>
          <a:p>
            <a:r>
              <a:rPr lang="hu-HU" sz="4000" b="1" dirty="0"/>
              <a:t>Az oroszok kíméletlensége</a:t>
            </a:r>
          </a:p>
          <a:p>
            <a:r>
              <a:rPr lang="hu-HU" sz="4000" b="1" dirty="0"/>
              <a:t> a Nyugat cinizmusa, érdektelensége</a:t>
            </a:r>
          </a:p>
        </p:txBody>
      </p:sp>
    </p:spTree>
    <p:extLst>
      <p:ext uri="{BB962C8B-B14F-4D97-AF65-F5344CB8AC3E}">
        <p14:creationId xmlns:p14="http://schemas.microsoft.com/office/powerpoint/2010/main" val="10492118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Office Theme">
  <a:themeElements>
    <a:clrScheme name="Office-téma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29AF8C"/>
      </a:accent1>
      <a:accent2>
        <a:srgbClr val="97BE49"/>
      </a:accent2>
      <a:accent3>
        <a:srgbClr val="3D9CCC"/>
      </a:accent3>
      <a:accent4>
        <a:srgbClr val="7C60C6"/>
      </a:accent4>
      <a:accent5>
        <a:srgbClr val="C9492C"/>
      </a:accent5>
      <a:accent6>
        <a:srgbClr val="D58C2E"/>
      </a:accent6>
      <a:hlink>
        <a:srgbClr val="0563C1"/>
      </a:hlink>
      <a:folHlink>
        <a:srgbClr val="954F72"/>
      </a:folHlink>
    </a:clrScheme>
    <a:fontScheme name="Office-téma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-téma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3E4F19A7-A959-40BB-972C-4880BAF8EB09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0</TotalTime>
  <Words>494</Words>
  <Application>Microsoft Office PowerPoint</Application>
  <PresentationFormat>Szélesvásznú</PresentationFormat>
  <Paragraphs>65</Paragraphs>
  <Slides>12</Slides>
  <Notes>0</Notes>
  <HiddenSlides>0</HiddenSlides>
  <MMClips>0</MMClips>
  <ScaleCrop>false</ScaleCrop>
  <HeadingPairs>
    <vt:vector size="6" baseType="variant">
      <vt:variant>
        <vt:lpstr>Használt betűtípusok</vt:lpstr>
      </vt:variant>
      <vt:variant>
        <vt:i4>6</vt:i4>
      </vt:variant>
      <vt:variant>
        <vt:lpstr>Téma</vt:lpstr>
      </vt:variant>
      <vt:variant>
        <vt:i4>1</vt:i4>
      </vt:variant>
      <vt:variant>
        <vt:lpstr>Diacímek</vt:lpstr>
      </vt:variant>
      <vt:variant>
        <vt:i4>12</vt:i4>
      </vt:variant>
    </vt:vector>
  </HeadingPairs>
  <TitlesOfParts>
    <vt:vector size="19" baseType="lpstr">
      <vt:lpstr>Aharoni</vt:lpstr>
      <vt:lpstr>Arial</vt:lpstr>
      <vt:lpstr>Calibri</vt:lpstr>
      <vt:lpstr>Calibri Light</vt:lpstr>
      <vt:lpstr>Symbol</vt:lpstr>
      <vt:lpstr>Wingdings</vt:lpstr>
      <vt:lpstr>Office Theme</vt:lpstr>
      <vt:lpstr>WASS ALBERT:  ADJÁTOK VISSZA A HEGYEIMET!</vt:lpstr>
      <vt:lpstr>Wass Albert</vt:lpstr>
      <vt:lpstr>Adjátok vissza a hegyeimet!</vt:lpstr>
      <vt:lpstr>Egyes szám első személyű elbeszélő</vt:lpstr>
      <vt:lpstr>PowerPoint-bemutató</vt:lpstr>
      <vt:lpstr>Történet</vt:lpstr>
      <vt:lpstr>PowerPoint-bemutató</vt:lpstr>
      <vt:lpstr>Összességében: </vt:lpstr>
      <vt:lpstr>Nincs mély jellemábrázolás (nem cél)</vt:lpstr>
      <vt:lpstr>Cím:</vt:lpstr>
      <vt:lpstr>PowerPoint-bemutató</vt:lpstr>
      <vt:lpstr>PowerPoint-bemutató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ADJÁTOK VISSZA A HEGYEIMET!</dc:title>
  <dc:creator>Takács Szilvia</dc:creator>
  <cp:lastModifiedBy>Takács Szilvia</cp:lastModifiedBy>
  <cp:revision>17</cp:revision>
  <dcterms:created xsi:type="dcterms:W3CDTF">2025-03-05T11:24:45Z</dcterms:created>
  <dcterms:modified xsi:type="dcterms:W3CDTF">2026-02-16T18:33:59Z</dcterms:modified>
</cp:coreProperties>
</file>