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57" r:id="rId3"/>
    <p:sldId id="343" r:id="rId4"/>
    <p:sldId id="345" r:id="rId5"/>
    <p:sldId id="272" r:id="rId6"/>
    <p:sldId id="273" r:id="rId7"/>
    <p:sldId id="347" r:id="rId8"/>
    <p:sldId id="261" r:id="rId9"/>
    <p:sldId id="348" r:id="rId10"/>
    <p:sldId id="349" r:id="rId11"/>
    <p:sldId id="350" r:id="rId12"/>
    <p:sldId id="351" r:id="rId13"/>
    <p:sldId id="352" r:id="rId14"/>
    <p:sldId id="354" r:id="rId15"/>
    <p:sldId id="358" r:id="rId16"/>
    <p:sldId id="359" r:id="rId17"/>
    <p:sldId id="355" r:id="rId18"/>
    <p:sldId id="353" r:id="rId19"/>
    <p:sldId id="260" r:id="rId20"/>
    <p:sldId id="262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AE58BB-414D-48E0-A15E-55947531EAC7}" type="doc">
      <dgm:prSet loTypeId="urn:microsoft.com/office/officeart/2005/8/layout/radial1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hu-HU"/>
        </a:p>
      </dgm:t>
    </dgm:pt>
    <dgm:pt modelId="{1804A32D-DA8A-4636-9953-89E62A321487}">
      <dgm:prSet phldrT="[Szöveg]" phldr="1"/>
      <dgm:spPr/>
      <dgm:t>
        <a:bodyPr/>
        <a:lstStyle/>
        <a:p>
          <a:endParaRPr lang="hu-HU" dirty="0"/>
        </a:p>
      </dgm:t>
    </dgm:pt>
    <dgm:pt modelId="{7B8258F5-8AC7-4A06-B11E-D4F9F6185602}" type="parTrans" cxnId="{D201BB63-482F-4295-B3DE-2E8A77800109}">
      <dgm:prSet/>
      <dgm:spPr/>
      <dgm:t>
        <a:bodyPr/>
        <a:lstStyle/>
        <a:p>
          <a:endParaRPr lang="hu-HU"/>
        </a:p>
      </dgm:t>
    </dgm:pt>
    <dgm:pt modelId="{B76F9FC6-C5CD-4326-86BC-687A8967DF22}" type="sibTrans" cxnId="{D201BB63-482F-4295-B3DE-2E8A77800109}">
      <dgm:prSet/>
      <dgm:spPr/>
      <dgm:t>
        <a:bodyPr/>
        <a:lstStyle/>
        <a:p>
          <a:endParaRPr lang="hu-HU"/>
        </a:p>
      </dgm:t>
    </dgm:pt>
    <dgm:pt modelId="{03022023-7D4B-46D6-9268-96131DFCBA25}">
      <dgm:prSet phldrT="[Szöveg]" custT="1"/>
      <dgm:spPr/>
      <dgm:t>
        <a:bodyPr/>
        <a:lstStyle/>
        <a:p>
          <a:r>
            <a:rPr lang="hu-HU" sz="3600" dirty="0"/>
            <a:t>KEZDŐ SZÍNÉSZNŐ</a:t>
          </a:r>
        </a:p>
      </dgm:t>
    </dgm:pt>
    <dgm:pt modelId="{366A9B58-58D5-4ACA-9BA2-C0F93029A434}" type="parTrans" cxnId="{DF550FEC-0FB9-466F-A2C0-83E1A3EC28C9}">
      <dgm:prSet/>
      <dgm:spPr/>
      <dgm:t>
        <a:bodyPr/>
        <a:lstStyle/>
        <a:p>
          <a:endParaRPr lang="hu-HU"/>
        </a:p>
      </dgm:t>
    </dgm:pt>
    <dgm:pt modelId="{F023EA23-85DA-463A-95C4-F4CA55850685}" type="sibTrans" cxnId="{DF550FEC-0FB9-466F-A2C0-83E1A3EC28C9}">
      <dgm:prSet/>
      <dgm:spPr/>
      <dgm:t>
        <a:bodyPr/>
        <a:lstStyle/>
        <a:p>
          <a:endParaRPr lang="hu-HU"/>
        </a:p>
      </dgm:t>
    </dgm:pt>
    <dgm:pt modelId="{E9CC6493-3EBA-4585-B870-0690F60E0BA9}">
      <dgm:prSet phldrT="[Szöveg]" custT="1"/>
      <dgm:spPr/>
      <dgm:t>
        <a:bodyPr/>
        <a:lstStyle/>
        <a:p>
          <a:r>
            <a:rPr lang="hu-HU" sz="3600" dirty="0"/>
            <a:t>SIKERES</a:t>
          </a:r>
        </a:p>
        <a:p>
          <a:r>
            <a:rPr lang="hu-HU" sz="3600" dirty="0"/>
            <a:t>SZÍNÉSZ-NŐ</a:t>
          </a:r>
        </a:p>
      </dgm:t>
    </dgm:pt>
    <dgm:pt modelId="{0E66B75C-24EA-4F16-8660-D525462E5451}" type="parTrans" cxnId="{718E5890-B818-47C3-9F28-EBDBBD00128F}">
      <dgm:prSet/>
      <dgm:spPr/>
      <dgm:t>
        <a:bodyPr/>
        <a:lstStyle/>
        <a:p>
          <a:endParaRPr lang="hu-HU"/>
        </a:p>
      </dgm:t>
    </dgm:pt>
    <dgm:pt modelId="{58D5B768-B126-4FB1-86BF-AB55572F8D75}" type="sibTrans" cxnId="{718E5890-B818-47C3-9F28-EBDBBD00128F}">
      <dgm:prSet/>
      <dgm:spPr/>
      <dgm:t>
        <a:bodyPr/>
        <a:lstStyle/>
        <a:p>
          <a:endParaRPr lang="hu-HU"/>
        </a:p>
      </dgm:t>
    </dgm:pt>
    <dgm:pt modelId="{F3FB4663-D1EF-45E7-96C6-13262A1B5EE5}">
      <dgm:prSet phldrT="[Szöveg]" custT="1"/>
      <dgm:spPr/>
      <dgm:t>
        <a:bodyPr/>
        <a:lstStyle/>
        <a:p>
          <a:r>
            <a:rPr lang="hu-HU" sz="3600" dirty="0"/>
            <a:t>KEZDŐ ÍRÓ</a:t>
          </a:r>
        </a:p>
      </dgm:t>
    </dgm:pt>
    <dgm:pt modelId="{C230ACE4-045E-4C52-B2E8-BBB5832D99BA}" type="parTrans" cxnId="{A46C60ED-E82C-485D-8AF4-BC2F02FCB90E}">
      <dgm:prSet/>
      <dgm:spPr/>
      <dgm:t>
        <a:bodyPr/>
        <a:lstStyle/>
        <a:p>
          <a:endParaRPr lang="hu-HU"/>
        </a:p>
      </dgm:t>
    </dgm:pt>
    <dgm:pt modelId="{7F7804E1-A6E6-4B41-8E04-EB927B0D5C66}" type="sibTrans" cxnId="{A46C60ED-E82C-485D-8AF4-BC2F02FCB90E}">
      <dgm:prSet/>
      <dgm:spPr/>
      <dgm:t>
        <a:bodyPr/>
        <a:lstStyle/>
        <a:p>
          <a:endParaRPr lang="hu-HU"/>
        </a:p>
      </dgm:t>
    </dgm:pt>
    <dgm:pt modelId="{C6AC3337-90D2-4446-90D9-9C08269D5BE9}">
      <dgm:prSet phldrT="[Szöveg]" custT="1"/>
      <dgm:spPr/>
      <dgm:t>
        <a:bodyPr/>
        <a:lstStyle/>
        <a:p>
          <a:r>
            <a:rPr lang="hu-HU" sz="3600" dirty="0"/>
            <a:t>BEFUTOTT ÍRÓ</a:t>
          </a:r>
        </a:p>
      </dgm:t>
    </dgm:pt>
    <dgm:pt modelId="{CCC7D1EC-040E-497A-8DA3-04E12B809EFE}" type="parTrans" cxnId="{B5A1FB90-165C-4132-83F8-7CED1E0D56E6}">
      <dgm:prSet/>
      <dgm:spPr/>
      <dgm:t>
        <a:bodyPr/>
        <a:lstStyle/>
        <a:p>
          <a:endParaRPr lang="hu-HU"/>
        </a:p>
      </dgm:t>
    </dgm:pt>
    <dgm:pt modelId="{DA47926E-A620-4271-9DA5-DD0B51039F17}" type="sibTrans" cxnId="{B5A1FB90-165C-4132-83F8-7CED1E0D56E6}">
      <dgm:prSet/>
      <dgm:spPr/>
      <dgm:t>
        <a:bodyPr/>
        <a:lstStyle/>
        <a:p>
          <a:endParaRPr lang="hu-HU"/>
        </a:p>
      </dgm:t>
    </dgm:pt>
    <dgm:pt modelId="{174CDBDF-0914-4D47-A10E-70F53637E10F}" type="pres">
      <dgm:prSet presAssocID="{CDAE58BB-414D-48E0-A15E-55947531EAC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D1D998F-82AA-4C72-9865-FB029C76371B}" type="pres">
      <dgm:prSet presAssocID="{1804A32D-DA8A-4636-9953-89E62A321487}" presName="centerShape" presStyleLbl="node0" presStyleIdx="0" presStyleCnt="1" custLinFactNeighborX="4824" custLinFactNeighborY="-9583"/>
      <dgm:spPr/>
    </dgm:pt>
    <dgm:pt modelId="{423FCEB2-7C86-4328-8814-04FBEF7B57B2}" type="pres">
      <dgm:prSet presAssocID="{366A9B58-58D5-4ACA-9BA2-C0F93029A434}" presName="Name9" presStyleLbl="parChTrans1D2" presStyleIdx="0" presStyleCnt="4"/>
      <dgm:spPr/>
    </dgm:pt>
    <dgm:pt modelId="{83C5C3DD-37B6-4A3C-96A9-BE45710B7DAC}" type="pres">
      <dgm:prSet presAssocID="{366A9B58-58D5-4ACA-9BA2-C0F93029A434}" presName="connTx" presStyleLbl="parChTrans1D2" presStyleIdx="0" presStyleCnt="4"/>
      <dgm:spPr/>
    </dgm:pt>
    <dgm:pt modelId="{7E1DE90D-A982-4140-B130-5D02533F860C}" type="pres">
      <dgm:prSet presAssocID="{03022023-7D4B-46D6-9268-96131DFCBA25}" presName="node" presStyleLbl="node1" presStyleIdx="0" presStyleCnt="4" custScaleX="307719">
        <dgm:presLayoutVars>
          <dgm:bulletEnabled val="1"/>
        </dgm:presLayoutVars>
      </dgm:prSet>
      <dgm:spPr/>
    </dgm:pt>
    <dgm:pt modelId="{9911F259-C12A-49E2-A06F-ADDDC111CC44}" type="pres">
      <dgm:prSet presAssocID="{0E66B75C-24EA-4F16-8660-D525462E5451}" presName="Name9" presStyleLbl="parChTrans1D2" presStyleIdx="1" presStyleCnt="4"/>
      <dgm:spPr/>
    </dgm:pt>
    <dgm:pt modelId="{3DE2FB44-AD8E-470E-8EFF-CF1950F4D0E2}" type="pres">
      <dgm:prSet presAssocID="{0E66B75C-24EA-4F16-8660-D525462E5451}" presName="connTx" presStyleLbl="parChTrans1D2" presStyleIdx="1" presStyleCnt="4"/>
      <dgm:spPr/>
    </dgm:pt>
    <dgm:pt modelId="{E24FB0CE-E318-403D-BC36-FAD41CA37B47}" type="pres">
      <dgm:prSet presAssocID="{E9CC6493-3EBA-4585-B870-0690F60E0BA9}" presName="node" presStyleLbl="node1" presStyleIdx="1" presStyleCnt="4" custScaleX="227351" custScaleY="149751" custRadScaleRad="93884" custRadScaleInc="177397">
        <dgm:presLayoutVars>
          <dgm:bulletEnabled val="1"/>
        </dgm:presLayoutVars>
      </dgm:prSet>
      <dgm:spPr/>
    </dgm:pt>
    <dgm:pt modelId="{AC88387E-1DDE-4FB1-A49E-24EBDFF96DF8}" type="pres">
      <dgm:prSet presAssocID="{C230ACE4-045E-4C52-B2E8-BBB5832D99BA}" presName="Name9" presStyleLbl="parChTrans1D2" presStyleIdx="2" presStyleCnt="4"/>
      <dgm:spPr/>
    </dgm:pt>
    <dgm:pt modelId="{B2611439-8A82-472C-AFE4-54A4C05BE583}" type="pres">
      <dgm:prSet presAssocID="{C230ACE4-045E-4C52-B2E8-BBB5832D99BA}" presName="connTx" presStyleLbl="parChTrans1D2" presStyleIdx="2" presStyleCnt="4"/>
      <dgm:spPr/>
    </dgm:pt>
    <dgm:pt modelId="{E8A99746-26E9-412E-BD84-054E095D3DB8}" type="pres">
      <dgm:prSet presAssocID="{F3FB4663-D1EF-45E7-96C6-13262A1B5EE5}" presName="node" presStyleLbl="node1" presStyleIdx="2" presStyleCnt="4" custScaleX="227950" custScaleY="106380" custRadScaleRad="147079" custRadScaleInc="-199922">
        <dgm:presLayoutVars>
          <dgm:bulletEnabled val="1"/>
        </dgm:presLayoutVars>
      </dgm:prSet>
      <dgm:spPr/>
    </dgm:pt>
    <dgm:pt modelId="{3DE09D90-EAF5-41BB-BED3-4BE38555CDA7}" type="pres">
      <dgm:prSet presAssocID="{CCC7D1EC-040E-497A-8DA3-04E12B809EFE}" presName="Name9" presStyleLbl="parChTrans1D2" presStyleIdx="3" presStyleCnt="4"/>
      <dgm:spPr/>
    </dgm:pt>
    <dgm:pt modelId="{0D28137C-B5ED-4216-875A-5C58C0D9D1C4}" type="pres">
      <dgm:prSet presAssocID="{CCC7D1EC-040E-497A-8DA3-04E12B809EFE}" presName="connTx" presStyleLbl="parChTrans1D2" presStyleIdx="3" presStyleCnt="4"/>
      <dgm:spPr/>
    </dgm:pt>
    <dgm:pt modelId="{B22EA7E3-AB02-49D7-828A-E8D44B0F73AC}" type="pres">
      <dgm:prSet presAssocID="{C6AC3337-90D2-4446-90D9-9C08269D5BE9}" presName="node" presStyleLbl="node1" presStyleIdx="3" presStyleCnt="4" custScaleX="224105" custRadScaleRad="124622" custRadScaleInc="-2900">
        <dgm:presLayoutVars>
          <dgm:bulletEnabled val="1"/>
        </dgm:presLayoutVars>
      </dgm:prSet>
      <dgm:spPr/>
    </dgm:pt>
  </dgm:ptLst>
  <dgm:cxnLst>
    <dgm:cxn modelId="{554FF801-6858-4E49-BE4C-CE2F1273DB2C}" type="presOf" srcId="{C230ACE4-045E-4C52-B2E8-BBB5832D99BA}" destId="{B2611439-8A82-472C-AFE4-54A4C05BE583}" srcOrd="1" destOrd="0" presId="urn:microsoft.com/office/officeart/2005/8/layout/radial1"/>
    <dgm:cxn modelId="{CC21E007-2161-49C0-8CC0-5969A5A94510}" type="presOf" srcId="{C230ACE4-045E-4C52-B2E8-BBB5832D99BA}" destId="{AC88387E-1DDE-4FB1-A49E-24EBDFF96DF8}" srcOrd="0" destOrd="0" presId="urn:microsoft.com/office/officeart/2005/8/layout/radial1"/>
    <dgm:cxn modelId="{BCE29918-FC1E-415A-92BC-FD2189885867}" type="presOf" srcId="{03022023-7D4B-46D6-9268-96131DFCBA25}" destId="{7E1DE90D-A982-4140-B130-5D02533F860C}" srcOrd="0" destOrd="0" presId="urn:microsoft.com/office/officeart/2005/8/layout/radial1"/>
    <dgm:cxn modelId="{2C0A5D3E-D740-44BC-8994-05A7083CFECB}" type="presOf" srcId="{366A9B58-58D5-4ACA-9BA2-C0F93029A434}" destId="{83C5C3DD-37B6-4A3C-96A9-BE45710B7DAC}" srcOrd="1" destOrd="0" presId="urn:microsoft.com/office/officeart/2005/8/layout/radial1"/>
    <dgm:cxn modelId="{3DA36341-D459-475C-940D-5ED971C307D1}" type="presOf" srcId="{1804A32D-DA8A-4636-9953-89E62A321487}" destId="{1D1D998F-82AA-4C72-9865-FB029C76371B}" srcOrd="0" destOrd="0" presId="urn:microsoft.com/office/officeart/2005/8/layout/radial1"/>
    <dgm:cxn modelId="{D201BB63-482F-4295-B3DE-2E8A77800109}" srcId="{CDAE58BB-414D-48E0-A15E-55947531EAC7}" destId="{1804A32D-DA8A-4636-9953-89E62A321487}" srcOrd="0" destOrd="0" parTransId="{7B8258F5-8AC7-4A06-B11E-D4F9F6185602}" sibTransId="{B76F9FC6-C5CD-4326-86BC-687A8967DF22}"/>
    <dgm:cxn modelId="{EC539D4A-D0E1-430F-950C-100BCB3F4237}" type="presOf" srcId="{E9CC6493-3EBA-4585-B870-0690F60E0BA9}" destId="{E24FB0CE-E318-403D-BC36-FAD41CA37B47}" srcOrd="0" destOrd="0" presId="urn:microsoft.com/office/officeart/2005/8/layout/radial1"/>
    <dgm:cxn modelId="{F43A4072-8CC3-497A-BA6B-1DA7630E8DB7}" type="presOf" srcId="{CCC7D1EC-040E-497A-8DA3-04E12B809EFE}" destId="{0D28137C-B5ED-4216-875A-5C58C0D9D1C4}" srcOrd="1" destOrd="0" presId="urn:microsoft.com/office/officeart/2005/8/layout/radial1"/>
    <dgm:cxn modelId="{53627372-AA6A-431A-A47B-391BD9F7E458}" type="presOf" srcId="{CDAE58BB-414D-48E0-A15E-55947531EAC7}" destId="{174CDBDF-0914-4D47-A10E-70F53637E10F}" srcOrd="0" destOrd="0" presId="urn:microsoft.com/office/officeart/2005/8/layout/radial1"/>
    <dgm:cxn modelId="{F34AEA55-AF63-4E84-A277-13D974606F80}" type="presOf" srcId="{366A9B58-58D5-4ACA-9BA2-C0F93029A434}" destId="{423FCEB2-7C86-4328-8814-04FBEF7B57B2}" srcOrd="0" destOrd="0" presId="urn:microsoft.com/office/officeart/2005/8/layout/radial1"/>
    <dgm:cxn modelId="{96083F79-E2A7-4788-8D6E-928F035F39AF}" type="presOf" srcId="{C6AC3337-90D2-4446-90D9-9C08269D5BE9}" destId="{B22EA7E3-AB02-49D7-828A-E8D44B0F73AC}" srcOrd="0" destOrd="0" presId="urn:microsoft.com/office/officeart/2005/8/layout/radial1"/>
    <dgm:cxn modelId="{B14C4C85-4CDA-4D25-8E6A-03AB7CD323A8}" type="presOf" srcId="{F3FB4663-D1EF-45E7-96C6-13262A1B5EE5}" destId="{E8A99746-26E9-412E-BD84-054E095D3DB8}" srcOrd="0" destOrd="0" presId="urn:microsoft.com/office/officeart/2005/8/layout/radial1"/>
    <dgm:cxn modelId="{718E5890-B818-47C3-9F28-EBDBBD00128F}" srcId="{1804A32D-DA8A-4636-9953-89E62A321487}" destId="{E9CC6493-3EBA-4585-B870-0690F60E0BA9}" srcOrd="1" destOrd="0" parTransId="{0E66B75C-24EA-4F16-8660-D525462E5451}" sibTransId="{58D5B768-B126-4FB1-86BF-AB55572F8D75}"/>
    <dgm:cxn modelId="{B5A1FB90-165C-4132-83F8-7CED1E0D56E6}" srcId="{1804A32D-DA8A-4636-9953-89E62A321487}" destId="{C6AC3337-90D2-4446-90D9-9C08269D5BE9}" srcOrd="3" destOrd="0" parTransId="{CCC7D1EC-040E-497A-8DA3-04E12B809EFE}" sibTransId="{DA47926E-A620-4271-9DA5-DD0B51039F17}"/>
    <dgm:cxn modelId="{73C16CA2-A70A-485A-9C7A-0477F883E652}" type="presOf" srcId="{0E66B75C-24EA-4F16-8660-D525462E5451}" destId="{3DE2FB44-AD8E-470E-8EFF-CF1950F4D0E2}" srcOrd="1" destOrd="0" presId="urn:microsoft.com/office/officeart/2005/8/layout/radial1"/>
    <dgm:cxn modelId="{AFF7CDC9-02E7-4EC8-B952-6D098B7BC2EA}" type="presOf" srcId="{0E66B75C-24EA-4F16-8660-D525462E5451}" destId="{9911F259-C12A-49E2-A06F-ADDDC111CC44}" srcOrd="0" destOrd="0" presId="urn:microsoft.com/office/officeart/2005/8/layout/radial1"/>
    <dgm:cxn modelId="{E87877CD-9319-4DFA-BA6D-7C4580AAF436}" type="presOf" srcId="{CCC7D1EC-040E-497A-8DA3-04E12B809EFE}" destId="{3DE09D90-EAF5-41BB-BED3-4BE38555CDA7}" srcOrd="0" destOrd="0" presId="urn:microsoft.com/office/officeart/2005/8/layout/radial1"/>
    <dgm:cxn modelId="{DF550FEC-0FB9-466F-A2C0-83E1A3EC28C9}" srcId="{1804A32D-DA8A-4636-9953-89E62A321487}" destId="{03022023-7D4B-46D6-9268-96131DFCBA25}" srcOrd="0" destOrd="0" parTransId="{366A9B58-58D5-4ACA-9BA2-C0F93029A434}" sibTransId="{F023EA23-85DA-463A-95C4-F4CA55850685}"/>
    <dgm:cxn modelId="{A46C60ED-E82C-485D-8AF4-BC2F02FCB90E}" srcId="{1804A32D-DA8A-4636-9953-89E62A321487}" destId="{F3FB4663-D1EF-45E7-96C6-13262A1B5EE5}" srcOrd="2" destOrd="0" parTransId="{C230ACE4-045E-4C52-B2E8-BBB5832D99BA}" sibTransId="{7F7804E1-A6E6-4B41-8E04-EB927B0D5C66}"/>
    <dgm:cxn modelId="{CF2E2AEB-7D48-42FB-9C6F-2CDEF1502CEE}" type="presParOf" srcId="{174CDBDF-0914-4D47-A10E-70F53637E10F}" destId="{1D1D998F-82AA-4C72-9865-FB029C76371B}" srcOrd="0" destOrd="0" presId="urn:microsoft.com/office/officeart/2005/8/layout/radial1"/>
    <dgm:cxn modelId="{E9D9B2AF-593E-4E6A-9165-9453B97C5BF9}" type="presParOf" srcId="{174CDBDF-0914-4D47-A10E-70F53637E10F}" destId="{423FCEB2-7C86-4328-8814-04FBEF7B57B2}" srcOrd="1" destOrd="0" presId="urn:microsoft.com/office/officeart/2005/8/layout/radial1"/>
    <dgm:cxn modelId="{9543F124-5637-4574-BD47-2BC94C2AA75F}" type="presParOf" srcId="{423FCEB2-7C86-4328-8814-04FBEF7B57B2}" destId="{83C5C3DD-37B6-4A3C-96A9-BE45710B7DAC}" srcOrd="0" destOrd="0" presId="urn:microsoft.com/office/officeart/2005/8/layout/radial1"/>
    <dgm:cxn modelId="{1283EF61-15E4-422F-BE9D-5AE177FE21CB}" type="presParOf" srcId="{174CDBDF-0914-4D47-A10E-70F53637E10F}" destId="{7E1DE90D-A982-4140-B130-5D02533F860C}" srcOrd="2" destOrd="0" presId="urn:microsoft.com/office/officeart/2005/8/layout/radial1"/>
    <dgm:cxn modelId="{46522437-27B9-45EF-97D0-A9323C9FD44F}" type="presParOf" srcId="{174CDBDF-0914-4D47-A10E-70F53637E10F}" destId="{9911F259-C12A-49E2-A06F-ADDDC111CC44}" srcOrd="3" destOrd="0" presId="urn:microsoft.com/office/officeart/2005/8/layout/radial1"/>
    <dgm:cxn modelId="{6BDD7F61-C487-4630-8957-207B39DA1D39}" type="presParOf" srcId="{9911F259-C12A-49E2-A06F-ADDDC111CC44}" destId="{3DE2FB44-AD8E-470E-8EFF-CF1950F4D0E2}" srcOrd="0" destOrd="0" presId="urn:microsoft.com/office/officeart/2005/8/layout/radial1"/>
    <dgm:cxn modelId="{F32A9356-66D3-4199-85EC-26795FA47C62}" type="presParOf" srcId="{174CDBDF-0914-4D47-A10E-70F53637E10F}" destId="{E24FB0CE-E318-403D-BC36-FAD41CA37B47}" srcOrd="4" destOrd="0" presId="urn:microsoft.com/office/officeart/2005/8/layout/radial1"/>
    <dgm:cxn modelId="{6342D790-36C1-4791-9302-FECB5F16DDD1}" type="presParOf" srcId="{174CDBDF-0914-4D47-A10E-70F53637E10F}" destId="{AC88387E-1DDE-4FB1-A49E-24EBDFF96DF8}" srcOrd="5" destOrd="0" presId="urn:microsoft.com/office/officeart/2005/8/layout/radial1"/>
    <dgm:cxn modelId="{001E7948-0598-430D-9514-86F6262B7F65}" type="presParOf" srcId="{AC88387E-1DDE-4FB1-A49E-24EBDFF96DF8}" destId="{B2611439-8A82-472C-AFE4-54A4C05BE583}" srcOrd="0" destOrd="0" presId="urn:microsoft.com/office/officeart/2005/8/layout/radial1"/>
    <dgm:cxn modelId="{34A7EE19-CF66-409B-AA48-D84E56D887BC}" type="presParOf" srcId="{174CDBDF-0914-4D47-A10E-70F53637E10F}" destId="{E8A99746-26E9-412E-BD84-054E095D3DB8}" srcOrd="6" destOrd="0" presId="urn:microsoft.com/office/officeart/2005/8/layout/radial1"/>
    <dgm:cxn modelId="{A4271117-E109-4EFF-AEFE-B208A5423546}" type="presParOf" srcId="{174CDBDF-0914-4D47-A10E-70F53637E10F}" destId="{3DE09D90-EAF5-41BB-BED3-4BE38555CDA7}" srcOrd="7" destOrd="0" presId="urn:microsoft.com/office/officeart/2005/8/layout/radial1"/>
    <dgm:cxn modelId="{806110FC-1F61-4BDB-8FC3-CBCDB7FBFA9F}" type="presParOf" srcId="{3DE09D90-EAF5-41BB-BED3-4BE38555CDA7}" destId="{0D28137C-B5ED-4216-875A-5C58C0D9D1C4}" srcOrd="0" destOrd="0" presId="urn:microsoft.com/office/officeart/2005/8/layout/radial1"/>
    <dgm:cxn modelId="{97B1CD00-2252-47F2-A57F-6D24B2DBBA66}" type="presParOf" srcId="{174CDBDF-0914-4D47-A10E-70F53637E10F}" destId="{B22EA7E3-AB02-49D7-828A-E8D44B0F73AC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D998F-82AA-4C72-9865-FB029C76371B}">
      <dsp:nvSpPr>
        <dsp:cNvPr id="0" name=""/>
        <dsp:cNvSpPr/>
      </dsp:nvSpPr>
      <dsp:spPr>
        <a:xfrm>
          <a:off x="3645610" y="1457635"/>
          <a:ext cx="1388022" cy="138802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100" kern="1200" dirty="0"/>
        </a:p>
      </dsp:txBody>
      <dsp:txXfrm>
        <a:off x="3848881" y="1660906"/>
        <a:ext cx="981480" cy="981480"/>
      </dsp:txXfrm>
    </dsp:sp>
    <dsp:sp modelId="{423FCEB2-7C86-4328-8814-04FBEF7B57B2}">
      <dsp:nvSpPr>
        <dsp:cNvPr id="0" name=""/>
        <dsp:cNvSpPr/>
      </dsp:nvSpPr>
      <dsp:spPr>
        <a:xfrm rot="15791617">
          <a:off x="4213016" y="1408195"/>
          <a:ext cx="79310" cy="29910"/>
        </a:xfrm>
        <a:custGeom>
          <a:avLst/>
          <a:gdLst/>
          <a:ahLst/>
          <a:cxnLst/>
          <a:rect l="0" t="0" r="0" b="0"/>
          <a:pathLst>
            <a:path>
              <a:moveTo>
                <a:pt x="0" y="14955"/>
              </a:moveTo>
              <a:lnTo>
                <a:pt x="79310" y="14955"/>
              </a:lnTo>
            </a:path>
          </a:pathLst>
        </a:custGeom>
        <a:noFill/>
        <a:ln w="34925" cap="flat" cmpd="sng" algn="in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500" kern="1200"/>
        </a:p>
      </dsp:txBody>
      <dsp:txXfrm rot="10800000">
        <a:off x="4250689" y="1421168"/>
        <a:ext cx="3965" cy="3965"/>
      </dsp:txXfrm>
    </dsp:sp>
    <dsp:sp modelId="{7E1DE90D-A982-4140-B130-5D02533F860C}">
      <dsp:nvSpPr>
        <dsp:cNvPr id="0" name=""/>
        <dsp:cNvSpPr/>
      </dsp:nvSpPr>
      <dsp:spPr>
        <a:xfrm>
          <a:off x="2029594" y="-3726"/>
          <a:ext cx="4271210" cy="138802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 dirty="0"/>
            <a:t>KEZDŐ SZÍNÉSZNŐ</a:t>
          </a:r>
        </a:p>
      </dsp:txBody>
      <dsp:txXfrm>
        <a:off x="2655098" y="199545"/>
        <a:ext cx="3020202" cy="981480"/>
      </dsp:txXfrm>
    </dsp:sp>
    <dsp:sp modelId="{9911F259-C12A-49E2-A06F-ADDDC111CC44}">
      <dsp:nvSpPr>
        <dsp:cNvPr id="0" name=""/>
        <dsp:cNvSpPr/>
      </dsp:nvSpPr>
      <dsp:spPr>
        <a:xfrm rot="5167458">
          <a:off x="4330952" y="2888587"/>
          <a:ext cx="119215" cy="29910"/>
        </a:xfrm>
        <a:custGeom>
          <a:avLst/>
          <a:gdLst/>
          <a:ahLst/>
          <a:cxnLst/>
          <a:rect l="0" t="0" r="0" b="0"/>
          <a:pathLst>
            <a:path>
              <a:moveTo>
                <a:pt x="0" y="14955"/>
              </a:moveTo>
              <a:lnTo>
                <a:pt x="119215" y="14955"/>
              </a:lnTo>
            </a:path>
          </a:pathLst>
        </a:custGeom>
        <a:noFill/>
        <a:ln w="34925" cap="flat" cmpd="sng" algn="in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500" kern="1200"/>
        </a:p>
      </dsp:txBody>
      <dsp:txXfrm>
        <a:off x="4387580" y="2900562"/>
        <a:ext cx="5960" cy="5960"/>
      </dsp:txXfrm>
    </dsp:sp>
    <dsp:sp modelId="{E24FB0CE-E318-403D-BC36-FAD41CA37B47}">
      <dsp:nvSpPr>
        <dsp:cNvPr id="0" name=""/>
        <dsp:cNvSpPr/>
      </dsp:nvSpPr>
      <dsp:spPr>
        <a:xfrm>
          <a:off x="2887086" y="2961981"/>
          <a:ext cx="3155684" cy="2078578"/>
        </a:xfrm>
        <a:prstGeom prst="ellipse">
          <a:avLst/>
        </a:prstGeom>
        <a:solidFill>
          <a:schemeClr val="accent5">
            <a:hueOff val="2944118"/>
            <a:satOff val="9586"/>
            <a:lumOff val="3333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 dirty="0"/>
            <a:t>SIKERES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 dirty="0"/>
            <a:t>SZÍNÉSZ-NŐ</a:t>
          </a:r>
        </a:p>
      </dsp:txBody>
      <dsp:txXfrm>
        <a:off x="3349225" y="3266382"/>
        <a:ext cx="2231406" cy="1469776"/>
      </dsp:txXfrm>
    </dsp:sp>
    <dsp:sp modelId="{AC88387E-1DDE-4FB1-A49E-24EBDFF96DF8}">
      <dsp:nvSpPr>
        <dsp:cNvPr id="0" name=""/>
        <dsp:cNvSpPr/>
      </dsp:nvSpPr>
      <dsp:spPr>
        <a:xfrm rot="488905">
          <a:off x="5025444" y="2251660"/>
          <a:ext cx="234251" cy="29910"/>
        </a:xfrm>
        <a:custGeom>
          <a:avLst/>
          <a:gdLst/>
          <a:ahLst/>
          <a:cxnLst/>
          <a:rect l="0" t="0" r="0" b="0"/>
          <a:pathLst>
            <a:path>
              <a:moveTo>
                <a:pt x="0" y="14955"/>
              </a:moveTo>
              <a:lnTo>
                <a:pt x="234251" y="14955"/>
              </a:lnTo>
            </a:path>
          </a:pathLst>
        </a:custGeom>
        <a:noFill/>
        <a:ln w="34925" cap="flat" cmpd="sng" algn="in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500" kern="1200"/>
        </a:p>
      </dsp:txBody>
      <dsp:txXfrm>
        <a:off x="5136713" y="2260759"/>
        <a:ext cx="11712" cy="11712"/>
      </dsp:txXfrm>
    </dsp:sp>
    <dsp:sp modelId="{E8A99746-26E9-412E-BD84-054E095D3DB8}">
      <dsp:nvSpPr>
        <dsp:cNvPr id="0" name=""/>
        <dsp:cNvSpPr/>
      </dsp:nvSpPr>
      <dsp:spPr>
        <a:xfrm>
          <a:off x="5188929" y="1761480"/>
          <a:ext cx="3163998" cy="1476578"/>
        </a:xfrm>
        <a:prstGeom prst="ellipse">
          <a:avLst/>
        </a:prstGeom>
        <a:solidFill>
          <a:schemeClr val="accent5">
            <a:hueOff val="5888237"/>
            <a:satOff val="19172"/>
            <a:lumOff val="6667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 dirty="0"/>
            <a:t>KEZDŐ ÍRÓ</a:t>
          </a:r>
        </a:p>
      </dsp:txBody>
      <dsp:txXfrm>
        <a:off x="5652286" y="1977720"/>
        <a:ext cx="2237284" cy="1044098"/>
      </dsp:txXfrm>
    </dsp:sp>
    <dsp:sp modelId="{3DE09D90-EAF5-41BB-BED3-4BE38555CDA7}">
      <dsp:nvSpPr>
        <dsp:cNvPr id="0" name=""/>
        <dsp:cNvSpPr/>
      </dsp:nvSpPr>
      <dsp:spPr>
        <a:xfrm rot="10241453">
          <a:off x="3370840" y="2272070"/>
          <a:ext cx="285792" cy="29910"/>
        </a:xfrm>
        <a:custGeom>
          <a:avLst/>
          <a:gdLst/>
          <a:ahLst/>
          <a:cxnLst/>
          <a:rect l="0" t="0" r="0" b="0"/>
          <a:pathLst>
            <a:path>
              <a:moveTo>
                <a:pt x="0" y="14955"/>
              </a:moveTo>
              <a:lnTo>
                <a:pt x="285792" y="14955"/>
              </a:lnTo>
            </a:path>
          </a:pathLst>
        </a:custGeom>
        <a:noFill/>
        <a:ln w="34925" cap="flat" cmpd="sng" algn="in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500" kern="1200"/>
        </a:p>
      </dsp:txBody>
      <dsp:txXfrm rot="10800000">
        <a:off x="3506591" y="2279881"/>
        <a:ext cx="14289" cy="14289"/>
      </dsp:txXfrm>
    </dsp:sp>
    <dsp:sp modelId="{B22EA7E3-AB02-49D7-828A-E8D44B0F73AC}">
      <dsp:nvSpPr>
        <dsp:cNvPr id="0" name=""/>
        <dsp:cNvSpPr/>
      </dsp:nvSpPr>
      <dsp:spPr>
        <a:xfrm>
          <a:off x="357483" y="1855440"/>
          <a:ext cx="3110628" cy="1388022"/>
        </a:xfrm>
        <a:prstGeom prst="ellipse">
          <a:avLst/>
        </a:prstGeom>
        <a:solidFill>
          <a:schemeClr val="accent5">
            <a:hueOff val="8832355"/>
            <a:satOff val="28758"/>
            <a:lumOff val="1000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 dirty="0"/>
            <a:t>BEFUTOTT ÍRÓ</a:t>
          </a:r>
        </a:p>
      </dsp:txBody>
      <dsp:txXfrm>
        <a:off x="813024" y="2058711"/>
        <a:ext cx="2199546" cy="981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255DDF9-7B2D-4676-BD29-FD085C17009D}" type="datetimeFigureOut">
              <a:rPr lang="hu-HU" smtClean="0"/>
              <a:t>2025. 02. 26.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2D6AC47-964D-4A5D-881D-2A340D589AE2}" type="slidenum">
              <a:rPr lang="hu-HU" smtClean="0"/>
              <a:t>‹#›</a:t>
            </a:fld>
            <a:endParaRPr lang="hu-HU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32759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5DDF9-7B2D-4676-BD29-FD085C17009D}" type="datetimeFigureOut">
              <a:rPr lang="hu-HU" smtClean="0"/>
              <a:t>2025. 02. 26.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AC47-964D-4A5D-881D-2A340D589A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3240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5DDF9-7B2D-4676-BD29-FD085C17009D}" type="datetimeFigureOut">
              <a:rPr lang="hu-HU" smtClean="0"/>
              <a:t>2025. 02. 26.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AC47-964D-4A5D-881D-2A340D589A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0778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5DDF9-7B2D-4676-BD29-FD085C17009D}" type="datetimeFigureOut">
              <a:rPr lang="hu-HU" smtClean="0"/>
              <a:t>2025. 02. 26.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AC47-964D-4A5D-881D-2A340D589A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2331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255DDF9-7B2D-4676-BD29-FD085C17009D}" type="datetimeFigureOut">
              <a:rPr lang="hu-HU" smtClean="0"/>
              <a:t>2025. 02. 26.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2D6AC47-964D-4A5D-881D-2A340D589AE2}" type="slidenum">
              <a:rPr lang="hu-HU" smtClean="0"/>
              <a:t>‹#›</a:t>
            </a:fld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565556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5DDF9-7B2D-4676-BD29-FD085C17009D}" type="datetimeFigureOut">
              <a:rPr lang="hu-HU" smtClean="0"/>
              <a:t>2025. 02. 26.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AC47-964D-4A5D-881D-2A340D589A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43497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5DDF9-7B2D-4676-BD29-FD085C17009D}" type="datetimeFigureOut">
              <a:rPr lang="hu-HU" smtClean="0"/>
              <a:t>2025. 02. 26.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AC47-964D-4A5D-881D-2A340D589A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284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5DDF9-7B2D-4676-BD29-FD085C17009D}" type="datetimeFigureOut">
              <a:rPr lang="hu-HU" smtClean="0"/>
              <a:t>2025. 02. 26.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AC47-964D-4A5D-881D-2A340D589A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9792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5DDF9-7B2D-4676-BD29-FD085C17009D}" type="datetimeFigureOut">
              <a:rPr lang="hu-HU" smtClean="0"/>
              <a:t>2025. 02. 26.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6AC47-964D-4A5D-881D-2A340D589A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1578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255DDF9-7B2D-4676-BD29-FD085C17009D}" type="datetimeFigureOut">
              <a:rPr lang="hu-HU" smtClean="0"/>
              <a:t>2025. 02. 26.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2D6AC47-964D-4A5D-881D-2A340D589AE2}" type="slidenum">
              <a:rPr lang="hu-HU" smtClean="0"/>
              <a:t>‹#›</a:t>
            </a:fld>
            <a:endParaRPr lang="hu-HU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9323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255DDF9-7B2D-4676-BD29-FD085C17009D}" type="datetimeFigureOut">
              <a:rPr lang="hu-HU" smtClean="0"/>
              <a:t>2025. 02. 26.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2D6AC47-964D-4A5D-881D-2A340D589AE2}" type="slidenum">
              <a:rPr lang="hu-HU" smtClean="0"/>
              <a:t>‹#›</a:t>
            </a:fld>
            <a:endParaRPr lang="hu-HU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54053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0255DDF9-7B2D-4676-BD29-FD085C17009D}" type="datetimeFigureOut">
              <a:rPr lang="hu-HU" smtClean="0"/>
              <a:t>2025. 02. 26.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D2D6AC47-964D-4A5D-881D-2A340D589AE2}" type="slidenum">
              <a:rPr lang="hu-HU" smtClean="0"/>
              <a:t>‹#›</a:t>
            </a:fld>
            <a:endParaRPr lang="hu-HU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52544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0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1113266"/>
          </a:xfrm>
        </p:spPr>
        <p:txBody>
          <a:bodyPr/>
          <a:lstStyle/>
          <a:p>
            <a:r>
              <a:rPr lang="hu-HU" dirty="0"/>
              <a:t>Csehov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010122" y="3212976"/>
            <a:ext cx="5123755" cy="1086237"/>
          </a:xfrm>
        </p:spPr>
        <p:txBody>
          <a:bodyPr>
            <a:normAutofit/>
          </a:bodyPr>
          <a:lstStyle/>
          <a:p>
            <a:r>
              <a:rPr lang="hu-HU" sz="4400" b="1" dirty="0">
                <a:solidFill>
                  <a:srgbClr val="FF0000"/>
                </a:solidFill>
              </a:rPr>
              <a:t>Sirály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yíl: kanyarodó 13">
            <a:extLst>
              <a:ext uri="{FF2B5EF4-FFF2-40B4-BE49-F238E27FC236}">
                <a16:creationId xmlns:a16="http://schemas.microsoft.com/office/drawing/2014/main" id="{D5806893-FA7F-4F7E-A10C-3C86B25AA87B}"/>
              </a:ext>
            </a:extLst>
          </p:cNvPr>
          <p:cNvSpPr/>
          <p:nvPr/>
        </p:nvSpPr>
        <p:spPr>
          <a:xfrm rot="10800000" flipH="1" flipV="1">
            <a:off x="2235915" y="121090"/>
            <a:ext cx="2558476" cy="2140878"/>
          </a:xfrm>
          <a:prstGeom prst="bentArrow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936000"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UDVAROL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40ED41BB-3C1C-44B2-AD4D-96CE60DCEDF7}"/>
              </a:ext>
            </a:extLst>
          </p:cNvPr>
          <p:cNvSpPr/>
          <p:nvPr/>
        </p:nvSpPr>
        <p:spPr>
          <a:xfrm>
            <a:off x="4788024" y="138267"/>
            <a:ext cx="3076774" cy="132122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INTÉZŐ LÁNYA</a:t>
            </a:r>
          </a:p>
          <a:p>
            <a:pPr algn="ctr"/>
            <a:r>
              <a:rPr lang="hu-HU" sz="2800" dirty="0">
                <a:solidFill>
                  <a:srgbClr val="FFFF00"/>
                </a:solidFill>
              </a:rPr>
              <a:t>MÁSA</a:t>
            </a:r>
            <a:endParaRPr lang="hu-HU" sz="2800" b="1" dirty="0">
              <a:solidFill>
                <a:srgbClr val="FFFF00"/>
              </a:solidFill>
            </a:endParaRPr>
          </a:p>
        </p:txBody>
      </p:sp>
      <p:sp>
        <p:nvSpPr>
          <p:cNvPr id="6" name="Nyíl: jobbra mutató 5">
            <a:extLst>
              <a:ext uri="{FF2B5EF4-FFF2-40B4-BE49-F238E27FC236}">
                <a16:creationId xmlns:a16="http://schemas.microsoft.com/office/drawing/2014/main" id="{BB0DFE67-58DD-4874-BE94-09E9474B9F97}"/>
              </a:ext>
            </a:extLst>
          </p:cNvPr>
          <p:cNvSpPr/>
          <p:nvPr/>
        </p:nvSpPr>
        <p:spPr>
          <a:xfrm rot="5400000">
            <a:off x="6795367" y="1664828"/>
            <a:ext cx="1438352" cy="1027682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APJA</a:t>
            </a:r>
          </a:p>
        </p:txBody>
      </p:sp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4A93890D-1D1F-4CAD-9B45-6A90F28E55A7}"/>
              </a:ext>
            </a:extLst>
          </p:cNvPr>
          <p:cNvSpPr/>
          <p:nvPr/>
        </p:nvSpPr>
        <p:spPr>
          <a:xfrm rot="5400000">
            <a:off x="4573482" y="1664828"/>
            <a:ext cx="1438352" cy="1027682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ANYJA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15314B73-C501-4BA0-9BED-303DDAB5D9A7}"/>
              </a:ext>
            </a:extLst>
          </p:cNvPr>
          <p:cNvSpPr/>
          <p:nvPr/>
        </p:nvSpPr>
        <p:spPr>
          <a:xfrm>
            <a:off x="6300192" y="2719232"/>
            <a:ext cx="2752738" cy="186189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„NAGYHATALMÚ” INTÉZŐ</a:t>
            </a:r>
          </a:p>
          <a:p>
            <a:pPr algn="ctr"/>
            <a:r>
              <a:rPr lang="hu-HU" sz="2800" dirty="0">
                <a:solidFill>
                  <a:srgbClr val="FFFF00"/>
                </a:solidFill>
              </a:rPr>
              <a:t>SAMRAJEV</a:t>
            </a:r>
            <a:endParaRPr lang="hu-HU" sz="2800" b="1" dirty="0">
              <a:solidFill>
                <a:srgbClr val="FFFF00"/>
              </a:solidFill>
            </a:endParaRP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4D0815DA-2EDE-484E-9201-17F26A0E05E7}"/>
              </a:ext>
            </a:extLst>
          </p:cNvPr>
          <p:cNvSpPr/>
          <p:nvPr/>
        </p:nvSpPr>
        <p:spPr>
          <a:xfrm>
            <a:off x="3995936" y="2855601"/>
            <a:ext cx="2074884" cy="93343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rgbClr val="FFFF00"/>
                </a:solidFill>
              </a:rPr>
              <a:t>POLINA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C6CFEDD1-3431-4890-B499-2ADF76426885}"/>
              </a:ext>
            </a:extLst>
          </p:cNvPr>
          <p:cNvSpPr/>
          <p:nvPr/>
        </p:nvSpPr>
        <p:spPr>
          <a:xfrm>
            <a:off x="1243198" y="5201931"/>
            <a:ext cx="2752738" cy="133093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ORVOS</a:t>
            </a:r>
          </a:p>
          <a:p>
            <a:pPr algn="ctr"/>
            <a:r>
              <a:rPr lang="hu-HU" sz="2800" b="1" dirty="0">
                <a:solidFill>
                  <a:srgbClr val="FFFF00"/>
                </a:solidFill>
              </a:rPr>
              <a:t>DORN</a:t>
            </a:r>
          </a:p>
        </p:txBody>
      </p:sp>
      <p:sp>
        <p:nvSpPr>
          <p:cNvPr id="12" name="Nyíl: kanyarodó 11">
            <a:extLst>
              <a:ext uri="{FF2B5EF4-FFF2-40B4-BE49-F238E27FC236}">
                <a16:creationId xmlns:a16="http://schemas.microsoft.com/office/drawing/2014/main" id="{C9428C05-4A25-45DF-AB2B-B402E7D13394}"/>
              </a:ext>
            </a:extLst>
          </p:cNvPr>
          <p:cNvSpPr/>
          <p:nvPr/>
        </p:nvSpPr>
        <p:spPr>
          <a:xfrm rot="16200000" flipH="1">
            <a:off x="1894058" y="3100053"/>
            <a:ext cx="2204980" cy="1998780"/>
          </a:xfrm>
          <a:prstGeom prst="bentArrow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936000"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SZERELMES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EACDCCA0-0BB2-44BA-8312-876B98937D1E}"/>
              </a:ext>
            </a:extLst>
          </p:cNvPr>
          <p:cNvSpPr/>
          <p:nvPr/>
        </p:nvSpPr>
        <p:spPr>
          <a:xfrm>
            <a:off x="828874" y="1539645"/>
            <a:ext cx="2752738" cy="117958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SZEGÉNY TANÍTÓ</a:t>
            </a:r>
          </a:p>
          <a:p>
            <a:pPr algn="ctr"/>
            <a:r>
              <a:rPr lang="hu-HU" sz="2800" b="1" dirty="0">
                <a:solidFill>
                  <a:srgbClr val="FFFF00"/>
                </a:solidFill>
              </a:rPr>
              <a:t>MEDVEGYENKO</a:t>
            </a:r>
          </a:p>
        </p:txBody>
      </p:sp>
    </p:spTree>
    <p:extLst>
      <p:ext uri="{BB962C8B-B14F-4D97-AF65-F5344CB8AC3E}">
        <p14:creationId xmlns:p14="http://schemas.microsoft.com/office/powerpoint/2010/main" val="285293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yíl: visszakanyarodó 5">
            <a:extLst>
              <a:ext uri="{FF2B5EF4-FFF2-40B4-BE49-F238E27FC236}">
                <a16:creationId xmlns:a16="http://schemas.microsoft.com/office/drawing/2014/main" id="{E3FE7E69-DB43-4742-B5AF-B57E98C66880}"/>
              </a:ext>
            </a:extLst>
          </p:cNvPr>
          <p:cNvSpPr/>
          <p:nvPr/>
        </p:nvSpPr>
        <p:spPr>
          <a:xfrm rot="5400000">
            <a:off x="6570900" y="3022759"/>
            <a:ext cx="1978864" cy="1512168"/>
          </a:xfrm>
          <a:prstGeom prst="uturnArrow">
            <a:avLst>
              <a:gd name="adj1" fmla="val 30435"/>
              <a:gd name="adj2" fmla="val 25000"/>
              <a:gd name="adj3" fmla="val 26359"/>
              <a:gd name="adj4" fmla="val 43750"/>
              <a:gd name="adj5" fmla="val 75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VISZONY</a:t>
            </a: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5F1DFAF-BEAF-4729-AFC8-FF4C67D4F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D036F59-E7B5-4A3C-B73A-EFF8BABD9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78" y="1268760"/>
            <a:ext cx="6647920" cy="5326442"/>
          </a:xfrm>
          <a:prstGeom prst="rect">
            <a:avLst/>
          </a:prstGeom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0A844B62-2B51-4627-B58A-72A6557F9EC6}"/>
              </a:ext>
            </a:extLst>
          </p:cNvPr>
          <p:cNvSpPr/>
          <p:nvPr/>
        </p:nvSpPr>
        <p:spPr>
          <a:xfrm>
            <a:off x="2061884" y="3429000"/>
            <a:ext cx="1512168" cy="5040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MÉRSÉKELT SIKER (?)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542B3B5F-6860-477A-844B-50AC8EECA97D}"/>
              </a:ext>
            </a:extLst>
          </p:cNvPr>
          <p:cNvSpPr/>
          <p:nvPr/>
        </p:nvSpPr>
        <p:spPr>
          <a:xfrm>
            <a:off x="4860032" y="3778843"/>
            <a:ext cx="1107740" cy="3062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KUDARC</a:t>
            </a:r>
          </a:p>
        </p:txBody>
      </p:sp>
      <p:sp>
        <p:nvSpPr>
          <p:cNvPr id="9" name="Nyíl: ötszög 8">
            <a:extLst>
              <a:ext uri="{FF2B5EF4-FFF2-40B4-BE49-F238E27FC236}">
                <a16:creationId xmlns:a16="http://schemas.microsoft.com/office/drawing/2014/main" id="{424987E9-1D10-46AA-9129-6EF6F5815722}"/>
              </a:ext>
            </a:extLst>
          </p:cNvPr>
          <p:cNvSpPr/>
          <p:nvPr/>
        </p:nvSpPr>
        <p:spPr>
          <a:xfrm>
            <a:off x="529278" y="41539"/>
            <a:ext cx="7956376" cy="94597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/>
              <a:t>VÁLTOZÁSOK</a:t>
            </a:r>
          </a:p>
        </p:txBody>
      </p:sp>
    </p:spTree>
    <p:extLst>
      <p:ext uri="{BB962C8B-B14F-4D97-AF65-F5344CB8AC3E}">
        <p14:creationId xmlns:p14="http://schemas.microsoft.com/office/powerpoint/2010/main" val="139035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9E106F-5AE4-42CB-9D6B-7FA550C29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322B0E7-AB2D-49EA-ABB9-B91B56FE8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9EFCB00-F18C-4B15-BBD0-49CB9155A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437" y="1406420"/>
            <a:ext cx="6466598" cy="4974907"/>
          </a:xfrm>
          <a:prstGeom prst="rect">
            <a:avLst/>
          </a:prstGeom>
        </p:spPr>
      </p:pic>
      <p:sp>
        <p:nvSpPr>
          <p:cNvPr id="5" name="Nyíl: kanyarodó 4">
            <a:extLst>
              <a:ext uri="{FF2B5EF4-FFF2-40B4-BE49-F238E27FC236}">
                <a16:creationId xmlns:a16="http://schemas.microsoft.com/office/drawing/2014/main" id="{262D9C3B-C994-44AB-A2EA-7420D6746B36}"/>
              </a:ext>
            </a:extLst>
          </p:cNvPr>
          <p:cNvSpPr/>
          <p:nvPr/>
        </p:nvSpPr>
        <p:spPr>
          <a:xfrm>
            <a:off x="751340" y="1087996"/>
            <a:ext cx="3100580" cy="1404899"/>
          </a:xfrm>
          <a:prstGeom prst="ben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16000" rtlCol="0" anchor="t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ROSSZ HÁZASSÁG, GYEREK</a:t>
            </a:r>
          </a:p>
        </p:txBody>
      </p:sp>
      <p:sp>
        <p:nvSpPr>
          <p:cNvPr id="6" name="Nyíl: ötszög 5">
            <a:extLst>
              <a:ext uri="{FF2B5EF4-FFF2-40B4-BE49-F238E27FC236}">
                <a16:creationId xmlns:a16="http://schemas.microsoft.com/office/drawing/2014/main" id="{0B8E3FB0-480F-45EE-A76E-3BF5A0DECC6B}"/>
              </a:ext>
            </a:extLst>
          </p:cNvPr>
          <p:cNvSpPr/>
          <p:nvPr/>
        </p:nvSpPr>
        <p:spPr>
          <a:xfrm>
            <a:off x="0" y="44624"/>
            <a:ext cx="7956376" cy="94597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/>
              <a:t>VÁLTOZÁSOK</a:t>
            </a:r>
          </a:p>
        </p:txBody>
      </p:sp>
    </p:spTree>
    <p:extLst>
      <p:ext uri="{BB962C8B-B14F-4D97-AF65-F5344CB8AC3E}">
        <p14:creationId xmlns:p14="http://schemas.microsoft.com/office/powerpoint/2010/main" val="154797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B945B6-5670-46A9-9CCB-00FA3D576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47650"/>
            <a:ext cx="7200900" cy="877094"/>
          </a:xfrm>
        </p:spPr>
        <p:txBody>
          <a:bodyPr/>
          <a:lstStyle/>
          <a:p>
            <a:r>
              <a:rPr lang="hu-HU" dirty="0"/>
              <a:t>„MINDENKI BOLDOGTALAN”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BE3E259-CC0F-43A0-AB69-AAC78342D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1340768"/>
            <a:ext cx="7776914" cy="3581400"/>
          </a:xfrm>
        </p:spPr>
        <p:txBody>
          <a:bodyPr>
            <a:noAutofit/>
          </a:bodyPr>
          <a:lstStyle/>
          <a:p>
            <a:r>
              <a:rPr lang="hu-HU" sz="3200" dirty="0" err="1"/>
              <a:t>Szorin</a:t>
            </a:r>
            <a:r>
              <a:rPr lang="hu-HU" sz="3200" dirty="0"/>
              <a:t> beteg – </a:t>
            </a:r>
            <a:r>
              <a:rPr lang="hu-HU" sz="3200" dirty="0" err="1"/>
              <a:t>Dorn</a:t>
            </a:r>
            <a:r>
              <a:rPr lang="hu-HU" sz="3200" dirty="0"/>
              <a:t> nem kezeli</a:t>
            </a:r>
          </a:p>
          <a:p>
            <a:r>
              <a:rPr lang="hu-HU" sz="3200" dirty="0" err="1"/>
              <a:t>Arkagyina</a:t>
            </a:r>
            <a:r>
              <a:rPr lang="hu-HU" sz="3200" dirty="0"/>
              <a:t> – Hisztérikus, fukar, önző.</a:t>
            </a:r>
          </a:p>
          <a:p>
            <a:r>
              <a:rPr lang="hu-HU" sz="3200" dirty="0" err="1"/>
              <a:t>Trigorin</a:t>
            </a:r>
            <a:r>
              <a:rPr lang="hu-HU" sz="3200" dirty="0"/>
              <a:t> „híres” (de rosszabb, mint Turgenyev). Realista író?</a:t>
            </a:r>
          </a:p>
          <a:p>
            <a:r>
              <a:rPr lang="hu-HU" sz="3200" dirty="0" err="1"/>
              <a:t>Trepljov</a:t>
            </a:r>
            <a:r>
              <a:rPr lang="hu-HU" sz="3200" dirty="0"/>
              <a:t> – meg nem értett zseni</a:t>
            </a:r>
          </a:p>
          <a:p>
            <a:r>
              <a:rPr lang="hu-HU" sz="3200" dirty="0"/>
              <a:t>Mása reménytelenül szerelmes, iszákos</a:t>
            </a:r>
          </a:p>
          <a:p>
            <a:r>
              <a:rPr lang="hu-HU" sz="3200" dirty="0"/>
              <a:t>Polina ráakaszkodó szerelmes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E248DBFA-C0F6-4A87-92BB-C2CFF0B777CD}"/>
              </a:ext>
            </a:extLst>
          </p:cNvPr>
          <p:cNvSpPr/>
          <p:nvPr/>
        </p:nvSpPr>
        <p:spPr>
          <a:xfrm>
            <a:off x="683618" y="5589240"/>
            <a:ext cx="6048622" cy="1021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/>
              <a:t>Két év alatt senki nem képes pozitívan változtatni a sorsán</a:t>
            </a: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C8724F7E-CD3E-4181-BEFA-DDCAB55CEBE7}"/>
              </a:ext>
            </a:extLst>
          </p:cNvPr>
          <p:cNvSpPr/>
          <p:nvPr/>
        </p:nvSpPr>
        <p:spPr>
          <a:xfrm>
            <a:off x="6732240" y="5301208"/>
            <a:ext cx="2088232" cy="130914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>
                <a:solidFill>
                  <a:schemeClr val="tx1"/>
                </a:solidFill>
              </a:rPr>
              <a:t>NYINA?</a:t>
            </a:r>
          </a:p>
        </p:txBody>
      </p:sp>
    </p:spTree>
    <p:extLst>
      <p:ext uri="{BB962C8B-B14F-4D97-AF65-F5344CB8AC3E}">
        <p14:creationId xmlns:p14="http://schemas.microsoft.com/office/powerpoint/2010/main" val="307455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2A0AFD9-A47C-4CCC-AB3F-F18B672BC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870992"/>
          </a:xfrm>
        </p:spPr>
        <p:txBody>
          <a:bodyPr/>
          <a:lstStyle/>
          <a:p>
            <a:r>
              <a:rPr lang="hu-HU" dirty="0"/>
              <a:t>SIRÁLY-SZIMBÓLUM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66DDD727-26A0-4991-9BF4-567DC9673EA3}"/>
              </a:ext>
            </a:extLst>
          </p:cNvPr>
          <p:cNvSpPr/>
          <p:nvPr/>
        </p:nvSpPr>
        <p:spPr>
          <a:xfrm>
            <a:off x="539552" y="1348489"/>
            <a:ext cx="5328592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Engem pedig úgy vonz valami ehhez a tóhoz, akár a sirályt.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D8B0E877-DFA1-4FE0-AC0F-92EACB64B769}"/>
              </a:ext>
            </a:extLst>
          </p:cNvPr>
          <p:cNvSpPr/>
          <p:nvPr/>
        </p:nvSpPr>
        <p:spPr>
          <a:xfrm>
            <a:off x="539552" y="3072995"/>
            <a:ext cx="5328592" cy="2424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Emlékszik, lelőtte azt a sirályt? Véletlenül jött egy ember, meglátta és unalmában elpusztította.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E36AAD2F-0F91-4623-91A4-F9F60B1E99B2}"/>
              </a:ext>
            </a:extLst>
          </p:cNvPr>
          <p:cNvSpPr/>
          <p:nvPr/>
        </p:nvSpPr>
        <p:spPr>
          <a:xfrm>
            <a:off x="520870" y="5679813"/>
            <a:ext cx="5328591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Én sirály vagyok.</a:t>
            </a:r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B7B900D7-14C3-44E9-8957-AE008425E1FF}"/>
              </a:ext>
            </a:extLst>
          </p:cNvPr>
          <p:cNvSpPr/>
          <p:nvPr/>
        </p:nvSpPr>
        <p:spPr>
          <a:xfrm>
            <a:off x="6357292" y="1275754"/>
            <a:ext cx="2376264" cy="216024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/>
              <a:t>NYINA – SAJÁT SORSÁNAK JELKÉPE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3874B43C-5EDC-4B78-B4C2-91EE2CBB4ED7}"/>
              </a:ext>
            </a:extLst>
          </p:cNvPr>
          <p:cNvSpPr/>
          <p:nvPr/>
        </p:nvSpPr>
        <p:spPr>
          <a:xfrm>
            <a:off x="6316718" y="3961638"/>
            <a:ext cx="2592288" cy="208823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tx1"/>
                </a:solidFill>
              </a:rPr>
              <a:t>MŰVÉSZI ÉS SZERELMI SZÁRNYALÁS - PUSZTULÁS</a:t>
            </a:r>
          </a:p>
        </p:txBody>
      </p:sp>
    </p:spTree>
    <p:extLst>
      <p:ext uri="{BB962C8B-B14F-4D97-AF65-F5344CB8AC3E}">
        <p14:creationId xmlns:p14="http://schemas.microsoft.com/office/powerpoint/2010/main" val="1067125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2A0AFD9-A47C-4CCC-AB3F-F18B672BC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870992"/>
          </a:xfrm>
        </p:spPr>
        <p:txBody>
          <a:bodyPr/>
          <a:lstStyle/>
          <a:p>
            <a:r>
              <a:rPr lang="hu-HU" dirty="0"/>
              <a:t>SIRÁLY-SZIMBÓLUM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E36AAD2F-0F91-4623-91A4-F9F60B1E99B2}"/>
              </a:ext>
            </a:extLst>
          </p:cNvPr>
          <p:cNvSpPr/>
          <p:nvPr/>
        </p:nvSpPr>
        <p:spPr>
          <a:xfrm>
            <a:off x="613603" y="1412776"/>
            <a:ext cx="5457800" cy="3888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hu-HU" sz="2400" b="1" dirty="0"/>
              <a:t>A TÓ PARTJÁN GYERMEKKORA ÓTA ÉL EGY FIATAL LÁNY, OLYAN, MINT MAGA, SZERETI A TAVAT, AKÁR A SIRÁLY, ÉS BOLDOG, ÉS SZABAD, AKÁR A SIRÁLY. </a:t>
            </a:r>
          </a:p>
          <a:p>
            <a:pPr>
              <a:lnSpc>
                <a:spcPct val="150000"/>
              </a:lnSpc>
            </a:pPr>
            <a:r>
              <a:rPr lang="hu-HU" sz="2400" b="1" dirty="0"/>
              <a:t>DE VÉLETLENÜL JÖTT EGY EMBER, MEGÁTTA ÉS UNALMÁBAN ELPUSZTÍTOTTA..</a:t>
            </a:r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2FEBD41B-E930-43F4-B38B-8EBC98492EA5}"/>
              </a:ext>
            </a:extLst>
          </p:cNvPr>
          <p:cNvSpPr/>
          <p:nvPr/>
        </p:nvSpPr>
        <p:spPr>
          <a:xfrm>
            <a:off x="6156176" y="1097824"/>
            <a:ext cx="2376264" cy="216024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/>
              <a:t>TRIGORIN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188AD2F3-CBC0-4450-9994-BCA2025F3193}"/>
              </a:ext>
            </a:extLst>
          </p:cNvPr>
          <p:cNvSpPr/>
          <p:nvPr/>
        </p:nvSpPr>
        <p:spPr>
          <a:xfrm>
            <a:off x="3203559" y="5301208"/>
            <a:ext cx="5713541" cy="143177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Tx/>
              <a:buChar char="-"/>
            </a:pPr>
            <a:r>
              <a:rPr lang="hu-HU" sz="2800" b="1" dirty="0">
                <a:solidFill>
                  <a:schemeClr val="tx1"/>
                </a:solidFill>
              </a:rPr>
              <a:t>KITÖMÖTT SIRÁLY – </a:t>
            </a:r>
          </a:p>
          <a:p>
            <a:pPr marL="457200" indent="-457200" algn="ctr">
              <a:buFontTx/>
              <a:buChar char="-"/>
            </a:pPr>
            <a:r>
              <a:rPr lang="hu-HU" sz="2800" b="1" dirty="0">
                <a:solidFill>
                  <a:schemeClr val="tx1"/>
                </a:solidFill>
              </a:rPr>
              <a:t>NEM EMLÉKSZIK RÁ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1BAC4793-91ED-4CA6-BAF1-7791B780A531}"/>
              </a:ext>
            </a:extLst>
          </p:cNvPr>
          <p:cNvSpPr/>
          <p:nvPr/>
        </p:nvSpPr>
        <p:spPr>
          <a:xfrm>
            <a:off x="6444208" y="3383912"/>
            <a:ext cx="2592288" cy="143177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tx1"/>
                </a:solidFill>
              </a:rPr>
              <a:t>CSAK EGY NOVELLATÉMA</a:t>
            </a:r>
          </a:p>
        </p:txBody>
      </p:sp>
    </p:spTree>
    <p:extLst>
      <p:ext uri="{BB962C8B-B14F-4D97-AF65-F5344CB8AC3E}">
        <p14:creationId xmlns:p14="http://schemas.microsoft.com/office/powerpoint/2010/main" val="4013946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2A0AFD9-A47C-4CCC-AB3F-F18B672BC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870992"/>
          </a:xfrm>
        </p:spPr>
        <p:txBody>
          <a:bodyPr/>
          <a:lstStyle/>
          <a:p>
            <a:r>
              <a:rPr lang="hu-HU" dirty="0"/>
              <a:t>SIRÁLY-SZIMBÓLUM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E36AAD2F-0F91-4623-91A4-F9F60B1E99B2}"/>
              </a:ext>
            </a:extLst>
          </p:cNvPr>
          <p:cNvSpPr/>
          <p:nvPr/>
        </p:nvSpPr>
        <p:spPr>
          <a:xfrm>
            <a:off x="730384" y="1514880"/>
            <a:ext cx="5425792" cy="34982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VOLTAM OLYAN ALJAS, HOGY LELŐJEM EZT A SIRÁLYT. A LÁBA ELÉ TESZEM. (…) NEMSOKÁRA UGYANÍGY MEGÖLÖM MAGAMAT IS. </a:t>
            </a:r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762D53B3-5356-40CA-A13A-083B4BDA46B3}"/>
              </a:ext>
            </a:extLst>
          </p:cNvPr>
          <p:cNvSpPr/>
          <p:nvPr/>
        </p:nvSpPr>
        <p:spPr>
          <a:xfrm>
            <a:off x="6300192" y="908720"/>
            <a:ext cx="2376264" cy="216024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/>
              <a:t>TREPLJOV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FD0C3E84-04A3-4189-B493-C4A0149399BE}"/>
              </a:ext>
            </a:extLst>
          </p:cNvPr>
          <p:cNvSpPr/>
          <p:nvPr/>
        </p:nvSpPr>
        <p:spPr>
          <a:xfrm>
            <a:off x="6316718" y="3961638"/>
            <a:ext cx="2592288" cy="208823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tx1"/>
                </a:solidFill>
              </a:rPr>
              <a:t>SZERELMI ÉS MŰVÉSZI KUDARC</a:t>
            </a:r>
          </a:p>
        </p:txBody>
      </p:sp>
    </p:spTree>
    <p:extLst>
      <p:ext uri="{BB962C8B-B14F-4D97-AF65-F5344CB8AC3E}">
        <p14:creationId xmlns:p14="http://schemas.microsoft.com/office/powerpoint/2010/main" val="2068727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8299526-8DF2-4D0C-A446-23BCA0E40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MŰVÉSZET, TEHETSÉG</a:t>
            </a: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005D2F84-EC6A-4DBB-8784-0BFEEF0093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8662372"/>
              </p:ext>
            </p:extLst>
          </p:nvPr>
        </p:nvGraphicFramePr>
        <p:xfrm>
          <a:off x="539552" y="1628800"/>
          <a:ext cx="835292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8786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1BE68A7-BA97-4D15-878F-0FEF5DA92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798984"/>
          </a:xfrm>
        </p:spPr>
        <p:txBody>
          <a:bodyPr/>
          <a:lstStyle/>
          <a:p>
            <a:r>
              <a:rPr lang="hu-HU" dirty="0"/>
              <a:t>„TRAGIKUS HŐS”?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3AF0DA7-1DF8-4885-B204-C1CC49448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2348880"/>
            <a:ext cx="7200900" cy="3518520"/>
          </a:xfrm>
        </p:spPr>
        <p:txBody>
          <a:bodyPr/>
          <a:lstStyle/>
          <a:p>
            <a:r>
              <a:rPr lang="hu-HU" dirty="0"/>
              <a:t>TREPJLOV LEHETNE?</a:t>
            </a:r>
          </a:p>
          <a:p>
            <a:r>
              <a:rPr lang="hu-HU" dirty="0"/>
              <a:t>SIKERTELEN ÖNGYILKOSSÁGI KÍSÉRLET (KOMIKUS)</a:t>
            </a:r>
          </a:p>
          <a:p>
            <a:r>
              <a:rPr lang="hu-HU" dirty="0"/>
              <a:t>NEM ELÉG NAGY FORMÁTUMÚ (TEHETETLEN, PASSZÍV)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dirty="0"/>
              <a:t>NYINA LEHETNE?</a:t>
            </a:r>
          </a:p>
        </p:txBody>
      </p:sp>
    </p:spTree>
    <p:extLst>
      <p:ext uri="{BB962C8B-B14F-4D97-AF65-F5344CB8AC3E}">
        <p14:creationId xmlns:p14="http://schemas.microsoft.com/office/powerpoint/2010/main" val="2198369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2002234"/>
          </a:xfrm>
        </p:spPr>
        <p:txBody>
          <a:bodyPr>
            <a:normAutofit/>
          </a:bodyPr>
          <a:lstStyle/>
          <a:p>
            <a:r>
              <a:rPr lang="hu-HU" dirty="0"/>
              <a:t>A csehovi dráma</a:t>
            </a:r>
            <a:br>
              <a:rPr lang="hu-HU" dirty="0"/>
            </a:br>
            <a:r>
              <a:rPr lang="hu-HU" dirty="0"/>
              <a:t>„drámaiatlan dráma”</a:t>
            </a:r>
            <a:br>
              <a:rPr lang="hu-HU" dirty="0"/>
            </a:br>
            <a:r>
              <a:rPr lang="hu-HU" dirty="0"/>
              <a:t>„cselekménytelen dráma”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3568" y="2708920"/>
            <a:ext cx="8003232" cy="3417243"/>
          </a:xfrm>
        </p:spPr>
        <p:txBody>
          <a:bodyPr>
            <a:normAutofit/>
          </a:bodyPr>
          <a:lstStyle/>
          <a:p>
            <a:r>
              <a:rPr lang="hu-HU" dirty="0"/>
              <a:t>eltűnik a cselekmény és a konfliktus (az egyetlen, a párbaj is csak a háttérben)</a:t>
            </a:r>
          </a:p>
          <a:p>
            <a:r>
              <a:rPr lang="hu-HU" dirty="0"/>
              <a:t>nem különíthetők el a dráma megszokott részei</a:t>
            </a:r>
          </a:p>
          <a:p>
            <a:r>
              <a:rPr lang="hu-HU" dirty="0"/>
              <a:t>nincs igazi kommunikáció, a szereplők „elbeszélnek” egymás mellett</a:t>
            </a:r>
          </a:p>
          <a:p>
            <a:r>
              <a:rPr lang="hu-HU" dirty="0"/>
              <a:t>teljes érték-kiüresedés, céltalanság</a:t>
            </a:r>
          </a:p>
          <a:p>
            <a:r>
              <a:rPr lang="hu-HU" dirty="0"/>
              <a:t>hiányzik az emberi akarat és törekvés </a:t>
            </a:r>
          </a:p>
          <a:p>
            <a:r>
              <a:rPr lang="hu-HU" dirty="0"/>
              <a:t>nincs drámai hős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8D889616-DE5C-44D1-B2EA-889250C0D6BF}"/>
              </a:ext>
            </a:extLst>
          </p:cNvPr>
          <p:cNvSpPr/>
          <p:nvPr/>
        </p:nvSpPr>
        <p:spPr>
          <a:xfrm>
            <a:off x="611560" y="250551"/>
            <a:ext cx="2880320" cy="172819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Híres színésznő</a:t>
            </a:r>
          </a:p>
          <a:p>
            <a:pPr algn="ctr"/>
            <a:r>
              <a:rPr lang="hu-HU" sz="2800" b="1" dirty="0">
                <a:solidFill>
                  <a:srgbClr val="FFFF00"/>
                </a:solidFill>
              </a:rPr>
              <a:t>ARKAGYINA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8E965693-806F-4A58-BE34-563F3C76EA06}"/>
              </a:ext>
            </a:extLst>
          </p:cNvPr>
          <p:cNvSpPr/>
          <p:nvPr/>
        </p:nvSpPr>
        <p:spPr>
          <a:xfrm>
            <a:off x="6605393" y="353298"/>
            <a:ext cx="2284688" cy="11295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SIKERES ÍRÓ</a:t>
            </a:r>
          </a:p>
          <a:p>
            <a:pPr algn="ctr"/>
            <a:r>
              <a:rPr lang="hu-HU" sz="2800" b="1" dirty="0">
                <a:solidFill>
                  <a:srgbClr val="FFFF00"/>
                </a:solidFill>
              </a:rPr>
              <a:t>TRIGORIN</a:t>
            </a:r>
          </a:p>
        </p:txBody>
      </p:sp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4CB15B45-FEB7-411E-8748-FA78C0D95361}"/>
              </a:ext>
            </a:extLst>
          </p:cNvPr>
          <p:cNvSpPr/>
          <p:nvPr/>
        </p:nvSpPr>
        <p:spPr>
          <a:xfrm rot="5400000">
            <a:off x="1641722" y="2082898"/>
            <a:ext cx="819996" cy="864096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FIA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FF60BD5F-9C57-4353-84C2-E16572A38F12}"/>
              </a:ext>
            </a:extLst>
          </p:cNvPr>
          <p:cNvSpPr/>
          <p:nvPr/>
        </p:nvSpPr>
        <p:spPr>
          <a:xfrm>
            <a:off x="755576" y="2999778"/>
            <a:ext cx="2880320" cy="172819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KEZDŐ ÍRÓ</a:t>
            </a:r>
          </a:p>
          <a:p>
            <a:pPr algn="ctr"/>
            <a:r>
              <a:rPr lang="hu-HU" sz="2800" b="1" dirty="0">
                <a:solidFill>
                  <a:srgbClr val="FFFF00"/>
                </a:solidFill>
              </a:rPr>
              <a:t>TREPLJOV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93EBD19B-2205-40AA-927A-2D4511C240B4}"/>
              </a:ext>
            </a:extLst>
          </p:cNvPr>
          <p:cNvSpPr/>
          <p:nvPr/>
        </p:nvSpPr>
        <p:spPr>
          <a:xfrm>
            <a:off x="3995936" y="1916832"/>
            <a:ext cx="2402481" cy="172819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SZÍNPADRA VÁGYÓ LÁNY</a:t>
            </a:r>
          </a:p>
          <a:p>
            <a:pPr algn="ctr"/>
            <a:r>
              <a:rPr lang="hu-HU" sz="2800" b="1" dirty="0">
                <a:solidFill>
                  <a:srgbClr val="FFFF00"/>
                </a:solidFill>
              </a:rPr>
              <a:t>NYINA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44376EB7-AD5A-4319-BAD4-BD18BE91E705}"/>
              </a:ext>
            </a:extLst>
          </p:cNvPr>
          <p:cNvSpPr/>
          <p:nvPr/>
        </p:nvSpPr>
        <p:spPr>
          <a:xfrm>
            <a:off x="4113729" y="4005064"/>
            <a:ext cx="2284688" cy="172819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JÓSZÁG-IGAZGATÓ LÁNYA</a:t>
            </a:r>
          </a:p>
          <a:p>
            <a:pPr algn="ctr"/>
            <a:r>
              <a:rPr lang="hu-HU" sz="2800" dirty="0">
                <a:solidFill>
                  <a:srgbClr val="FFFF00"/>
                </a:solidFill>
              </a:rPr>
              <a:t>MÁSA</a:t>
            </a:r>
            <a:endParaRPr lang="hu-HU" sz="2800" b="1" dirty="0">
              <a:solidFill>
                <a:srgbClr val="FFFF00"/>
              </a:solidFill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8E1A589-C163-49C4-8808-131463623FD7}"/>
              </a:ext>
            </a:extLst>
          </p:cNvPr>
          <p:cNvSpPr/>
          <p:nvPr/>
        </p:nvSpPr>
        <p:spPr>
          <a:xfrm>
            <a:off x="3851920" y="198936"/>
            <a:ext cx="2304256" cy="128386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TOLÓSZÉKES, BETEG</a:t>
            </a:r>
          </a:p>
          <a:p>
            <a:pPr algn="ctr"/>
            <a:r>
              <a:rPr lang="hu-HU" sz="2800" b="1" dirty="0">
                <a:solidFill>
                  <a:srgbClr val="FFFF00"/>
                </a:solidFill>
              </a:rPr>
              <a:t>SZORIN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31F98A27-BC6E-4EBB-9660-52EEEA1CACD6}"/>
              </a:ext>
            </a:extLst>
          </p:cNvPr>
          <p:cNvSpPr/>
          <p:nvPr/>
        </p:nvSpPr>
        <p:spPr>
          <a:xfrm>
            <a:off x="6623558" y="2769330"/>
            <a:ext cx="2284688" cy="172819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ORVOS</a:t>
            </a:r>
          </a:p>
          <a:p>
            <a:pPr algn="ctr"/>
            <a:r>
              <a:rPr lang="hu-HU" sz="2800" b="1" dirty="0">
                <a:solidFill>
                  <a:srgbClr val="FFFF00"/>
                </a:solidFill>
              </a:rPr>
              <a:t>DORN</a:t>
            </a:r>
          </a:p>
        </p:txBody>
      </p:sp>
    </p:spTree>
    <p:extLst>
      <p:ext uri="{BB962C8B-B14F-4D97-AF65-F5344CB8AC3E}">
        <p14:creationId xmlns:p14="http://schemas.microsoft.com/office/powerpoint/2010/main" val="884455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kommunikáció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ÜRES FECSEGÉSEK</a:t>
            </a:r>
          </a:p>
          <a:p>
            <a:r>
              <a:rPr lang="hu-HU" dirty="0"/>
              <a:t>TETTEK HELYETT SOK BESZÉD</a:t>
            </a:r>
          </a:p>
          <a:p>
            <a:r>
              <a:rPr lang="hu-HU" dirty="0"/>
              <a:t>ELBESZÉLÉS EGYMÁS MELLETT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4CCBFF-85CC-4EDD-83A6-DB2B7C8DA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57549"/>
            <a:ext cx="7200900" cy="1485900"/>
          </a:xfrm>
        </p:spPr>
        <p:txBody>
          <a:bodyPr/>
          <a:lstStyle/>
          <a:p>
            <a:r>
              <a:rPr lang="hu-HU" dirty="0"/>
              <a:t>A DRÁMA KÉT IRÁNYA A XIX. SZÁZAD VÉGÉTŐL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53881D-97F8-43BC-A734-A6BD006DD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E5B2E690-A394-418F-905E-ADC51DC14502}"/>
              </a:ext>
            </a:extLst>
          </p:cNvPr>
          <p:cNvSpPr/>
          <p:nvPr/>
        </p:nvSpPr>
        <p:spPr>
          <a:xfrm>
            <a:off x="611659" y="1419857"/>
            <a:ext cx="3886200" cy="9906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KLASSZIKUS DRÁMAI HAGYOMÁNY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89313A12-E2DC-486E-A199-2C40953393CC}"/>
              </a:ext>
            </a:extLst>
          </p:cNvPr>
          <p:cNvSpPr/>
          <p:nvPr/>
        </p:nvSpPr>
        <p:spPr>
          <a:xfrm>
            <a:off x="4804829" y="1419857"/>
            <a:ext cx="3886200" cy="9906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FORMABONTÁS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A88BA703-C019-4A98-98F2-DAE9499EB22F}"/>
              </a:ext>
            </a:extLst>
          </p:cNvPr>
          <p:cNvSpPr/>
          <p:nvPr/>
        </p:nvSpPr>
        <p:spPr>
          <a:xfrm>
            <a:off x="611659" y="2568526"/>
            <a:ext cx="3886200" cy="37967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IBSEN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DCF6C6FB-5948-4A94-A96B-AB70D06F7755}"/>
              </a:ext>
            </a:extLst>
          </p:cNvPr>
          <p:cNvSpPr/>
          <p:nvPr/>
        </p:nvSpPr>
        <p:spPr>
          <a:xfrm>
            <a:off x="4804829" y="2544949"/>
            <a:ext cx="3886200" cy="37967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CSEHOV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F05EA149-506F-47A0-94E2-5A22C6B67A9B}"/>
              </a:ext>
            </a:extLst>
          </p:cNvPr>
          <p:cNvSpPr/>
          <p:nvPr/>
        </p:nvSpPr>
        <p:spPr>
          <a:xfrm>
            <a:off x="611659" y="3117416"/>
            <a:ext cx="3886200" cy="1823752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accent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KLASSZIKUS DRÁMAI FORMA:</a:t>
            </a:r>
          </a:p>
          <a:p>
            <a:pPr marL="285750" indent="-285750" algn="ctr">
              <a:buFontTx/>
              <a:buChar char="-"/>
            </a:pPr>
            <a:r>
              <a:rPr lang="hu-HU" sz="2800" b="1" dirty="0">
                <a:solidFill>
                  <a:schemeClr val="accent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HÁRMAS EGYSÉG</a:t>
            </a:r>
          </a:p>
          <a:p>
            <a:pPr marL="285750" indent="-285750" algn="ctr">
              <a:buFontTx/>
              <a:buChar char="-"/>
            </a:pPr>
            <a:r>
              <a:rPr lang="hu-HU" sz="2800" b="1" dirty="0">
                <a:solidFill>
                  <a:schemeClr val="accent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ÖT RÉSZ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E2E0FB09-611F-436F-B7DC-DD5E23C83A14}"/>
              </a:ext>
            </a:extLst>
          </p:cNvPr>
          <p:cNvSpPr/>
          <p:nvPr/>
        </p:nvSpPr>
        <p:spPr>
          <a:xfrm>
            <a:off x="4782056" y="3117416"/>
            <a:ext cx="3886200" cy="1823752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accent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TÉRBEN ÉS IDŐBEN KITERJEDT (TÖBB ÉV, SOK HELYSZÍN)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6E678E33-0FDF-4D3D-BD23-AB67503C8561}"/>
              </a:ext>
            </a:extLst>
          </p:cNvPr>
          <p:cNvSpPr/>
          <p:nvPr/>
        </p:nvSpPr>
        <p:spPr>
          <a:xfrm>
            <a:off x="4760441" y="5192461"/>
            <a:ext cx="3886200" cy="1381898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accent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ALIG VAN CSELEKMÉNY, SZINTE NINCS KONFLIKTUS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EAFC2E13-9D6B-4D22-ABB2-24BD0D1A8386}"/>
              </a:ext>
            </a:extLst>
          </p:cNvPr>
          <p:cNvSpPr/>
          <p:nvPr/>
        </p:nvSpPr>
        <p:spPr>
          <a:xfrm>
            <a:off x="619177" y="5128053"/>
            <a:ext cx="3886200" cy="1381898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accent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IGAZI CSELEKMÉNY, VALÓS KONFLIKTUSOK</a:t>
            </a:r>
          </a:p>
        </p:txBody>
      </p:sp>
    </p:spTree>
    <p:extLst>
      <p:ext uri="{BB962C8B-B14F-4D97-AF65-F5344CB8AC3E}">
        <p14:creationId xmlns:p14="http://schemas.microsoft.com/office/powerpoint/2010/main" val="348567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53881D-97F8-43BC-A734-A6BD006DD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F05EA149-506F-47A0-94E2-5A22C6B67A9B}"/>
              </a:ext>
            </a:extLst>
          </p:cNvPr>
          <p:cNvSpPr/>
          <p:nvPr/>
        </p:nvSpPr>
        <p:spPr>
          <a:xfrm>
            <a:off x="571500" y="1428750"/>
            <a:ext cx="3886200" cy="1381898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accent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TRAGIKUS ESEMÉNYEK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E2E0FB09-611F-436F-B7DC-DD5E23C83A14}"/>
              </a:ext>
            </a:extLst>
          </p:cNvPr>
          <p:cNvSpPr/>
          <p:nvPr/>
        </p:nvSpPr>
        <p:spPr>
          <a:xfrm>
            <a:off x="4885144" y="1437078"/>
            <a:ext cx="3886200" cy="1991922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accent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NINCS TRAGIKUS HŐS</a:t>
            </a:r>
          </a:p>
          <a:p>
            <a:pPr algn="ctr"/>
            <a:r>
              <a:rPr lang="hu-HU" sz="2800" b="1" dirty="0">
                <a:solidFill>
                  <a:schemeClr val="accent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(TRAGIKOMÉDIA, SZÍNMŰ)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6E678E33-0FDF-4D3D-BD23-AB67503C8561}"/>
              </a:ext>
            </a:extLst>
          </p:cNvPr>
          <p:cNvSpPr/>
          <p:nvPr/>
        </p:nvSpPr>
        <p:spPr>
          <a:xfrm>
            <a:off x="4802022" y="3570254"/>
            <a:ext cx="3969322" cy="1381898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accent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„ÁLKOMMUNIKÁCIÓ”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EAFC2E13-9D6B-4D22-ABB2-24BD0D1A8386}"/>
              </a:ext>
            </a:extLst>
          </p:cNvPr>
          <p:cNvSpPr/>
          <p:nvPr/>
        </p:nvSpPr>
        <p:spPr>
          <a:xfrm>
            <a:off x="571500" y="3540578"/>
            <a:ext cx="3886200" cy="1381898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accent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FESZÜLT PÁRBESZÉDEK</a:t>
            </a:r>
          </a:p>
        </p:txBody>
      </p:sp>
      <p:sp>
        <p:nvSpPr>
          <p:cNvPr id="13" name="Cím 12">
            <a:extLst>
              <a:ext uri="{FF2B5EF4-FFF2-40B4-BE49-F238E27FC236}">
                <a16:creationId xmlns:a16="http://schemas.microsoft.com/office/drawing/2014/main" id="{259C53A3-B935-44DE-A2DF-9F676930C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4" name="Nyíl: lefelé mutató 13">
            <a:extLst>
              <a:ext uri="{FF2B5EF4-FFF2-40B4-BE49-F238E27FC236}">
                <a16:creationId xmlns:a16="http://schemas.microsoft.com/office/drawing/2014/main" id="{F2E8B38D-E8F8-425C-A8BE-3576F953843D}"/>
              </a:ext>
            </a:extLst>
          </p:cNvPr>
          <p:cNvSpPr/>
          <p:nvPr/>
        </p:nvSpPr>
        <p:spPr>
          <a:xfrm>
            <a:off x="5868144" y="5229200"/>
            <a:ext cx="2247156" cy="6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F0923906-E01E-4257-96D3-32E67753EFE5}"/>
              </a:ext>
            </a:extLst>
          </p:cNvPr>
          <p:cNvSpPr txBox="1"/>
          <p:nvPr/>
        </p:nvSpPr>
        <p:spPr>
          <a:xfrm>
            <a:off x="4145978" y="5981700"/>
            <a:ext cx="4674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ABSZURD DRÁMA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763BEC32-E129-49AF-A588-EC25C4CA92EC}"/>
              </a:ext>
            </a:extLst>
          </p:cNvPr>
          <p:cNvSpPr/>
          <p:nvPr/>
        </p:nvSpPr>
        <p:spPr>
          <a:xfrm>
            <a:off x="581152" y="205541"/>
            <a:ext cx="3886200" cy="9906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KLASSZIKUS DRÁMAI HAGYOMÁNY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57ECA5D5-F0AF-4E92-94B4-EFD0C70AB30F}"/>
              </a:ext>
            </a:extLst>
          </p:cNvPr>
          <p:cNvSpPr/>
          <p:nvPr/>
        </p:nvSpPr>
        <p:spPr>
          <a:xfrm>
            <a:off x="4916056" y="249467"/>
            <a:ext cx="3886200" cy="9906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FORMABONTÁS</a:t>
            </a:r>
          </a:p>
        </p:txBody>
      </p:sp>
    </p:spTree>
    <p:extLst>
      <p:ext uri="{BB962C8B-B14F-4D97-AF65-F5344CB8AC3E}">
        <p14:creationId xmlns:p14="http://schemas.microsoft.com/office/powerpoint/2010/main" val="371410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4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499992" y="1268760"/>
            <a:ext cx="4644008" cy="4857403"/>
          </a:xfrm>
        </p:spPr>
        <p:txBody>
          <a:bodyPr>
            <a:normAutofit/>
          </a:bodyPr>
          <a:lstStyle/>
          <a:p>
            <a:r>
              <a:rPr lang="hu-HU" sz="4000" b="1" dirty="0"/>
              <a:t>Orosz </a:t>
            </a:r>
          </a:p>
          <a:p>
            <a:r>
              <a:rPr lang="hu-HU" sz="4000" b="1" dirty="0"/>
              <a:t>19. </a:t>
            </a:r>
            <a:r>
              <a:rPr lang="hu-HU" sz="4000" b="1" dirty="0" err="1"/>
              <a:t>szd</a:t>
            </a:r>
            <a:r>
              <a:rPr lang="hu-HU" sz="4000" b="1" dirty="0"/>
              <a:t>. vége, fordulója</a:t>
            </a:r>
          </a:p>
          <a:p>
            <a:r>
              <a:rPr lang="hu-HU" sz="4000" b="1" dirty="0"/>
              <a:t>Orvos</a:t>
            </a:r>
          </a:p>
          <a:p>
            <a:r>
              <a:rPr lang="hu-HU" sz="4000" b="1" dirty="0"/>
              <a:t>Dráma- és novellaíró</a:t>
            </a:r>
          </a:p>
          <a:p>
            <a:r>
              <a:rPr lang="hu-HU" sz="4000" b="1" dirty="0"/>
              <a:t>Színházi rendező</a:t>
            </a:r>
          </a:p>
        </p:txBody>
      </p:sp>
      <p:pic>
        <p:nvPicPr>
          <p:cNvPr id="29698" name="Picture 2" descr="http://cms.sulinet.hu/get/d/e1126701-6b00-1700-6709-61727661746f/1/8/b/Large/11_267_1_k_11_3_0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36712"/>
            <a:ext cx="3800077" cy="4365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drámái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sz="5400" dirty="0"/>
              <a:t>Sirály</a:t>
            </a:r>
          </a:p>
          <a:p>
            <a:r>
              <a:rPr lang="hu-HU" sz="5400" dirty="0"/>
              <a:t>A három nővér</a:t>
            </a:r>
          </a:p>
          <a:p>
            <a:r>
              <a:rPr lang="hu-HU" sz="5400" dirty="0"/>
              <a:t>Ványa bácsi</a:t>
            </a:r>
          </a:p>
          <a:p>
            <a:r>
              <a:rPr lang="hu-HU" sz="5400" dirty="0"/>
              <a:t>Cseresznyéskert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BE35CE07-6E7C-4DB7-BAE2-35AF0B720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332656"/>
            <a:ext cx="7200900" cy="3581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8000" b="1" dirty="0">
                <a:solidFill>
                  <a:srgbClr val="FF0000"/>
                </a:solidFill>
              </a:rPr>
              <a:t>SIRÁLY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BA2F8460-5E2D-4477-86B3-D02B29F78EAA}"/>
              </a:ext>
            </a:extLst>
          </p:cNvPr>
          <p:cNvSpPr txBox="1"/>
          <p:nvPr/>
        </p:nvSpPr>
        <p:spPr>
          <a:xfrm>
            <a:off x="611560" y="2564904"/>
            <a:ext cx="3193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/>
              <a:t>INDÍTÁS: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A3B733E5-F840-4D8D-8D9C-587AFC99E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3377673"/>
            <a:ext cx="7834039" cy="240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03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Csehov-drámák jellemzői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28700" y="2060848"/>
            <a:ext cx="7200900" cy="3581400"/>
          </a:xfrm>
        </p:spPr>
        <p:txBody>
          <a:bodyPr>
            <a:noAutofit/>
          </a:bodyPr>
          <a:lstStyle/>
          <a:p>
            <a:r>
              <a:rPr lang="hu-HU" sz="3600" dirty="0"/>
              <a:t>mindenki boldogtalan</a:t>
            </a:r>
          </a:p>
          <a:p>
            <a:r>
              <a:rPr lang="hu-HU" sz="3600" dirty="0"/>
              <a:t>meddő várakozás „valamire”</a:t>
            </a:r>
          </a:p>
          <a:p>
            <a:r>
              <a:rPr lang="hu-HU" sz="3600" dirty="0"/>
              <a:t>képtelenek az életükön változtatni</a:t>
            </a:r>
          </a:p>
          <a:p>
            <a:r>
              <a:rPr lang="hu-HU" sz="3600" dirty="0"/>
              <a:t>ha mégis, akkor félresikerül</a:t>
            </a:r>
          </a:p>
          <a:p>
            <a:r>
              <a:rPr lang="hu-HU" sz="3600" dirty="0"/>
              <a:t>filozofálnak – alig </a:t>
            </a:r>
            <a:r>
              <a:rPr lang="hu-HU" sz="3600" dirty="0" err="1"/>
              <a:t>cselekszenek</a:t>
            </a:r>
            <a:endParaRPr lang="hu-HU" sz="3600" dirty="0"/>
          </a:p>
          <a:p>
            <a:r>
              <a:rPr lang="hu-HU" sz="3600" dirty="0"/>
              <a:t>„fölöslegesek” (nincsenek célok)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8D889616-DE5C-44D1-B2EA-889250C0D6BF}"/>
              </a:ext>
            </a:extLst>
          </p:cNvPr>
          <p:cNvSpPr/>
          <p:nvPr/>
        </p:nvSpPr>
        <p:spPr>
          <a:xfrm>
            <a:off x="611560" y="301922"/>
            <a:ext cx="2880320" cy="172819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Életkorát elfogadni nem </a:t>
            </a:r>
          </a:p>
          <a:p>
            <a:pPr algn="ctr"/>
            <a:r>
              <a:rPr lang="hu-HU" sz="2800" dirty="0"/>
              <a:t>tudó színésznő</a:t>
            </a:r>
          </a:p>
          <a:p>
            <a:pPr algn="ctr"/>
            <a:r>
              <a:rPr lang="hu-HU" sz="2800" b="1" dirty="0">
                <a:solidFill>
                  <a:srgbClr val="FFFF00"/>
                </a:solidFill>
              </a:rPr>
              <a:t>ARKAGYINA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8E965693-806F-4A58-BE34-563F3C76EA06}"/>
              </a:ext>
            </a:extLst>
          </p:cNvPr>
          <p:cNvSpPr/>
          <p:nvPr/>
        </p:nvSpPr>
        <p:spPr>
          <a:xfrm>
            <a:off x="5652122" y="1659737"/>
            <a:ext cx="3076774" cy="11295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 a „híres” író</a:t>
            </a:r>
          </a:p>
          <a:p>
            <a:pPr algn="ctr"/>
            <a:r>
              <a:rPr lang="hu-HU" sz="2800" b="1" dirty="0">
                <a:solidFill>
                  <a:srgbClr val="FFFF00"/>
                </a:solidFill>
              </a:rPr>
              <a:t>TRIGORIN</a:t>
            </a:r>
          </a:p>
        </p:txBody>
      </p:sp>
      <p:sp>
        <p:nvSpPr>
          <p:cNvPr id="6" name="Nyíl: jobbra mutató 5">
            <a:extLst>
              <a:ext uri="{FF2B5EF4-FFF2-40B4-BE49-F238E27FC236}">
                <a16:creationId xmlns:a16="http://schemas.microsoft.com/office/drawing/2014/main" id="{FB69F31F-A2FA-42B2-97CE-DC6DC326538A}"/>
              </a:ext>
            </a:extLst>
          </p:cNvPr>
          <p:cNvSpPr/>
          <p:nvPr/>
        </p:nvSpPr>
        <p:spPr>
          <a:xfrm>
            <a:off x="3491882" y="1421085"/>
            <a:ext cx="2160240" cy="864096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SZERETŐJE</a:t>
            </a:r>
          </a:p>
        </p:txBody>
      </p:sp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4CB15B45-FEB7-411E-8748-FA78C0D95361}"/>
              </a:ext>
            </a:extLst>
          </p:cNvPr>
          <p:cNvSpPr/>
          <p:nvPr/>
        </p:nvSpPr>
        <p:spPr>
          <a:xfrm rot="5400000">
            <a:off x="1389694" y="2334926"/>
            <a:ext cx="1324052" cy="864096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FIA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FF60BD5F-9C57-4353-84C2-E16572A38F12}"/>
              </a:ext>
            </a:extLst>
          </p:cNvPr>
          <p:cNvSpPr/>
          <p:nvPr/>
        </p:nvSpPr>
        <p:spPr>
          <a:xfrm>
            <a:off x="772747" y="3475926"/>
            <a:ext cx="2880320" cy="172819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ÍRÓI ÁLMOKAT DÉDELGET (SZEGÉNY)</a:t>
            </a:r>
          </a:p>
          <a:p>
            <a:pPr algn="ctr"/>
            <a:r>
              <a:rPr lang="hu-HU" sz="2800" b="1" dirty="0">
                <a:solidFill>
                  <a:srgbClr val="FFFF00"/>
                </a:solidFill>
              </a:rPr>
              <a:t>TREPLJOV</a:t>
            </a:r>
          </a:p>
        </p:txBody>
      </p:sp>
      <p:sp>
        <p:nvSpPr>
          <p:cNvPr id="9" name="Nyíl: jobbra mutató 8">
            <a:extLst>
              <a:ext uri="{FF2B5EF4-FFF2-40B4-BE49-F238E27FC236}">
                <a16:creationId xmlns:a16="http://schemas.microsoft.com/office/drawing/2014/main" id="{C1FF366F-BEA3-40FF-B7E5-AD1E6688EB7E}"/>
              </a:ext>
            </a:extLst>
          </p:cNvPr>
          <p:cNvSpPr/>
          <p:nvPr/>
        </p:nvSpPr>
        <p:spPr>
          <a:xfrm>
            <a:off x="3653067" y="3645024"/>
            <a:ext cx="2160240" cy="864096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SZERELME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93EBD19B-2205-40AA-927A-2D4511C240B4}"/>
              </a:ext>
            </a:extLst>
          </p:cNvPr>
          <p:cNvSpPr/>
          <p:nvPr/>
        </p:nvSpPr>
        <p:spPr>
          <a:xfrm>
            <a:off x="5813307" y="3428032"/>
            <a:ext cx="3076774" cy="172819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SZÍNPADRA VÁGYÓ (GAZDAG?) LÁNY</a:t>
            </a:r>
          </a:p>
          <a:p>
            <a:pPr algn="ctr"/>
            <a:r>
              <a:rPr lang="hu-HU" sz="2800" b="1" dirty="0">
                <a:solidFill>
                  <a:srgbClr val="FFFF00"/>
                </a:solidFill>
              </a:rPr>
              <a:t>NYINA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44376EB7-AD5A-4319-BAD4-BD18BE91E705}"/>
              </a:ext>
            </a:extLst>
          </p:cNvPr>
          <p:cNvSpPr/>
          <p:nvPr/>
        </p:nvSpPr>
        <p:spPr>
          <a:xfrm>
            <a:off x="4499992" y="5395844"/>
            <a:ext cx="3076774" cy="132122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JÓSZÁGIGAZGATÓ LÁNYA</a:t>
            </a:r>
          </a:p>
          <a:p>
            <a:pPr algn="ctr"/>
            <a:r>
              <a:rPr lang="hu-HU" sz="2800" dirty="0">
                <a:solidFill>
                  <a:srgbClr val="FFFF00"/>
                </a:solidFill>
              </a:rPr>
              <a:t>MÁSA</a:t>
            </a:r>
            <a:endParaRPr lang="hu-HU" sz="2800" b="1" dirty="0">
              <a:solidFill>
                <a:srgbClr val="FFFF00"/>
              </a:solidFill>
            </a:endParaRPr>
          </a:p>
        </p:txBody>
      </p:sp>
      <p:sp>
        <p:nvSpPr>
          <p:cNvPr id="12" name="Nyíl: felfelé kanyarodó 11">
            <a:extLst>
              <a:ext uri="{FF2B5EF4-FFF2-40B4-BE49-F238E27FC236}">
                <a16:creationId xmlns:a16="http://schemas.microsoft.com/office/drawing/2014/main" id="{721D577E-AD8A-44ED-B6A4-9F3EBA326B01}"/>
              </a:ext>
            </a:extLst>
          </p:cNvPr>
          <p:cNvSpPr/>
          <p:nvPr/>
        </p:nvSpPr>
        <p:spPr>
          <a:xfrm flipH="1">
            <a:off x="1187624" y="5251044"/>
            <a:ext cx="3240360" cy="1202292"/>
          </a:xfrm>
          <a:prstGeom prst="bentUpArrow">
            <a:avLst>
              <a:gd name="adj1" fmla="val 40382"/>
              <a:gd name="adj2" fmla="val 25000"/>
              <a:gd name="adj3" fmla="val 25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REMÉNYTELENÜL SZERELMES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8E1A589-C163-49C4-8808-131463623FD7}"/>
              </a:ext>
            </a:extLst>
          </p:cNvPr>
          <p:cNvSpPr/>
          <p:nvPr/>
        </p:nvSpPr>
        <p:spPr>
          <a:xfrm>
            <a:off x="6199566" y="130219"/>
            <a:ext cx="2304256" cy="128386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TOLÓSZÉKES, BETEG</a:t>
            </a:r>
          </a:p>
          <a:p>
            <a:pPr algn="ctr"/>
            <a:r>
              <a:rPr lang="hu-HU" sz="2800" b="1" dirty="0">
                <a:solidFill>
                  <a:srgbClr val="FFFF00"/>
                </a:solidFill>
              </a:rPr>
              <a:t>SZORIN</a:t>
            </a:r>
          </a:p>
        </p:txBody>
      </p:sp>
      <p:sp>
        <p:nvSpPr>
          <p:cNvPr id="14" name="Nyíl: jobbra mutató 13">
            <a:extLst>
              <a:ext uri="{FF2B5EF4-FFF2-40B4-BE49-F238E27FC236}">
                <a16:creationId xmlns:a16="http://schemas.microsoft.com/office/drawing/2014/main" id="{8E1E4A17-974D-48E5-8575-2735DFA5B2B5}"/>
              </a:ext>
            </a:extLst>
          </p:cNvPr>
          <p:cNvSpPr/>
          <p:nvPr/>
        </p:nvSpPr>
        <p:spPr>
          <a:xfrm>
            <a:off x="3511452" y="404664"/>
            <a:ext cx="2688114" cy="864096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BÁTYJA</a:t>
            </a:r>
          </a:p>
        </p:txBody>
      </p:sp>
    </p:spTree>
    <p:extLst>
      <p:ext uri="{BB962C8B-B14F-4D97-AF65-F5344CB8AC3E}">
        <p14:creationId xmlns:p14="http://schemas.microsoft.com/office/powerpoint/2010/main" val="4841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Körülvágás">
  <a:themeElements>
    <a:clrScheme name="Körülvágás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Körülvágás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örülvágás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TM10001105[[fn=Körülvágás]]</Template>
  <TotalTime>0</TotalTime>
  <Words>510</Words>
  <Application>Microsoft Office PowerPoint</Application>
  <PresentationFormat>Diavetítés a képernyőre (4:3 oldalarány)</PresentationFormat>
  <Paragraphs>141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3" baseType="lpstr">
      <vt:lpstr>Aharoni</vt:lpstr>
      <vt:lpstr>Franklin Gothic Book</vt:lpstr>
      <vt:lpstr>Körülvágás</vt:lpstr>
      <vt:lpstr>Csehov</vt:lpstr>
      <vt:lpstr>PowerPoint-bemutató</vt:lpstr>
      <vt:lpstr>A DRÁMA KÉT IRÁNYA A XIX. SZÁZAD VÉGÉTŐL</vt:lpstr>
      <vt:lpstr>PowerPoint-bemutató</vt:lpstr>
      <vt:lpstr>PowerPoint-bemutató</vt:lpstr>
      <vt:lpstr>drámái</vt:lpstr>
      <vt:lpstr>PowerPoint-bemutató</vt:lpstr>
      <vt:lpstr>a Csehov-drámák jellemzői</vt:lpstr>
      <vt:lpstr>PowerPoint-bemutató</vt:lpstr>
      <vt:lpstr>PowerPoint-bemutató</vt:lpstr>
      <vt:lpstr>PowerPoint-bemutató</vt:lpstr>
      <vt:lpstr>PowerPoint-bemutató</vt:lpstr>
      <vt:lpstr>„MINDENKI BOLDOGTALAN”</vt:lpstr>
      <vt:lpstr>SIRÁLY-SZIMBÓLUM</vt:lpstr>
      <vt:lpstr>SIRÁLY-SZIMBÓLUM</vt:lpstr>
      <vt:lpstr>SIRÁLY-SZIMBÓLUM</vt:lpstr>
      <vt:lpstr>MŰVÉSZET, TEHETSÉG</vt:lpstr>
      <vt:lpstr>„TRAGIKUS HŐS”?</vt:lpstr>
      <vt:lpstr>A csehovi dráma „drámaiatlan dráma” „cselekménytelen dráma”</vt:lpstr>
      <vt:lpstr>kommunikáció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Csehov</dc:title>
  <dc:creator>sztakacs</dc:creator>
  <cp:lastModifiedBy>Takács Szilvia</cp:lastModifiedBy>
  <cp:revision>37</cp:revision>
  <dcterms:created xsi:type="dcterms:W3CDTF">2016-01-06T08:49:30Z</dcterms:created>
  <dcterms:modified xsi:type="dcterms:W3CDTF">2025-02-26T20:26:38Z</dcterms:modified>
</cp:coreProperties>
</file>