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78" r:id="rId4"/>
    <p:sldId id="279" r:id="rId5"/>
    <p:sldId id="280" r:id="rId6"/>
    <p:sldId id="28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7" r:id="rId25"/>
    <p:sldId id="27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2/9/2025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99B1DA-FB5D-4FB6-A181-7947E5D080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alakzatok</a:t>
            </a: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F4CDF558-CD20-4748-8712-7071EEA4C5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8984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892DAF-2DA0-4CA2-9D65-ED699424A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Egyszerű ismétlés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AE123CF-EF7D-4823-ADBC-8F9692F40ECB}"/>
              </a:ext>
            </a:extLst>
          </p:cNvPr>
          <p:cNvSpPr/>
          <p:nvPr/>
        </p:nvSpPr>
        <p:spPr>
          <a:xfrm>
            <a:off x="2480750" y="2093976"/>
            <a:ext cx="686431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4000" dirty="0"/>
              <a:t>Csiribiri, csiribiri zabszalma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26E4B7F-C78F-4E21-A717-E2A20355F2C3}"/>
              </a:ext>
            </a:extLst>
          </p:cNvPr>
          <p:cNvSpPr/>
          <p:nvPr/>
        </p:nvSpPr>
        <p:spPr>
          <a:xfrm>
            <a:off x="2480750" y="3703320"/>
            <a:ext cx="8080248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4000" i="1" dirty="0"/>
              <a:t>Milyen csonka ma a Hold,</a:t>
            </a:r>
            <a:br>
              <a:rPr lang="hu-HU" sz="4000" i="1" dirty="0"/>
            </a:br>
            <a:r>
              <a:rPr lang="hu-HU" sz="4000" i="1" dirty="0"/>
              <a:t>Az éj milyen sivatag, néma,</a:t>
            </a:r>
            <a:br>
              <a:rPr lang="hu-HU" sz="4000" i="1" dirty="0"/>
            </a:br>
            <a:r>
              <a:rPr lang="hu-HU" sz="4000" i="1" dirty="0"/>
              <a:t>Milyen </a:t>
            </a:r>
            <a:r>
              <a:rPr lang="hu-HU" sz="4000" i="1" dirty="0" err="1"/>
              <a:t>szomoru</a:t>
            </a:r>
            <a:r>
              <a:rPr lang="hu-HU" sz="4000" i="1" dirty="0"/>
              <a:t> vagyok én ma,</a:t>
            </a:r>
            <a:br>
              <a:rPr lang="hu-HU" sz="4000" i="1" dirty="0"/>
            </a:br>
            <a:r>
              <a:rPr lang="hu-HU" sz="4000" i="1" dirty="0"/>
              <a:t>Milyen csonka ma a Hold.</a:t>
            </a:r>
            <a:endParaRPr lang="hu-HU" sz="4000" dirty="0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A4779A48-EC38-4B0E-9FDF-49FBA49380C7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21490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998455-662C-428B-9976-DCC1B4C0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refrén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89B811-9CB8-4F68-A511-40BC7EEB1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4E25FB53-F6B2-4AE1-BBBE-FA718FB3CC5F}"/>
              </a:ext>
            </a:extLst>
          </p:cNvPr>
          <p:cNvSpPr/>
          <p:nvPr/>
        </p:nvSpPr>
        <p:spPr>
          <a:xfrm>
            <a:off x="2215972" y="3206234"/>
            <a:ext cx="816076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4000" i="1" dirty="0"/>
              <a:t>A magyarok istenére esküszünk… </a:t>
            </a:r>
            <a:endParaRPr lang="hu-HU" sz="4000" dirty="0"/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27576594-0ED4-4713-A82F-6955078843B2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380362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42EDC8-AEDC-4332-92EF-E9C8A39E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anafora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A58B16-7024-499D-B71B-84CB59CAD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7B880BF-09FF-4966-9B2F-E31B1107BF46}"/>
              </a:ext>
            </a:extLst>
          </p:cNvPr>
          <p:cNvSpPr/>
          <p:nvPr/>
        </p:nvSpPr>
        <p:spPr>
          <a:xfrm>
            <a:off x="990600" y="3067735"/>
            <a:ext cx="1034414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4000" i="1" dirty="0"/>
              <a:t>Reszket a bokor, mert madárka szállott rá,</a:t>
            </a:r>
            <a:br>
              <a:rPr lang="hu-HU" sz="4000" dirty="0"/>
            </a:br>
            <a:r>
              <a:rPr lang="hu-HU" sz="4000" i="1" dirty="0"/>
              <a:t>Reszket a lelkem, mert eszembe jutottál.</a:t>
            </a:r>
            <a:endParaRPr lang="hu-HU" sz="4000" dirty="0"/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D87B7987-BF80-420F-83C8-9828D82ED141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20459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0E0873-2D79-46E3-A292-06BF30629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epifora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42CFA32-0F2E-4BAF-9916-F1173F3B7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2BA2A45A-5C55-456E-84C5-78DFECD59F90}"/>
              </a:ext>
            </a:extLst>
          </p:cNvPr>
          <p:cNvSpPr/>
          <p:nvPr/>
        </p:nvSpPr>
        <p:spPr>
          <a:xfrm>
            <a:off x="3047999" y="2967335"/>
            <a:ext cx="7534275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hu-HU" sz="3600" i="1" dirty="0"/>
              <a:t>Nincs semmije, csak árnyéka van,</a:t>
            </a:r>
            <a:br>
              <a:rPr lang="hu-HU" sz="3600" dirty="0"/>
            </a:br>
            <a:r>
              <a:rPr lang="hu-HU" sz="3600" i="1" dirty="0"/>
              <a:t>meg botja van,</a:t>
            </a:r>
            <a:br>
              <a:rPr lang="hu-HU" sz="3600" dirty="0"/>
            </a:br>
            <a:r>
              <a:rPr lang="hu-HU" sz="3600" i="1" dirty="0"/>
              <a:t>meg rabruhája van.</a:t>
            </a:r>
            <a:endParaRPr lang="hu-HU" sz="3600" dirty="0"/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029083BC-19BF-4328-9AEF-0A367F409D57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257677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54F935-C365-4C35-8735-97130645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párhuzam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7C0AAD-6C49-476B-8AAE-5C6FAD6AE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128B867-0376-486F-96F1-7A2C84A8BEF1}"/>
              </a:ext>
            </a:extLst>
          </p:cNvPr>
          <p:cNvSpPr/>
          <p:nvPr/>
        </p:nvSpPr>
        <p:spPr>
          <a:xfrm>
            <a:off x="1063752" y="3244334"/>
            <a:ext cx="768986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4000" dirty="0"/>
              <a:t>Elhull a virág, eliramlik az élet.</a:t>
            </a:r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0643CF47-FAA7-466D-AA63-738E3EC27C70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56148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E71BB0-A76C-4609-9515-59748E02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felsorolás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3BC57F-F426-45FC-BB98-047C2A5E0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2441453E-BDDA-40B8-8C4C-AE9EA326DDD2}"/>
              </a:ext>
            </a:extLst>
          </p:cNvPr>
          <p:cNvSpPr/>
          <p:nvPr/>
        </p:nvSpPr>
        <p:spPr>
          <a:xfrm>
            <a:off x="3047999" y="2967335"/>
            <a:ext cx="7781925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4000" i="1" dirty="0"/>
              <a:t>Van </a:t>
            </a:r>
            <a:r>
              <a:rPr lang="hu-HU" sz="4000" i="1" dirty="0" err="1"/>
              <a:t>egyszerü</a:t>
            </a:r>
            <a:r>
              <a:rPr lang="hu-HU" sz="4000" i="1" dirty="0"/>
              <a:t>, jó takaróm is,</a:t>
            </a:r>
            <a:br>
              <a:rPr lang="hu-HU" sz="4000" i="1" dirty="0"/>
            </a:br>
            <a:r>
              <a:rPr lang="hu-HU" sz="4000" i="1" dirty="0"/>
              <a:t>Telefonom, úti </a:t>
            </a:r>
            <a:r>
              <a:rPr lang="hu-HU" sz="4000" i="1" dirty="0" err="1"/>
              <a:t>böröndöm</a:t>
            </a:r>
            <a:r>
              <a:rPr lang="hu-HU" sz="4000" i="1" dirty="0"/>
              <a:t>,</a:t>
            </a:r>
            <a:br>
              <a:rPr lang="hu-HU" sz="4000" i="1" dirty="0"/>
            </a:br>
            <a:r>
              <a:rPr lang="hu-HU" sz="4000" i="1" dirty="0"/>
              <a:t>Van jó-</a:t>
            </a:r>
            <a:r>
              <a:rPr lang="hu-HU" sz="4000" i="1" dirty="0" err="1"/>
              <a:t>szívü</a:t>
            </a:r>
            <a:r>
              <a:rPr lang="hu-HU" sz="4000" i="1" dirty="0"/>
              <a:t> jót-akaróm is</a:t>
            </a:r>
            <a:r>
              <a:rPr lang="hu-HU" sz="4000" dirty="0"/>
              <a:t>. </a:t>
            </a:r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890EC1D3-6A99-4F7B-BE8C-AE2B20ADD95F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321259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05AB1E-491A-47A0-AE21-E65C1544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halmozás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15A2E8A-8F8E-4CEF-9BDA-F629D652E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A9901D7-A369-46FE-A216-719C6F8ED88E}"/>
              </a:ext>
            </a:extLst>
          </p:cNvPr>
          <p:cNvSpPr/>
          <p:nvPr/>
        </p:nvSpPr>
        <p:spPr>
          <a:xfrm>
            <a:off x="1878668" y="3530084"/>
            <a:ext cx="706648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4000" i="1" dirty="0"/>
              <a:t>Én szívem, lelkem, szerelmem</a:t>
            </a:r>
            <a:r>
              <a:rPr lang="hu-HU" sz="4000" dirty="0"/>
              <a:t>.</a:t>
            </a:r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083D634B-08EB-40EC-8B11-64520B26DAA7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215039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7C2A68-E5AB-4797-A002-B9BFB4947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fokozás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7AD2F7-733E-44A6-995A-A4FC8F63D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CD6A7EC-B932-4C1E-B288-1C5A3665588F}"/>
              </a:ext>
            </a:extLst>
          </p:cNvPr>
          <p:cNvSpPr/>
          <p:nvPr/>
        </p:nvSpPr>
        <p:spPr>
          <a:xfrm>
            <a:off x="1400175" y="3105835"/>
            <a:ext cx="774382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4000" i="1" dirty="0"/>
              <a:t>Szép a tavasz és szép a nyár is,</a:t>
            </a:r>
            <a:br>
              <a:rPr lang="hu-HU" sz="4000" i="1" dirty="0"/>
            </a:br>
            <a:r>
              <a:rPr lang="hu-HU" sz="4000" i="1" dirty="0"/>
              <a:t>de szebb az ősz s legszebb a tél.</a:t>
            </a:r>
            <a:r>
              <a:rPr lang="hu-HU" sz="4000" dirty="0"/>
              <a:t> </a:t>
            </a:r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3DD9D23B-C5F6-4AEA-BD5B-BC5D07352639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70188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B2181E-A48D-483E-BE9C-B7F1237C6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Allúzió (utalás)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0FA01C1-CCDA-4375-BA34-5668582E981E}"/>
              </a:ext>
            </a:extLst>
          </p:cNvPr>
          <p:cNvSpPr/>
          <p:nvPr/>
        </p:nvSpPr>
        <p:spPr>
          <a:xfrm>
            <a:off x="3048000" y="2828836"/>
            <a:ext cx="609600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hu-HU" sz="3600" dirty="0">
                <a:solidFill>
                  <a:srgbClr val="080809"/>
                </a:solidFill>
                <a:latin typeface="Segoe UI Historic" panose="020B0502040204020203" pitchFamily="34" charset="0"/>
              </a:rPr>
              <a:t>A hatalmas szerelem most</a:t>
            </a:r>
          </a:p>
          <a:p>
            <a:r>
              <a:rPr lang="hu-HU" sz="3600" dirty="0">
                <a:solidFill>
                  <a:srgbClr val="080809"/>
                </a:solidFill>
                <a:latin typeface="Segoe UI Historic" panose="020B0502040204020203" pitchFamily="34" charset="0"/>
              </a:rPr>
              <a:t>Leborít nagy rakományt, </a:t>
            </a:r>
          </a:p>
          <a:p>
            <a:r>
              <a:rPr lang="hu-HU" sz="3600" dirty="0">
                <a:solidFill>
                  <a:srgbClr val="080809"/>
                </a:solidFill>
                <a:latin typeface="Segoe UI Historic" panose="020B0502040204020203" pitchFamily="34" charset="0"/>
              </a:rPr>
              <a:t>A szívemre lecsücsült egy</a:t>
            </a:r>
          </a:p>
          <a:p>
            <a:r>
              <a:rPr lang="hu-HU" sz="3600" dirty="0">
                <a:solidFill>
                  <a:srgbClr val="080809"/>
                </a:solidFill>
                <a:latin typeface="Segoe UI Historic" panose="020B0502040204020203" pitchFamily="34" charset="0"/>
              </a:rPr>
              <a:t>Gigatonnás elefánt.</a:t>
            </a:r>
            <a:endParaRPr lang="hu-HU" sz="3600" b="0" i="0" dirty="0">
              <a:solidFill>
                <a:srgbClr val="080809"/>
              </a:solidFill>
              <a:effectLst/>
              <a:latin typeface="Segoe UI Historic" panose="020B0502040204020203" pitchFamily="34" charset="0"/>
            </a:endParaRPr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531681EE-7544-4940-A8AF-BE7855D01764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383754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EEAFA9-DB29-4C24-929E-BB628F567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ellentét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FD67C72-0136-493B-A163-7AE863FE7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B344F78C-9859-4446-80F3-D11A8B440A68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ellentéten alapuló: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369DD5D8-0FEA-4E56-8D5D-7806F0D982FB}"/>
              </a:ext>
            </a:extLst>
          </p:cNvPr>
          <p:cNvSpPr/>
          <p:nvPr/>
        </p:nvSpPr>
        <p:spPr>
          <a:xfrm>
            <a:off x="1473829" y="3187184"/>
            <a:ext cx="857754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3600" i="1" dirty="0"/>
              <a:t>Hittem szép </a:t>
            </a:r>
            <a:r>
              <a:rPr lang="hu-HU" sz="3600" i="1" dirty="0" err="1"/>
              <a:t>szavadnak</a:t>
            </a:r>
            <a:r>
              <a:rPr lang="hu-HU" sz="3600" i="1" dirty="0"/>
              <a:t>, mégis </a:t>
            </a:r>
            <a:r>
              <a:rPr lang="hu-HU" sz="3600" i="1" dirty="0" err="1"/>
              <a:t>megcsalál</a:t>
            </a:r>
            <a:r>
              <a:rPr lang="hu-H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399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8FB49C-FECF-4E50-9BE6-AE1EABB5D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accent2"/>
                </a:solidFill>
              </a:rPr>
              <a:t>Alakzat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CD4B52-6CB4-43C4-B476-192B1C272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2121408"/>
            <a:ext cx="11182350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6000" dirty="0">
                <a:solidFill>
                  <a:schemeClr val="accent2"/>
                </a:solidFill>
              </a:rPr>
              <a:t> </a:t>
            </a:r>
          </a:p>
          <a:p>
            <a:r>
              <a:rPr lang="hu-HU" sz="6000" dirty="0">
                <a:solidFill>
                  <a:schemeClr val="accent2"/>
                </a:solidFill>
              </a:rPr>
              <a:t>poétikai eszköz (stíluseszköz)</a:t>
            </a:r>
          </a:p>
          <a:p>
            <a:r>
              <a:rPr lang="hu-HU" sz="6000" dirty="0">
                <a:solidFill>
                  <a:schemeClr val="accent2"/>
                </a:solidFill>
              </a:rPr>
              <a:t>a szokásostól eltérő kifejezésmód</a:t>
            </a:r>
          </a:p>
        </p:txBody>
      </p:sp>
    </p:spTree>
    <p:extLst>
      <p:ext uri="{BB962C8B-B14F-4D97-AF65-F5344CB8AC3E}">
        <p14:creationId xmlns:p14="http://schemas.microsoft.com/office/powerpoint/2010/main" val="9531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CCB82C-9457-4EBD-84E5-03FCB256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oximoron</a:t>
            </a:r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3D1A0F1-C99C-422B-8039-20E6F177037F}"/>
              </a:ext>
            </a:extLst>
          </p:cNvPr>
          <p:cNvSpPr/>
          <p:nvPr/>
        </p:nvSpPr>
        <p:spPr>
          <a:xfrm>
            <a:off x="5046482" y="3244334"/>
            <a:ext cx="2105063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4000" i="1" dirty="0"/>
              <a:t>édes kín</a:t>
            </a:r>
            <a:endParaRPr lang="hu-HU" sz="4000" dirty="0"/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B726BDC3-5D74-464A-9860-03FBE9DCA3AE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ellentéten alapuló:</a:t>
            </a:r>
          </a:p>
        </p:txBody>
      </p:sp>
    </p:spTree>
    <p:extLst>
      <p:ext uri="{BB962C8B-B14F-4D97-AF65-F5344CB8AC3E}">
        <p14:creationId xmlns:p14="http://schemas.microsoft.com/office/powerpoint/2010/main" val="321911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CA43DF-4EC3-42BB-99C9-044E0935C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paradoxon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00914EF-DDD4-4629-9E50-6D9E78EBE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552" y="2409826"/>
            <a:ext cx="6534546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Tudjuk mi rég, mily könnyű,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mit mondanak nehéznek,</a:t>
            </a:r>
            <a:br>
              <a:rPr kumimoji="0" lang="hu-HU" altLang="hu-HU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</a:br>
            <a:r>
              <a:rPr kumimoji="0" lang="hu-HU" altLang="hu-HU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És mily nehéz a könnyű,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mit a medvék lenéznek.</a:t>
            </a:r>
            <a:r>
              <a:rPr kumimoji="0" lang="hu-HU" altLang="hu-HU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hu-HU" altLang="hu-H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34022F5B-2400-4830-AE2D-0DDF6EBA6449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ellentéten alapuló:</a:t>
            </a:r>
          </a:p>
        </p:txBody>
      </p:sp>
    </p:spTree>
    <p:extLst>
      <p:ext uri="{BB962C8B-B14F-4D97-AF65-F5344CB8AC3E}">
        <p14:creationId xmlns:p14="http://schemas.microsoft.com/office/powerpoint/2010/main" val="390245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EE6122-1D00-4F1F-B807-7B9ED153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felcserélés</a:t>
            </a:r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F1CF2885-48CB-4C94-950B-E4F8E4AD4D53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04830432-A88E-4B20-877D-98EC648E5A04}"/>
              </a:ext>
            </a:extLst>
          </p:cNvPr>
          <p:cNvSpPr/>
          <p:nvPr/>
        </p:nvSpPr>
        <p:spPr>
          <a:xfrm>
            <a:off x="1196250" y="3187184"/>
            <a:ext cx="877079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hu-HU" sz="4000" i="1" dirty="0"/>
              <a:t>Akár farkas, akár emésszen meg holló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04381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EE6122-1D00-4F1F-B807-7B9ED153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kihagyás</a:t>
            </a:r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F1CF2885-48CB-4C94-950B-E4F8E4AD4D53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/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13EE7379-69C6-420E-9E9A-B87071EC2DB9}"/>
              </a:ext>
            </a:extLst>
          </p:cNvPr>
          <p:cNvSpPr/>
          <p:nvPr/>
        </p:nvSpPr>
        <p:spPr>
          <a:xfrm>
            <a:off x="10477500" y="5486400"/>
            <a:ext cx="1638300" cy="1257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Balladai homály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9B10600-1E97-4CC0-A10A-6BA7A2334E1A}"/>
              </a:ext>
            </a:extLst>
          </p:cNvPr>
          <p:cNvSpPr/>
          <p:nvPr/>
        </p:nvSpPr>
        <p:spPr>
          <a:xfrm>
            <a:off x="3514725" y="2589858"/>
            <a:ext cx="6096000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hu-HU" sz="4000" i="1" dirty="0"/>
              <a:t>Tőled távolabb-e?</a:t>
            </a:r>
            <a:br>
              <a:rPr lang="hu-HU" sz="4000" i="1" dirty="0"/>
            </a:br>
            <a:r>
              <a:rPr lang="hu-HU" sz="4000" i="1" dirty="0"/>
              <a:t>Hozzád közelebb-e?</a:t>
            </a:r>
            <a:br>
              <a:rPr lang="hu-HU" sz="4000" i="1" dirty="0"/>
            </a:br>
            <a:r>
              <a:rPr lang="hu-HU" sz="4000" i="1" dirty="0"/>
              <a:t>Tőled se, hozzád se.</a:t>
            </a:r>
            <a:br>
              <a:rPr lang="hu-HU" sz="4000" i="1" dirty="0"/>
            </a:br>
            <a:r>
              <a:rPr lang="hu-HU" sz="4000" i="1" dirty="0"/>
              <a:t>Távol se, közel se.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43453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EE6122-1D00-4F1F-B807-7B9ED153C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75107"/>
            <a:ext cx="10058400" cy="1609344"/>
          </a:xfrm>
        </p:spPr>
        <p:txBody>
          <a:bodyPr/>
          <a:lstStyle/>
          <a:p>
            <a:r>
              <a:rPr lang="hu-HU" dirty="0"/>
              <a:t>eufemizmus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F7287E-610D-4909-9E8C-D3EC76090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F1CF2885-48CB-4C94-950B-E4F8E4AD4D53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3CC0CB12-0936-46DA-90F9-AFAF43E84689}"/>
              </a:ext>
            </a:extLst>
          </p:cNvPr>
          <p:cNvSpPr/>
          <p:nvPr/>
        </p:nvSpPr>
        <p:spPr>
          <a:xfrm>
            <a:off x="3048000" y="3105835"/>
            <a:ext cx="609600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hu-HU" sz="4000" i="1" dirty="0"/>
              <a:t>És ámulok,</a:t>
            </a:r>
            <a:br>
              <a:rPr lang="hu-HU" sz="4000" i="1" dirty="0"/>
            </a:br>
            <a:r>
              <a:rPr lang="hu-HU" sz="4000" i="1" dirty="0"/>
              <a:t>hogy </a:t>
            </a:r>
            <a:r>
              <a:rPr lang="hu-HU" sz="4000" i="1" dirty="0" err="1"/>
              <a:t>elmulok</a:t>
            </a:r>
            <a:r>
              <a:rPr lang="hu-HU" sz="4000" i="1" dirty="0"/>
              <a:t>.</a:t>
            </a:r>
            <a:endParaRPr lang="hu-HU" sz="4000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B4AE167D-3510-46E8-A390-AB36689B6FA4}"/>
              </a:ext>
            </a:extLst>
          </p:cNvPr>
          <p:cNvSpPr/>
          <p:nvPr/>
        </p:nvSpPr>
        <p:spPr>
          <a:xfrm>
            <a:off x="7458075" y="5191660"/>
            <a:ext cx="337185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hu-HU" sz="4000" i="1" dirty="0"/>
              <a:t>Basszus!</a:t>
            </a:r>
          </a:p>
          <a:p>
            <a:r>
              <a:rPr lang="hu-HU" sz="4000" i="1" dirty="0"/>
              <a:t>Az istállóját!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50273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EE6122-1D00-4F1F-B807-7B9ED153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túlzás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F7287E-610D-4909-9E8C-D3EC76090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973" y="2775204"/>
            <a:ext cx="6273927" cy="130759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4000" dirty="0"/>
              <a:t>Villog ellenünk </a:t>
            </a:r>
          </a:p>
          <a:p>
            <a:pPr marL="0" indent="0">
              <a:buNone/>
            </a:pPr>
            <a:r>
              <a:rPr lang="hu-HU" sz="4000" dirty="0"/>
              <a:t>a fél világnak kardja.</a:t>
            </a:r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F1CF2885-48CB-4C94-950B-E4F8E4AD4D53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336941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384664-5426-43F3-BF58-841E3C35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Legtöbbjük ismétlésre épül: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6FE842-BB72-49CA-B895-0C71826A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626102" cy="4050792"/>
          </a:xfrm>
        </p:spPr>
        <p:txBody>
          <a:bodyPr>
            <a:normAutofit/>
          </a:bodyPr>
          <a:lstStyle/>
          <a:p>
            <a:r>
              <a:rPr lang="hu-HU" dirty="0"/>
              <a:t>Rím</a:t>
            </a:r>
          </a:p>
          <a:p>
            <a:r>
              <a:rPr lang="hu-HU" dirty="0"/>
              <a:t>Alliteráció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Figura </a:t>
            </a:r>
            <a:r>
              <a:rPr lang="hu-HU" dirty="0" err="1"/>
              <a:t>etimologica</a:t>
            </a:r>
            <a:endParaRPr lang="hu-HU" dirty="0"/>
          </a:p>
          <a:p>
            <a:r>
              <a:rPr lang="hu-HU" dirty="0"/>
              <a:t>Anafora, </a:t>
            </a:r>
            <a:r>
              <a:rPr lang="hu-HU" dirty="0" err="1"/>
              <a:t>epifora</a:t>
            </a:r>
            <a:endParaRPr lang="hu-HU" dirty="0"/>
          </a:p>
          <a:p>
            <a:r>
              <a:rPr lang="hu-HU" dirty="0"/>
              <a:t>Felsorolás, fokozás, halmozás</a:t>
            </a:r>
          </a:p>
          <a:p>
            <a:endParaRPr lang="hu-HU" dirty="0"/>
          </a:p>
          <a:p>
            <a:r>
              <a:rPr lang="hu-HU" dirty="0"/>
              <a:t>Refrén</a:t>
            </a:r>
          </a:p>
          <a:p>
            <a:r>
              <a:rPr lang="hu-HU" dirty="0"/>
              <a:t>párhuzam</a:t>
            </a:r>
          </a:p>
          <a:p>
            <a:endParaRPr lang="hu-HU" dirty="0"/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84F14A3D-B439-49E3-A778-E5D2EBECAC45}"/>
              </a:ext>
            </a:extLst>
          </p:cNvPr>
          <p:cNvSpPr/>
          <p:nvPr/>
        </p:nvSpPr>
        <p:spPr>
          <a:xfrm>
            <a:off x="2930462" y="1800225"/>
            <a:ext cx="4626102" cy="1209675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accent2"/>
                </a:solidFill>
              </a:rPr>
              <a:t>HANGALAKZATOK</a:t>
            </a: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768B187D-5C56-4FAE-8A5A-C8F38FE7B1E5}"/>
              </a:ext>
            </a:extLst>
          </p:cNvPr>
          <p:cNvSpPr/>
          <p:nvPr/>
        </p:nvSpPr>
        <p:spPr>
          <a:xfrm>
            <a:off x="4563999" y="3037332"/>
            <a:ext cx="4626102" cy="1880044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accent2"/>
                </a:solidFill>
              </a:rPr>
              <a:t>SZÓALAKZATOK</a:t>
            </a:r>
          </a:p>
        </p:txBody>
      </p:sp>
      <p:sp>
        <p:nvSpPr>
          <p:cNvPr id="6" name="Nyíl: balra mutató 5">
            <a:extLst>
              <a:ext uri="{FF2B5EF4-FFF2-40B4-BE49-F238E27FC236}">
                <a16:creationId xmlns:a16="http://schemas.microsoft.com/office/drawing/2014/main" id="{E5BB4A5C-508F-4568-9D39-65E5F9816116}"/>
              </a:ext>
            </a:extLst>
          </p:cNvPr>
          <p:cNvSpPr/>
          <p:nvPr/>
        </p:nvSpPr>
        <p:spPr>
          <a:xfrm>
            <a:off x="2939987" y="4944808"/>
            <a:ext cx="6156388" cy="1278826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accent2"/>
                </a:solidFill>
              </a:rPr>
              <a:t>A NYELV NAGYOBB EGYSÉGEIRE ÉPÜL</a:t>
            </a:r>
          </a:p>
        </p:txBody>
      </p:sp>
    </p:spTree>
    <p:extLst>
      <p:ext uri="{BB962C8B-B14F-4D97-AF65-F5344CB8AC3E}">
        <p14:creationId xmlns:p14="http://schemas.microsoft.com/office/powerpoint/2010/main" val="386042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DABF1C-E507-4AFC-8D46-21BA04CEF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ISMÉTLÉSEN KÍVÜL VANNAK MÉG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FB7DAD-E66A-4D00-99D7-562B96498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200" dirty="0"/>
              <a:t>ELLENTÉTRE</a:t>
            </a:r>
          </a:p>
          <a:p>
            <a:r>
              <a:rPr lang="hu-HU" sz="3200" dirty="0"/>
              <a:t>FELCSERÉLÉSRE és</a:t>
            </a:r>
          </a:p>
          <a:p>
            <a:r>
              <a:rPr lang="hu-HU" sz="3200" dirty="0"/>
              <a:t>KIHAGYÁSRA ÉPÜLŐ ALAKZATOK.</a:t>
            </a:r>
          </a:p>
        </p:txBody>
      </p:sp>
    </p:spTree>
    <p:extLst>
      <p:ext uri="{BB962C8B-B14F-4D97-AF65-F5344CB8AC3E}">
        <p14:creationId xmlns:p14="http://schemas.microsoft.com/office/powerpoint/2010/main" val="83076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9C6A55-8FC0-4BC7-8B0F-CEA5EB6B6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10868"/>
          </a:xfrm>
        </p:spPr>
        <p:txBody>
          <a:bodyPr>
            <a:normAutofit fontScale="90000"/>
          </a:bodyPr>
          <a:lstStyle/>
          <a:p>
            <a:r>
              <a:rPr lang="hu-HU" dirty="0"/>
              <a:t>NEM CSAK A KÖLTŐI NYELVBEN HASZNÁLJUK ŐKET, HANEM A MINDENNAPOKBAN IS, PÉLDÁUL: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3EEBA59-8C2E-4E99-A37F-83CAFD2B2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886074"/>
            <a:ext cx="10137648" cy="3286125"/>
          </a:xfrm>
        </p:spPr>
        <p:txBody>
          <a:bodyPr/>
          <a:lstStyle/>
          <a:p>
            <a:r>
              <a:rPr lang="hu-HU" dirty="0"/>
              <a:t>- </a:t>
            </a:r>
            <a:r>
              <a:rPr lang="hu-HU" sz="3600" dirty="0"/>
              <a:t>AZ ISMÉTLÉST MEGERŐSÍTÉSRE</a:t>
            </a:r>
          </a:p>
          <a:p>
            <a:r>
              <a:rPr lang="hu-HU" sz="3600" dirty="0"/>
              <a:t>- AZ EUFEMIZMUST AZ ILLENDŐSÉG MIATT</a:t>
            </a:r>
          </a:p>
          <a:p>
            <a:r>
              <a:rPr lang="hu-HU" sz="3600" dirty="0"/>
              <a:t>A KIHAGYÁST AZÉRT, MERT A SZÖVEGKÖRNYEZETBŐL KIDERÜLNEK A HIÁNYZÓ INFORMÁCIÓK.</a:t>
            </a:r>
          </a:p>
        </p:txBody>
      </p:sp>
    </p:spTree>
    <p:extLst>
      <p:ext uri="{BB962C8B-B14F-4D97-AF65-F5344CB8AC3E}">
        <p14:creationId xmlns:p14="http://schemas.microsoft.com/office/powerpoint/2010/main" val="149610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CB6674-33E6-44FA-AC39-5DCA98AA1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32E562-358E-43EF-B5E6-A5727714E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8100" y="3876674"/>
            <a:ext cx="7280148" cy="22955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hu-HU" dirty="0"/>
              <a:t>INNENTŐL SZÓBELI FELELET ESETÉN NEM KELL TÉTELESEN FELSOROLNI</a:t>
            </a:r>
          </a:p>
          <a:p>
            <a:r>
              <a:rPr lang="hu-HU" dirty="0"/>
              <a:t>HANEM FEL KELL ISMERNI MINDEGYIKET</a:t>
            </a:r>
          </a:p>
          <a:p>
            <a:r>
              <a:rPr lang="hu-HU" dirty="0"/>
              <a:t>A TÉTELHEZ KAPCSOLÓDÓ SZÖVEGEKBEN KELL FELISMERNI ŐKET!</a:t>
            </a:r>
          </a:p>
        </p:txBody>
      </p:sp>
    </p:spTree>
    <p:extLst>
      <p:ext uri="{BB962C8B-B14F-4D97-AF65-F5344CB8AC3E}">
        <p14:creationId xmlns:p14="http://schemas.microsoft.com/office/powerpoint/2010/main" val="18459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369E8B-79A7-47D7-9B27-D49719C33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alliteráció</a:t>
            </a:r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A308C16C-DB50-4E77-BF4D-487D8F1D0A90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2200B476-9B29-4894-9926-678D0EBA9A37}"/>
              </a:ext>
            </a:extLst>
          </p:cNvPr>
          <p:cNvSpPr/>
          <p:nvPr/>
        </p:nvSpPr>
        <p:spPr>
          <a:xfrm>
            <a:off x="3047999" y="3105835"/>
            <a:ext cx="724852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4000" dirty="0"/>
              <a:t>Bús donna barna balkonon mereng a bíbor alkonyon. 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1356A9EE-60BA-48B5-944C-3FC078C45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589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A16C62-E862-40CE-9694-150E3CFA2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rím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6675A4-1EFA-403A-BB87-1B9A9AAF3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2808EA5-CFCB-4D03-B311-D5B86D2DDA57}"/>
              </a:ext>
            </a:extLst>
          </p:cNvPr>
          <p:cNvSpPr/>
          <p:nvPr/>
        </p:nvSpPr>
        <p:spPr>
          <a:xfrm>
            <a:off x="1247775" y="3105835"/>
            <a:ext cx="7896225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3200" dirty="0"/>
              <a:t>Földiekkel játszó / égi tünemény</a:t>
            </a:r>
          </a:p>
          <a:p>
            <a:r>
              <a:rPr lang="hu-HU" sz="3200" dirty="0"/>
              <a:t>Istenségnek látszó / csalfa, vak remény.</a:t>
            </a:r>
          </a:p>
        </p:txBody>
      </p:sp>
      <p:sp>
        <p:nvSpPr>
          <p:cNvPr id="5" name="Derékszögű háromszög 4">
            <a:extLst>
              <a:ext uri="{FF2B5EF4-FFF2-40B4-BE49-F238E27FC236}">
                <a16:creationId xmlns:a16="http://schemas.microsoft.com/office/drawing/2014/main" id="{AE936672-0F1B-476F-BFE1-F65DA558CABD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161376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EF7D70-8608-4DEA-85EF-E2046A79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/>
              <a:t>figura </a:t>
            </a:r>
            <a:r>
              <a:rPr lang="hu-HU" b="1" dirty="0" err="1"/>
              <a:t>etimologica</a:t>
            </a:r>
            <a:r>
              <a:rPr lang="hu-HU" b="1" dirty="0"/>
              <a:t> </a:t>
            </a:r>
            <a:r>
              <a:rPr lang="hu-HU" dirty="0"/>
              <a:t>(tőismétlés)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AECCEEB-F54F-4678-8884-00A1FFABB4C1}"/>
              </a:ext>
            </a:extLst>
          </p:cNvPr>
          <p:cNvSpPr/>
          <p:nvPr/>
        </p:nvSpPr>
        <p:spPr>
          <a:xfrm>
            <a:off x="1990725" y="3105835"/>
            <a:ext cx="454342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4000" i="1" dirty="0"/>
              <a:t>világ világa</a:t>
            </a:r>
          </a:p>
          <a:p>
            <a:r>
              <a:rPr lang="hu-HU" sz="4000" i="1" dirty="0"/>
              <a:t>virágnak virága</a:t>
            </a:r>
            <a:endParaRPr lang="hu-HU" sz="4000" dirty="0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65B535F-EF22-40D7-B758-71C274AB1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erékszögű háromszög 6">
            <a:extLst>
              <a:ext uri="{FF2B5EF4-FFF2-40B4-BE49-F238E27FC236}">
                <a16:creationId xmlns:a16="http://schemas.microsoft.com/office/drawing/2014/main" id="{50F5E8EE-F69E-40E5-A163-050EEC9735E4}"/>
              </a:ext>
            </a:extLst>
          </p:cNvPr>
          <p:cNvSpPr/>
          <p:nvPr/>
        </p:nvSpPr>
        <p:spPr>
          <a:xfrm>
            <a:off x="0" y="4448174"/>
            <a:ext cx="5581650" cy="240982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Ismétlésen alapuló:</a:t>
            </a:r>
          </a:p>
        </p:txBody>
      </p:sp>
    </p:spTree>
    <p:extLst>
      <p:ext uri="{BB962C8B-B14F-4D97-AF65-F5344CB8AC3E}">
        <p14:creationId xmlns:p14="http://schemas.microsoft.com/office/powerpoint/2010/main" val="305737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betű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TM03090434[[fn=Fabetű]]</Template>
  <TotalTime>0</TotalTime>
  <Words>426</Words>
  <Application>Microsoft Office PowerPoint</Application>
  <PresentationFormat>Szélesvásznú</PresentationFormat>
  <Paragraphs>94</Paragraphs>
  <Slides>25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2" baseType="lpstr">
      <vt:lpstr>Arial</vt:lpstr>
      <vt:lpstr>Arial Unicode MS</vt:lpstr>
      <vt:lpstr>Rockwell</vt:lpstr>
      <vt:lpstr>Rockwell Condensed</vt:lpstr>
      <vt:lpstr>Segoe UI Historic</vt:lpstr>
      <vt:lpstr>Wingdings</vt:lpstr>
      <vt:lpstr>Fabetű</vt:lpstr>
      <vt:lpstr>alakzatok</vt:lpstr>
      <vt:lpstr>Alakzat</vt:lpstr>
      <vt:lpstr>Legtöbbjük ismétlésre épül:</vt:lpstr>
      <vt:lpstr>AZ ISMÉTLÉSEN KÍVÜL VANNAK MÉG</vt:lpstr>
      <vt:lpstr>NEM CSAK A KÖLTŐI NYELVBEN HASZNÁLJUK ŐKET, HANEM A MINDENNAPOKBAN IS, PÉLDÁUL:</vt:lpstr>
      <vt:lpstr>PowerPoint-bemutató</vt:lpstr>
      <vt:lpstr>alliteráció</vt:lpstr>
      <vt:lpstr>rím</vt:lpstr>
      <vt:lpstr>figura etimologica (tőismétlés)</vt:lpstr>
      <vt:lpstr>Egyszerű ismétlés</vt:lpstr>
      <vt:lpstr>refrén</vt:lpstr>
      <vt:lpstr>anafora</vt:lpstr>
      <vt:lpstr>epifora</vt:lpstr>
      <vt:lpstr>párhuzam</vt:lpstr>
      <vt:lpstr>felsorolás</vt:lpstr>
      <vt:lpstr>halmozás</vt:lpstr>
      <vt:lpstr>fokozás</vt:lpstr>
      <vt:lpstr>Allúzió (utalás)</vt:lpstr>
      <vt:lpstr>ellentét</vt:lpstr>
      <vt:lpstr>oximoron</vt:lpstr>
      <vt:lpstr>paradoxon</vt:lpstr>
      <vt:lpstr>felcserélés</vt:lpstr>
      <vt:lpstr>kihagyás</vt:lpstr>
      <vt:lpstr>eufemizmus</vt:lpstr>
      <vt:lpstr>túlzás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Stíluseszközök /poétikai eszközök:</dc:title>
  <dc:creator>Takács Szilvia</dc:creator>
  <cp:lastModifiedBy>Takács Szilvia</cp:lastModifiedBy>
  <cp:revision>7</cp:revision>
  <dcterms:created xsi:type="dcterms:W3CDTF">2025-02-09T19:24:47Z</dcterms:created>
  <dcterms:modified xsi:type="dcterms:W3CDTF">2025-02-09T20:23:25Z</dcterms:modified>
</cp:coreProperties>
</file>