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4"/>
  </p:sldMasterIdLst>
  <p:notesMasterIdLst>
    <p:notesMasterId r:id="rId17"/>
  </p:notesMasterIdLst>
  <p:handoutMasterIdLst>
    <p:handoutMasterId r:id="rId18"/>
  </p:handoutMasterIdLst>
  <p:sldIdLst>
    <p:sldId id="256" r:id="rId5"/>
    <p:sldId id="286" r:id="rId6"/>
    <p:sldId id="296" r:id="rId7"/>
    <p:sldId id="295" r:id="rId8"/>
    <p:sldId id="297" r:id="rId9"/>
    <p:sldId id="287" r:id="rId10"/>
    <p:sldId id="294" r:id="rId11"/>
    <p:sldId id="290" r:id="rId12"/>
    <p:sldId id="292" r:id="rId13"/>
    <p:sldId id="291" r:id="rId14"/>
    <p:sldId id="288" r:id="rId15"/>
    <p:sldId id="289" r:id="rId16"/>
  </p:sldIdLst>
  <p:sldSz cx="12192000" cy="6858000"/>
  <p:notesSz cx="6858000" cy="9144000"/>
  <p:defaultTextStyle>
    <a:defPPr rtl="0">
      <a:defRPr lang="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Üdvözöljük" id="{E75E278A-FF0E-49A4-B170-79828D63BBAD}">
          <p14:sldIdLst>
            <p14:sldId id="256"/>
            <p14:sldId id="286"/>
            <p14:sldId id="296"/>
            <p14:sldId id="295"/>
            <p14:sldId id="297"/>
            <p14:sldId id="287"/>
            <p14:sldId id="294"/>
            <p14:sldId id="290"/>
            <p14:sldId id="292"/>
            <p14:sldId id="291"/>
            <p14:sldId id="288"/>
            <p14:sldId id="289"/>
          </p14:sldIdLst>
        </p14:section>
        <p14:section name="Tervezés, Alakváltás, Jegyzetelés, Közös munka másokkal, Mutasd meg" id="{B9B51309-D148-4332-87C2-07BE32FBCA3B}">
          <p14:sldIdLst/>
        </p14:section>
        <p14:section name="További információ" id="{2CC34DB2-6590-42C0-AD4B-A04C6060184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Szerző" initials="S" lastIdx="0" clrIdx="6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040"/>
    <a:srgbClr val="AA0625"/>
    <a:srgbClr val="ED279D"/>
    <a:srgbClr val="E20832"/>
    <a:srgbClr val="923922"/>
    <a:srgbClr val="D79F21"/>
    <a:srgbClr val="D24726"/>
    <a:srgbClr val="F8CFB6"/>
    <a:srgbClr val="DD462F"/>
    <a:srgbClr val="FF9B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241" autoAdjust="0"/>
  </p:normalViewPr>
  <p:slideViewPr>
    <p:cSldViewPr snapToGrid="0">
      <p:cViewPr varScale="1">
        <p:scale>
          <a:sx n="47" d="100"/>
          <a:sy n="47" d="100"/>
        </p:scale>
        <p:origin x="64" y="47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hu-HU" dirty="0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539A21C-A1A5-4A14-B599-E5048DE2B437}" type="datetime1">
              <a:rPr lang="hu-HU" smtClean="0"/>
              <a:t>2024. 09. 10.</a:t>
            </a:fld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hu-HU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679768-A2FC-4D08-91F6-8DCE6C566B36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83025516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hu-HU" noProof="0" dirty="0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4F2D63C-D69B-43F0-99E8-FBA555834845}" type="datetime1">
              <a:rPr lang="hu-HU" noProof="0" smtClean="0"/>
              <a:t>2024. 09. 10.</a:t>
            </a:fld>
            <a:endParaRPr lang="hu-HU" noProof="0" dirty="0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hu-HU" noProof="0" dirty="0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hu-HU" noProof="0" dirty="0"/>
              <a:t>Mintaszöveg szerkesztése</a:t>
            </a:r>
          </a:p>
          <a:p>
            <a:pPr lvl="1" rtl="0"/>
            <a:r>
              <a:rPr lang="hu-HU" noProof="0" dirty="0"/>
              <a:t>Második szint</a:t>
            </a:r>
          </a:p>
          <a:p>
            <a:pPr lvl="2" rtl="0"/>
            <a:r>
              <a:rPr lang="hu-HU" noProof="0" dirty="0"/>
              <a:t>Harmadik szint</a:t>
            </a:r>
          </a:p>
          <a:p>
            <a:pPr lvl="3" rtl="0"/>
            <a:r>
              <a:rPr lang="hu-HU" noProof="0" dirty="0"/>
              <a:t>Negyedik szint</a:t>
            </a:r>
          </a:p>
          <a:p>
            <a:pPr lvl="4" rtl="0"/>
            <a:r>
              <a:rPr lang="hu-HU" noProof="0" dirty="0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F61EA0F-A667-4B49-8422-0062BC55E249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F61EA0F-A667-4B49-8422-0062BC55E249}" type="slidenum">
              <a:rPr lang="hu-HU" smtClean="0"/>
              <a:t>1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011769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 userDrawn="1"/>
        </p:nvSpPr>
        <p:spPr bwMode="blackWhite">
          <a:xfrm>
            <a:off x="254950" y="262784"/>
            <a:ext cx="11682101" cy="633243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hu-HU" sz="1800" noProof="0" dirty="0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1718549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églalap 8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hu-HU" sz="1800" noProof="0" dirty="0"/>
          </a:p>
        </p:txBody>
      </p:sp>
      <p:cxnSp>
        <p:nvCxnSpPr>
          <p:cNvPr id="12" name="Egyenes összekötő 11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521207" y="448056"/>
            <a:ext cx="6877119" cy="640080"/>
          </a:xfrm>
        </p:spPr>
        <p:txBody>
          <a:bodyPr rtlCol="0" anchor="b" anchorCtr="0">
            <a:normAutofit/>
          </a:bodyPr>
          <a:lstStyle>
            <a:lvl1pPr>
              <a:defRPr sz="2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0"/>
          </p:nvPr>
        </p:nvSpPr>
        <p:spPr>
          <a:xfrm>
            <a:off x="539496" y="1435608"/>
            <a:ext cx="44165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hu-HU" noProof="0"/>
              <a:t>Mintaszöveg szerkesztése</a:t>
            </a:r>
          </a:p>
          <a:p>
            <a:pPr marL="0" lvl="1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hu-HU" noProof="0"/>
              <a:t>Második szint</a:t>
            </a:r>
          </a:p>
          <a:p>
            <a:pPr marL="0" lvl="2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hu-HU" noProof="0"/>
              <a:t>Harmadik szint</a:t>
            </a:r>
          </a:p>
          <a:p>
            <a:pPr marL="0" lvl="3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hu-HU" noProof="0"/>
              <a:t>Negyedik szint</a:t>
            </a:r>
          </a:p>
          <a:p>
            <a:pPr marL="0" lvl="4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6" name="Dátum helye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B247D218-6346-4044-AEAA-DF98E7B01E95}" type="datetime1">
              <a:rPr lang="hu-HU" noProof="0" smtClean="0"/>
              <a:t>2024. 09. 10.</a:t>
            </a:fld>
            <a:endParaRPr lang="hu-HU" noProof="0" dirty="0"/>
          </a:p>
        </p:txBody>
      </p:sp>
      <p:sp>
        <p:nvSpPr>
          <p:cNvPr id="7" name="Élőláb helye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hu-HU" noProof="0" dirty="0"/>
          </a:p>
        </p:txBody>
      </p:sp>
      <p:sp>
        <p:nvSpPr>
          <p:cNvPr id="8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37192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9860EDB8-5305-433F-BE41-D7A86D811DB3}" type="slidenum">
              <a:rPr lang="hu-HU" noProof="0" smtClean="0"/>
              <a:pPr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218583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églalap 8"/>
          <p:cNvSpPr/>
          <p:nvPr userDrawn="1"/>
        </p:nvSpPr>
        <p:spPr>
          <a:xfrm>
            <a:off x="254951" y="262784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hu-HU" sz="1800" noProof="0" dirty="0"/>
          </a:p>
        </p:txBody>
      </p:sp>
      <p:sp>
        <p:nvSpPr>
          <p:cNvPr id="10" name="Téglalap 9"/>
          <p:cNvSpPr/>
          <p:nvPr userDrawn="1"/>
        </p:nvSpPr>
        <p:spPr bwMode="blackWhite">
          <a:xfrm>
            <a:off x="254950" y="262784"/>
            <a:ext cx="11682101" cy="207264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hu-HU" sz="1800" noProof="0" dirty="0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21208" y="1536192"/>
            <a:ext cx="6876288" cy="640080"/>
          </a:xfrm>
        </p:spPr>
        <p:txBody>
          <a:bodyPr rtlCol="0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7" name="Tartalom helye 6"/>
          <p:cNvSpPr>
            <a:spLocks noGrp="1"/>
          </p:cNvSpPr>
          <p:nvPr>
            <p:ph sz="quarter" idx="13"/>
          </p:nvPr>
        </p:nvSpPr>
        <p:spPr>
          <a:xfrm>
            <a:off x="539496" y="2560320"/>
            <a:ext cx="94457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24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hu-HU" noProof="0"/>
              <a:t>Mintaszöveg szerkesztése</a:t>
            </a:r>
          </a:p>
          <a:p>
            <a:pPr marL="0" lvl="1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hu-HU" noProof="0"/>
              <a:t>Második szint</a:t>
            </a:r>
          </a:p>
          <a:p>
            <a:pPr marL="0" lvl="2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hu-HU" noProof="0"/>
              <a:t>Harmadik szint</a:t>
            </a:r>
          </a:p>
          <a:p>
            <a:pPr marL="0" lvl="3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hu-HU" noProof="0"/>
              <a:t>Negyedik szint</a:t>
            </a:r>
          </a:p>
          <a:p>
            <a:pPr marL="0" lvl="4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hu-HU" noProof="0"/>
              <a:t>Ötödik szint</a:t>
            </a:r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1335655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hu-HU" sz="1800" noProof="0" dirty="0"/>
          </a:p>
        </p:txBody>
      </p:sp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521208" y="448056"/>
            <a:ext cx="6876288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pPr rtl="0"/>
            <a:r>
              <a:rPr lang="hu-HU" noProof="0" dirty="0"/>
              <a:t>Mintacím stílusának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539496" y="1435608"/>
            <a:ext cx="4416552" cy="39776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hu-HU" noProof="0" dirty="0"/>
              <a:t>Mintaszöveg szerkesztése</a:t>
            </a:r>
          </a:p>
          <a:p>
            <a:pPr lvl="1" rtl="0"/>
            <a:r>
              <a:rPr lang="hu-HU" noProof="0" dirty="0"/>
              <a:t>Második szint</a:t>
            </a:r>
          </a:p>
          <a:p>
            <a:pPr lvl="2" rtl="0"/>
            <a:r>
              <a:rPr lang="hu-HU" noProof="0" dirty="0"/>
              <a:t>Harmadik szint</a:t>
            </a:r>
          </a:p>
          <a:p>
            <a:pPr lvl="3" rtl="0"/>
            <a:r>
              <a:rPr lang="hu-HU" noProof="0" dirty="0"/>
              <a:t>Negyedik szint</a:t>
            </a:r>
          </a:p>
          <a:p>
            <a:pPr lvl="4" rtl="0"/>
            <a:r>
              <a:rPr lang="hu-HU" noProof="0" dirty="0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EF1920C7-CBDF-4FF5-B575-57AED84E4023}" type="datetime1">
              <a:rPr lang="hu-HU" noProof="0" smtClean="0"/>
              <a:t>2024. 09. 10.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375904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9860EDB8-5305-433F-BE41-D7A86D811DB3}" type="slidenum">
              <a:rPr lang="hu-HU" noProof="0" smtClean="0"/>
              <a:pPr/>
              <a:t>‹#›</a:t>
            </a:fld>
            <a:endParaRPr lang="hu-HU" noProof="0" dirty="0"/>
          </a:p>
        </p:txBody>
      </p:sp>
      <p:cxnSp>
        <p:nvCxnSpPr>
          <p:cNvPr id="8" name="Egyenes összekötő 7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675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Tx/>
        <a:buNone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0574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514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1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838200" y="1164324"/>
            <a:ext cx="10515600" cy="1836051"/>
          </a:xfrm>
        </p:spPr>
        <p:txBody>
          <a:bodyPr rtlCol="0" anchor="ctr" anchorCtr="0">
            <a:normAutofit fontScale="90000"/>
          </a:bodyPr>
          <a:lstStyle/>
          <a:p>
            <a:pPr rtl="0"/>
            <a:r>
              <a:rPr lang="hu-HU" sz="4800" dirty="0">
                <a:solidFill>
                  <a:schemeClr val="bg1"/>
                </a:solidFill>
              </a:rPr>
              <a:t>MIKSZÁTH: </a:t>
            </a:r>
            <a:br>
              <a:rPr lang="hu-HU" sz="4800" dirty="0">
                <a:solidFill>
                  <a:schemeClr val="bg1"/>
                </a:solidFill>
              </a:rPr>
            </a:br>
            <a:br>
              <a:rPr lang="hu-HU" sz="4800" dirty="0">
                <a:solidFill>
                  <a:schemeClr val="bg1"/>
                </a:solidFill>
              </a:rPr>
            </a:br>
            <a:r>
              <a:rPr lang="hu-HU" sz="4800" b="1" dirty="0">
                <a:solidFill>
                  <a:schemeClr val="bg1"/>
                </a:solidFill>
              </a:rPr>
              <a:t>BESZTERCE OSTROMA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A452CEF7-B317-4B3B-A9CA-7857AA5760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41037" y="873456"/>
            <a:ext cx="5500197" cy="5315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807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FD72B01-830E-4095-A198-9A17088C5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0F09E620-3273-41D7-B4E9-7305A9DE701B}"/>
              </a:ext>
            </a:extLst>
          </p:cNvPr>
          <p:cNvSpPr/>
          <p:nvPr/>
        </p:nvSpPr>
        <p:spPr>
          <a:xfrm>
            <a:off x="914399" y="1628775"/>
            <a:ext cx="1590675" cy="8763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/>
              <a:t>PONGRÁCZ ISTVÁN</a:t>
            </a: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04A11F71-CC01-4F0E-B5D4-55041ED2F5F6}"/>
              </a:ext>
            </a:extLst>
          </p:cNvPr>
          <p:cNvSpPr/>
          <p:nvPr/>
        </p:nvSpPr>
        <p:spPr>
          <a:xfrm>
            <a:off x="4622006" y="1628775"/>
            <a:ext cx="1743076" cy="8763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/>
              <a:t>BEHENCZY</a:t>
            </a:r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35BBBA62-9069-46AC-BC49-88D8081B47BB}"/>
              </a:ext>
            </a:extLst>
          </p:cNvPr>
          <p:cNvSpPr/>
          <p:nvPr/>
        </p:nvSpPr>
        <p:spPr>
          <a:xfrm>
            <a:off x="9043985" y="1590620"/>
            <a:ext cx="1943101" cy="8763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/>
              <a:t>TRNOWSKYAK</a:t>
            </a:r>
          </a:p>
        </p:txBody>
      </p:sp>
      <p:sp>
        <p:nvSpPr>
          <p:cNvPr id="7" name="Ellipszis 6">
            <a:extLst>
              <a:ext uri="{FF2B5EF4-FFF2-40B4-BE49-F238E27FC236}">
                <a16:creationId xmlns:a16="http://schemas.microsoft.com/office/drawing/2014/main" id="{4DE1CDD3-4114-42B3-8941-10FE824F9F89}"/>
              </a:ext>
            </a:extLst>
          </p:cNvPr>
          <p:cNvSpPr/>
          <p:nvPr/>
        </p:nvSpPr>
        <p:spPr>
          <a:xfrm>
            <a:off x="7842156" y="3109911"/>
            <a:ext cx="771525" cy="752475"/>
          </a:xfrm>
          <a:prstGeom prst="ellipse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6000" dirty="0">
                <a:sym typeface="Wingdings" panose="05000000000000000000" pitchFamily="2" charset="2"/>
              </a:rPr>
              <a:t></a:t>
            </a:r>
            <a:endParaRPr lang="hu-HU" sz="6000" dirty="0"/>
          </a:p>
        </p:txBody>
      </p:sp>
      <p:sp>
        <p:nvSpPr>
          <p:cNvPr id="9" name="Ellipszis 8">
            <a:extLst>
              <a:ext uri="{FF2B5EF4-FFF2-40B4-BE49-F238E27FC236}">
                <a16:creationId xmlns:a16="http://schemas.microsoft.com/office/drawing/2014/main" id="{C1B11182-7245-4E36-977C-AA187AB5D7E7}"/>
              </a:ext>
            </a:extLst>
          </p:cNvPr>
          <p:cNvSpPr/>
          <p:nvPr/>
        </p:nvSpPr>
        <p:spPr>
          <a:xfrm>
            <a:off x="9624153" y="3109911"/>
            <a:ext cx="771525" cy="752475"/>
          </a:xfrm>
          <a:prstGeom prst="ellipse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Ellipszis 9">
            <a:extLst>
              <a:ext uri="{FF2B5EF4-FFF2-40B4-BE49-F238E27FC236}">
                <a16:creationId xmlns:a16="http://schemas.microsoft.com/office/drawing/2014/main" id="{8EEEAB2B-08B9-478F-8A41-F37F631B0313}"/>
              </a:ext>
            </a:extLst>
          </p:cNvPr>
          <p:cNvSpPr/>
          <p:nvPr/>
        </p:nvSpPr>
        <p:spPr>
          <a:xfrm>
            <a:off x="11003756" y="3081337"/>
            <a:ext cx="771525" cy="752475"/>
          </a:xfrm>
          <a:prstGeom prst="ellipse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id="{9218A632-2EE6-4AF7-A8AD-AD001D6D8C16}"/>
              </a:ext>
            </a:extLst>
          </p:cNvPr>
          <p:cNvSpPr/>
          <p:nvPr/>
        </p:nvSpPr>
        <p:spPr>
          <a:xfrm>
            <a:off x="7620198" y="4891361"/>
            <a:ext cx="1276350" cy="625199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/>
              <a:t>APOLKA</a:t>
            </a:r>
          </a:p>
        </p:txBody>
      </p:sp>
      <p:sp>
        <p:nvSpPr>
          <p:cNvPr id="12" name="Téglalap 11">
            <a:extLst>
              <a:ext uri="{FF2B5EF4-FFF2-40B4-BE49-F238E27FC236}">
                <a16:creationId xmlns:a16="http://schemas.microsoft.com/office/drawing/2014/main" id="{80BF026E-8E37-43DF-BECA-0816C23957D9}"/>
              </a:ext>
            </a:extLst>
          </p:cNvPr>
          <p:cNvSpPr/>
          <p:nvPr/>
        </p:nvSpPr>
        <p:spPr>
          <a:xfrm>
            <a:off x="9305923" y="4918074"/>
            <a:ext cx="1419226" cy="604836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/>
              <a:t>MILOSLAV</a:t>
            </a: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872BC5ED-989B-4D87-8135-031541317474}"/>
              </a:ext>
            </a:extLst>
          </p:cNvPr>
          <p:cNvSpPr/>
          <p:nvPr/>
        </p:nvSpPr>
        <p:spPr>
          <a:xfrm>
            <a:off x="4855369" y="3457575"/>
            <a:ext cx="1276350" cy="58102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/>
              <a:t>KÁROLY</a:t>
            </a:r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7A0F9EFD-3853-493D-8188-8B9566ED9EFB}"/>
              </a:ext>
            </a:extLst>
          </p:cNvPr>
          <p:cNvSpPr/>
          <p:nvPr/>
        </p:nvSpPr>
        <p:spPr>
          <a:xfrm>
            <a:off x="2176463" y="3428997"/>
            <a:ext cx="1276350" cy="58102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/>
              <a:t>ESTELLA</a:t>
            </a:r>
          </a:p>
        </p:txBody>
      </p:sp>
      <p:cxnSp>
        <p:nvCxnSpPr>
          <p:cNvPr id="18" name="Egyenes összekötő nyíllal 17">
            <a:extLst>
              <a:ext uri="{FF2B5EF4-FFF2-40B4-BE49-F238E27FC236}">
                <a16:creationId xmlns:a16="http://schemas.microsoft.com/office/drawing/2014/main" id="{DD035CC5-53D8-4AF8-8E8F-699008D9637E}"/>
              </a:ext>
            </a:extLst>
          </p:cNvPr>
          <p:cNvCxnSpPr>
            <a:stCxn id="4" idx="2"/>
            <a:endCxn id="14" idx="0"/>
          </p:cNvCxnSpPr>
          <p:nvPr/>
        </p:nvCxnSpPr>
        <p:spPr>
          <a:xfrm>
            <a:off x="1709737" y="2505075"/>
            <a:ext cx="1104901" cy="923922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Kép 19">
            <a:extLst>
              <a:ext uri="{FF2B5EF4-FFF2-40B4-BE49-F238E27FC236}">
                <a16:creationId xmlns:a16="http://schemas.microsoft.com/office/drawing/2014/main" id="{9FEF81DC-C80F-4D96-ABBD-3BD2F675C6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213" t="7818" r="8062" b="8879"/>
          <a:stretch/>
        </p:blipFill>
        <p:spPr>
          <a:xfrm>
            <a:off x="2352922" y="2180037"/>
            <a:ext cx="923432" cy="929874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cxnSp>
        <p:nvCxnSpPr>
          <p:cNvPr id="25" name="Egyenes összekötő 24">
            <a:extLst>
              <a:ext uri="{FF2B5EF4-FFF2-40B4-BE49-F238E27FC236}">
                <a16:creationId xmlns:a16="http://schemas.microsoft.com/office/drawing/2014/main" id="{B8FC578B-8C4D-4A86-84C1-B97F7EAA70C6}"/>
              </a:ext>
            </a:extLst>
          </p:cNvPr>
          <p:cNvCxnSpPr>
            <a:stCxn id="5" idx="2"/>
            <a:endCxn id="13" idx="0"/>
          </p:cNvCxnSpPr>
          <p:nvPr/>
        </p:nvCxnSpPr>
        <p:spPr>
          <a:xfrm>
            <a:off x="5493544" y="2505075"/>
            <a:ext cx="0" cy="952500"/>
          </a:xfrm>
          <a:prstGeom prst="line">
            <a:avLst/>
          </a:prstGeom>
          <a:ln w="381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Összekötő: szögletes 26">
            <a:extLst>
              <a:ext uri="{FF2B5EF4-FFF2-40B4-BE49-F238E27FC236}">
                <a16:creationId xmlns:a16="http://schemas.microsoft.com/office/drawing/2014/main" id="{858F3606-93CB-424D-AFA3-C06EBE4CE1AD}"/>
              </a:ext>
            </a:extLst>
          </p:cNvPr>
          <p:cNvCxnSpPr>
            <a:stCxn id="14" idx="2"/>
            <a:endCxn id="13" idx="2"/>
          </p:cNvCxnSpPr>
          <p:nvPr/>
        </p:nvCxnSpPr>
        <p:spPr>
          <a:xfrm rot="16200000" flipH="1">
            <a:off x="4139802" y="2684858"/>
            <a:ext cx="28578" cy="2678906"/>
          </a:xfrm>
          <a:prstGeom prst="bentConnector3">
            <a:avLst>
              <a:gd name="adj1" fmla="val 1341249"/>
            </a:avLst>
          </a:prstGeom>
          <a:ln w="28575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Szív 28">
            <a:extLst>
              <a:ext uri="{FF2B5EF4-FFF2-40B4-BE49-F238E27FC236}">
                <a16:creationId xmlns:a16="http://schemas.microsoft.com/office/drawing/2014/main" id="{6050110A-F70F-4EB0-9ADB-2FD5D5C0BA13}"/>
              </a:ext>
            </a:extLst>
          </p:cNvPr>
          <p:cNvSpPr/>
          <p:nvPr/>
        </p:nvSpPr>
        <p:spPr>
          <a:xfrm>
            <a:off x="3752193" y="4067176"/>
            <a:ext cx="587019" cy="651141"/>
          </a:xfrm>
          <a:prstGeom prst="heart">
            <a:avLst/>
          </a:prstGeom>
          <a:gradFill>
            <a:gsLst>
              <a:gs pos="10000">
                <a:srgbClr val="ED279D"/>
              </a:gs>
              <a:gs pos="57000">
                <a:srgbClr val="FF0000"/>
              </a:gs>
              <a:gs pos="98000">
                <a:srgbClr val="AA0625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cxnSp>
        <p:nvCxnSpPr>
          <p:cNvPr id="30" name="Egyenes összekötő 29">
            <a:extLst>
              <a:ext uri="{FF2B5EF4-FFF2-40B4-BE49-F238E27FC236}">
                <a16:creationId xmlns:a16="http://schemas.microsoft.com/office/drawing/2014/main" id="{580C1BB1-FE91-41ED-90D1-BC955224F501}"/>
              </a:ext>
            </a:extLst>
          </p:cNvPr>
          <p:cNvCxnSpPr>
            <a:cxnSpLocks/>
            <a:endCxn id="7" idx="7"/>
          </p:cNvCxnSpPr>
          <p:nvPr/>
        </p:nvCxnSpPr>
        <p:spPr>
          <a:xfrm flipH="1">
            <a:off x="8500694" y="2505074"/>
            <a:ext cx="1505712" cy="715034"/>
          </a:xfrm>
          <a:prstGeom prst="line">
            <a:avLst/>
          </a:prstGeom>
          <a:ln w="381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gyenes összekötő 31">
            <a:extLst>
              <a:ext uri="{FF2B5EF4-FFF2-40B4-BE49-F238E27FC236}">
                <a16:creationId xmlns:a16="http://schemas.microsoft.com/office/drawing/2014/main" id="{A2040A0B-A98D-4E9A-83A8-0C9F3330435C}"/>
              </a:ext>
            </a:extLst>
          </p:cNvPr>
          <p:cNvCxnSpPr>
            <a:cxnSpLocks/>
            <a:endCxn id="10" idx="0"/>
          </p:cNvCxnSpPr>
          <p:nvPr/>
        </p:nvCxnSpPr>
        <p:spPr>
          <a:xfrm>
            <a:off x="10009915" y="2490788"/>
            <a:ext cx="1379604" cy="590549"/>
          </a:xfrm>
          <a:prstGeom prst="line">
            <a:avLst/>
          </a:prstGeom>
          <a:ln w="381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Egyenes összekötő 32">
            <a:extLst>
              <a:ext uri="{FF2B5EF4-FFF2-40B4-BE49-F238E27FC236}">
                <a16:creationId xmlns:a16="http://schemas.microsoft.com/office/drawing/2014/main" id="{43C1E494-185D-4C0E-AE0A-A426B59A1A24}"/>
              </a:ext>
            </a:extLst>
          </p:cNvPr>
          <p:cNvCxnSpPr>
            <a:cxnSpLocks/>
            <a:endCxn id="9" idx="0"/>
          </p:cNvCxnSpPr>
          <p:nvPr/>
        </p:nvCxnSpPr>
        <p:spPr>
          <a:xfrm flipH="1">
            <a:off x="10009916" y="2505075"/>
            <a:ext cx="904" cy="604836"/>
          </a:xfrm>
          <a:prstGeom prst="line">
            <a:avLst/>
          </a:prstGeom>
          <a:ln w="381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Egyenes összekötő 35">
            <a:extLst>
              <a:ext uri="{FF2B5EF4-FFF2-40B4-BE49-F238E27FC236}">
                <a16:creationId xmlns:a16="http://schemas.microsoft.com/office/drawing/2014/main" id="{8E7EAEE4-360C-4E13-A0E2-8C7C9FE20EE1}"/>
              </a:ext>
            </a:extLst>
          </p:cNvPr>
          <p:cNvCxnSpPr>
            <a:cxnSpLocks/>
            <a:stCxn id="7" idx="4"/>
            <a:endCxn id="11" idx="0"/>
          </p:cNvCxnSpPr>
          <p:nvPr/>
        </p:nvCxnSpPr>
        <p:spPr>
          <a:xfrm>
            <a:off x="8227919" y="3862386"/>
            <a:ext cx="30454" cy="1028975"/>
          </a:xfrm>
          <a:prstGeom prst="line">
            <a:avLst/>
          </a:prstGeom>
          <a:ln w="381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Egyenes összekötő 40">
            <a:extLst>
              <a:ext uri="{FF2B5EF4-FFF2-40B4-BE49-F238E27FC236}">
                <a16:creationId xmlns:a16="http://schemas.microsoft.com/office/drawing/2014/main" id="{DC2264C0-B613-45B1-BAEB-0B973F46996E}"/>
              </a:ext>
            </a:extLst>
          </p:cNvPr>
          <p:cNvCxnSpPr>
            <a:cxnSpLocks/>
            <a:stCxn id="9" idx="4"/>
            <a:endCxn id="12" idx="0"/>
          </p:cNvCxnSpPr>
          <p:nvPr/>
        </p:nvCxnSpPr>
        <p:spPr>
          <a:xfrm>
            <a:off x="10009916" y="3862386"/>
            <a:ext cx="5620" cy="1055688"/>
          </a:xfrm>
          <a:prstGeom prst="line">
            <a:avLst/>
          </a:prstGeom>
          <a:ln w="381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Összekötő: szögletes 55">
            <a:extLst>
              <a:ext uri="{FF2B5EF4-FFF2-40B4-BE49-F238E27FC236}">
                <a16:creationId xmlns:a16="http://schemas.microsoft.com/office/drawing/2014/main" id="{DC798157-AF7C-4F13-A70C-0B610F91533C}"/>
              </a:ext>
            </a:extLst>
          </p:cNvPr>
          <p:cNvCxnSpPr>
            <a:cxnSpLocks/>
          </p:cNvCxnSpPr>
          <p:nvPr/>
        </p:nvCxnSpPr>
        <p:spPr>
          <a:xfrm rot="16200000" flipH="1">
            <a:off x="9109757" y="4629102"/>
            <a:ext cx="12700" cy="1787617"/>
          </a:xfrm>
          <a:prstGeom prst="bentConnector3">
            <a:avLst>
              <a:gd name="adj1" fmla="val 4200000"/>
            </a:avLst>
          </a:prstGeom>
          <a:ln w="381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Szív 57">
            <a:extLst>
              <a:ext uri="{FF2B5EF4-FFF2-40B4-BE49-F238E27FC236}">
                <a16:creationId xmlns:a16="http://schemas.microsoft.com/office/drawing/2014/main" id="{5A91736C-BDE6-4803-8EF4-E0EAE5EE14A7}"/>
              </a:ext>
            </a:extLst>
          </p:cNvPr>
          <p:cNvSpPr/>
          <p:nvPr/>
        </p:nvSpPr>
        <p:spPr>
          <a:xfrm>
            <a:off x="8782048" y="5743466"/>
            <a:ext cx="571655" cy="576749"/>
          </a:xfrm>
          <a:prstGeom prst="heart">
            <a:avLst/>
          </a:prstGeom>
          <a:gradFill>
            <a:gsLst>
              <a:gs pos="10000">
                <a:srgbClr val="ED279D"/>
              </a:gs>
              <a:gs pos="57000">
                <a:srgbClr val="FF0000"/>
              </a:gs>
              <a:gs pos="98000">
                <a:srgbClr val="AA0625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cxnSp>
        <p:nvCxnSpPr>
          <p:cNvPr id="65" name="Összekötő: szögletes 64">
            <a:extLst>
              <a:ext uri="{FF2B5EF4-FFF2-40B4-BE49-F238E27FC236}">
                <a16:creationId xmlns:a16="http://schemas.microsoft.com/office/drawing/2014/main" id="{D54F9986-3068-477E-A4EA-78E29EDC071C}"/>
              </a:ext>
            </a:extLst>
          </p:cNvPr>
          <p:cNvCxnSpPr>
            <a:stCxn id="4" idx="2"/>
            <a:endCxn id="11" idx="1"/>
          </p:cNvCxnSpPr>
          <p:nvPr/>
        </p:nvCxnSpPr>
        <p:spPr>
          <a:xfrm rot="16200000" flipH="1">
            <a:off x="3315524" y="899287"/>
            <a:ext cx="2698886" cy="5910461"/>
          </a:xfrm>
          <a:prstGeom prst="bentConnector2">
            <a:avLst/>
          </a:prstGeom>
          <a:ln w="28575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Szív 65">
            <a:extLst>
              <a:ext uri="{FF2B5EF4-FFF2-40B4-BE49-F238E27FC236}">
                <a16:creationId xmlns:a16="http://schemas.microsoft.com/office/drawing/2014/main" id="{B9BDC0F3-C372-4D71-A26D-277B27E91B3E}"/>
              </a:ext>
            </a:extLst>
          </p:cNvPr>
          <p:cNvSpPr/>
          <p:nvPr/>
        </p:nvSpPr>
        <p:spPr>
          <a:xfrm rot="15831473">
            <a:off x="1416225" y="4843332"/>
            <a:ext cx="587019" cy="651141"/>
          </a:xfrm>
          <a:prstGeom prst="heart">
            <a:avLst/>
          </a:prstGeom>
          <a:gradFill>
            <a:gsLst>
              <a:gs pos="10000">
                <a:srgbClr val="ED279D"/>
              </a:gs>
              <a:gs pos="57000">
                <a:schemeClr val="accent4">
                  <a:lumMod val="60000"/>
                  <a:lumOff val="40000"/>
                </a:schemeClr>
              </a:gs>
              <a:gs pos="98000">
                <a:srgbClr val="FFFF00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061580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29" grpId="0" animBg="1"/>
      <p:bldP spid="58" grpId="0" animBg="1"/>
      <p:bldP spid="6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59C1083-BB96-4851-8545-AAE176263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/>
              <a:t>ELBESZÉLÉSMÓD</a:t>
            </a: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B506B14B-16F9-45C2-A5F4-415AFFBD103F}"/>
              </a:ext>
            </a:extLst>
          </p:cNvPr>
          <p:cNvSpPr/>
          <p:nvPr/>
        </p:nvSpPr>
        <p:spPr>
          <a:xfrm>
            <a:off x="3048000" y="1305342"/>
            <a:ext cx="6096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</a:rPr>
              <a:t>Bolond volt-e valóban, vagy csak játszotta néha a bolondot, azt magam sem óhajtottam teljesen eldönteni. Hadd maradjon ez is titoknak. Elfér a többi között.</a:t>
            </a:r>
          </a:p>
          <a:p>
            <a:pPr algn="just"/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</a:rPr>
              <a:t>Egyébiránt meglehetős hűséggel beszéltem el, amit róla hallottam. A mese folyása nem az én érdemem. Alig komponáltam valamit közé. Hanem hogy hozzá mertem nyúlni e szokatlan, groteszk tárgyhoz, az teljesen az én hibám. Tudom, hogy különös az, de szeretem a </a:t>
            </a:r>
            <a:r>
              <a:rPr lang="hu-H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különöset</a:t>
            </a:r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</a:rPr>
              <a:t>...</a:t>
            </a:r>
          </a:p>
          <a:p>
            <a:pPr algn="just"/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</a:rPr>
              <a:t>És most már, midőn olvasóimtól búcsút veszek, még csak azon </a:t>
            </a:r>
            <a:r>
              <a:rPr lang="hu-H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tépelődöm</a:t>
            </a:r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</a:rPr>
              <a:t>, nem felejtettem-e ki egyet-mást? Talán a </a:t>
            </a:r>
            <a:r>
              <a:rPr lang="hu-H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Tarnóczy</a:t>
            </a:r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</a:rPr>
              <a:t> esküvőjéről kellene még </a:t>
            </a:r>
            <a:r>
              <a:rPr lang="hu-H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szólanom</a:t>
            </a:r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</a:rPr>
              <a:t> valamit?</a:t>
            </a:r>
          </a:p>
          <a:p>
            <a:pPr algn="just"/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</a:rPr>
              <a:t>...Ej, hiszen benne volt akkor egész terjedelmében a »Vágvölgyi Lap«-ban. Még az Apolka öltözékét is leírták. Ha jól emlékszem, szürke útiruhát viselt, orgonavirágos szalmakalappal.</a:t>
            </a:r>
            <a:endParaRPr lang="hu-HU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04609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8132A8A-3CC6-40E9-B465-90E5E44D0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SZEREPLŐK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7F2E256-C2C1-4BDD-BE3C-602B5B1F5DB8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62810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9689911-6BFD-4D96-A7AA-D2A207468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7" y="448056"/>
            <a:ext cx="10499218" cy="640080"/>
          </a:xfrm>
        </p:spPr>
        <p:txBody>
          <a:bodyPr>
            <a:normAutofit/>
          </a:bodyPr>
          <a:lstStyle/>
          <a:p>
            <a:pPr algn="ctr"/>
            <a:r>
              <a:rPr lang="hu-HU" sz="3600" b="1" dirty="0">
                <a:latin typeface="Arial Black" panose="020B0A04020102020204" pitchFamily="34" charset="0"/>
              </a:rPr>
              <a:t>Több szálon futó történet</a:t>
            </a: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0219C968-DB4B-46B9-A7CF-1A791E86C88E}"/>
              </a:ext>
            </a:extLst>
          </p:cNvPr>
          <p:cNvSpPr/>
          <p:nvPr/>
        </p:nvSpPr>
        <p:spPr>
          <a:xfrm>
            <a:off x="521206" y="1181101"/>
            <a:ext cx="3822193" cy="1794112"/>
          </a:xfrm>
          <a:prstGeom prst="rect">
            <a:avLst/>
          </a:prstGeom>
          <a:solidFill>
            <a:srgbClr val="DD462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000" b="1" dirty="0"/>
              <a:t>NEDEC VÁRA</a:t>
            </a:r>
          </a:p>
          <a:p>
            <a:pPr algn="ctr"/>
            <a:endParaRPr lang="hu-HU" sz="2000" b="1" dirty="0"/>
          </a:p>
          <a:p>
            <a:pPr algn="ctr"/>
            <a:r>
              <a:rPr lang="hu-HU" sz="2000" b="1" dirty="0"/>
              <a:t>PONGRÁCZ ISTVÁN</a:t>
            </a:r>
          </a:p>
          <a:p>
            <a:pPr algn="ctr"/>
            <a:r>
              <a:rPr lang="hu-HU" sz="2000" b="1" dirty="0"/>
              <a:t>„AZ UTOLSÓ VÁRÚR”</a:t>
            </a:r>
          </a:p>
          <a:p>
            <a:pPr algn="ctr"/>
            <a:endParaRPr lang="hu-HU" sz="2000" b="1" dirty="0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00075B1D-66B3-43F3-8BB9-BC056A81C7CA}"/>
              </a:ext>
            </a:extLst>
          </p:cNvPr>
          <p:cNvSpPr/>
          <p:nvPr/>
        </p:nvSpPr>
        <p:spPr>
          <a:xfrm>
            <a:off x="4783256" y="1284065"/>
            <a:ext cx="2625488" cy="158818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000" b="1" dirty="0"/>
              <a:t>A BEHENCZYEK</a:t>
            </a:r>
          </a:p>
          <a:p>
            <a:pPr algn="ctr"/>
            <a:endParaRPr lang="hu-HU" sz="2000" b="1" dirty="0"/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3FB132AE-53B2-42AB-88CD-ED68FC3C3254}"/>
              </a:ext>
            </a:extLst>
          </p:cNvPr>
          <p:cNvSpPr/>
          <p:nvPr/>
        </p:nvSpPr>
        <p:spPr>
          <a:xfrm>
            <a:off x="7984619" y="1352305"/>
            <a:ext cx="3686175" cy="1588183"/>
          </a:xfrm>
          <a:prstGeom prst="rect">
            <a:avLst/>
          </a:prstGeom>
          <a:solidFill>
            <a:srgbClr val="F8CF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b="1" dirty="0">
                <a:solidFill>
                  <a:schemeClr val="tx1"/>
                </a:solidFill>
              </a:rPr>
              <a:t>       ZSOLNA</a:t>
            </a:r>
          </a:p>
          <a:p>
            <a:endParaRPr lang="hu-HU" b="1" dirty="0">
              <a:solidFill>
                <a:schemeClr val="tx1"/>
              </a:solidFill>
            </a:endParaRPr>
          </a:p>
          <a:p>
            <a:r>
              <a:rPr lang="hu-HU" b="1" dirty="0">
                <a:solidFill>
                  <a:schemeClr val="tx1"/>
                </a:solidFill>
              </a:rPr>
              <a:t>A FUKAR TRNOWSKY-TESTVÉREK,</a:t>
            </a:r>
          </a:p>
          <a:p>
            <a:r>
              <a:rPr lang="hu-HU" b="1" dirty="0">
                <a:solidFill>
                  <a:schemeClr val="tx1"/>
                </a:solidFill>
              </a:rPr>
              <a:t>APOLKA</a:t>
            </a:r>
          </a:p>
          <a:p>
            <a:r>
              <a:rPr lang="hu-HU" b="1" dirty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D98A03A3-0E00-4AD7-BD15-D0B2450F4A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1685" y="3204657"/>
            <a:ext cx="4703361" cy="2925577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55C658BF-B182-473D-A81E-C3CBE4ED47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84065" y="3204657"/>
            <a:ext cx="2624327" cy="34289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12746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9689911-6BFD-4D96-A7AA-D2A207468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7" y="448056"/>
            <a:ext cx="7539312" cy="640080"/>
          </a:xfrm>
        </p:spPr>
        <p:txBody>
          <a:bodyPr>
            <a:normAutofit/>
          </a:bodyPr>
          <a:lstStyle/>
          <a:p>
            <a:pPr algn="ctr"/>
            <a:r>
              <a:rPr lang="hu-HU" sz="3600" b="1" dirty="0">
                <a:latin typeface="Arial Black" panose="020B0A04020102020204" pitchFamily="34" charset="0"/>
              </a:rPr>
              <a:t>Több szálon futó történet</a:t>
            </a: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0219C968-DB4B-46B9-A7CF-1A791E86C88E}"/>
              </a:ext>
            </a:extLst>
          </p:cNvPr>
          <p:cNvSpPr/>
          <p:nvPr/>
        </p:nvSpPr>
        <p:spPr>
          <a:xfrm>
            <a:off x="521206" y="1181100"/>
            <a:ext cx="3822193" cy="5228844"/>
          </a:xfrm>
          <a:prstGeom prst="rect">
            <a:avLst/>
          </a:prstGeom>
          <a:solidFill>
            <a:srgbClr val="DD462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2000" b="1" dirty="0"/>
          </a:p>
          <a:p>
            <a:pPr algn="ctr"/>
            <a:r>
              <a:rPr lang="hu-HU" sz="2000" b="1" dirty="0"/>
              <a:t>PONGRÁCZ ISTVÁN</a:t>
            </a:r>
          </a:p>
          <a:p>
            <a:pPr algn="ctr"/>
            <a:endParaRPr lang="hu-HU" sz="2000" b="1" dirty="0"/>
          </a:p>
          <a:p>
            <a:pPr algn="ctr"/>
            <a:r>
              <a:rPr lang="hu-HU" sz="2000" b="1" dirty="0"/>
              <a:t>„AZ UTOLSÓ VÁRÚR”</a:t>
            </a:r>
          </a:p>
          <a:p>
            <a:pPr algn="ctr"/>
            <a:endParaRPr lang="hu-HU" sz="2000" b="1" dirty="0"/>
          </a:p>
          <a:p>
            <a:pPr algn="ctr"/>
            <a:r>
              <a:rPr lang="hu-HU" sz="2000" b="1" dirty="0"/>
              <a:t>„HÁBORÚKAT” RENDEZ</a:t>
            </a:r>
          </a:p>
          <a:p>
            <a:pPr algn="ctr"/>
            <a:endParaRPr lang="hu-HU" sz="2000" b="1" dirty="0"/>
          </a:p>
          <a:p>
            <a:pPr algn="ctr"/>
            <a:r>
              <a:rPr lang="hu-HU" sz="2000" b="1" dirty="0"/>
              <a:t>MEGVESZ EGY ARTISTANŐT, ESTELLÁT</a:t>
            </a: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D7CB6316-4D9A-43AD-8780-F4B8F9E126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8060519" y="198461"/>
            <a:ext cx="3913971" cy="5041829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6D1F12FC-242E-47B3-991D-A07B4A8C3A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6843" y="3345049"/>
            <a:ext cx="5490662" cy="35129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1801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9689911-6BFD-4D96-A7AA-D2A207468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7" y="448056"/>
            <a:ext cx="10499218" cy="640080"/>
          </a:xfrm>
        </p:spPr>
        <p:txBody>
          <a:bodyPr>
            <a:normAutofit/>
          </a:bodyPr>
          <a:lstStyle/>
          <a:p>
            <a:pPr algn="ctr"/>
            <a:r>
              <a:rPr lang="hu-HU" sz="3600" b="1" dirty="0">
                <a:latin typeface="Arial Black" panose="020B0A04020102020204" pitchFamily="34" charset="0"/>
              </a:rPr>
              <a:t>Több szálon futó történet</a:t>
            </a:r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8BF9F104-2487-4EF9-A9CE-7F97C9D39084}"/>
              </a:ext>
            </a:extLst>
          </p:cNvPr>
          <p:cNvSpPr/>
          <p:nvPr/>
        </p:nvSpPr>
        <p:spPr>
          <a:xfrm>
            <a:off x="521206" y="4524375"/>
            <a:ext cx="7451219" cy="2047874"/>
          </a:xfrm>
          <a:prstGeom prst="rect">
            <a:avLst/>
          </a:prstGeom>
          <a:solidFill>
            <a:srgbClr val="D79F2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000" b="1" dirty="0"/>
              <a:t>BEHENCZY KÁROLY PONGRÁCZHOZ SZEGŐDIK</a:t>
            </a:r>
          </a:p>
          <a:p>
            <a:pPr algn="ctr"/>
            <a:r>
              <a:rPr lang="hu-HU" sz="2000" b="1" dirty="0"/>
              <a:t>SZEMET VET ESTELLÁRA</a:t>
            </a:r>
          </a:p>
          <a:p>
            <a:pPr algn="ctr"/>
            <a:r>
              <a:rPr lang="hu-HU" sz="2000" b="1" dirty="0"/>
              <a:t>BÖRTÖN – SZÖKTETÉS</a:t>
            </a:r>
          </a:p>
          <a:p>
            <a:pPr algn="ctr"/>
            <a:endParaRPr lang="hu-HU" sz="2000" b="1" dirty="0"/>
          </a:p>
          <a:p>
            <a:pPr algn="ctr"/>
            <a:r>
              <a:rPr lang="hu-HU" sz="2000" b="1" dirty="0"/>
              <a:t>PONGRÁCZ HÁBORÚT INDÍT BESZTERCE ELLEN </a:t>
            </a: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9D604E33-D9B7-4FD9-A36B-1833BE9077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777" y="1387030"/>
            <a:ext cx="4700423" cy="292633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C8F3ED38-B6B0-4DB4-A89A-11C3B5A3C5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8698"/>
          <a:stretch/>
        </p:blipFill>
        <p:spPr>
          <a:xfrm>
            <a:off x="7268707" y="2333625"/>
            <a:ext cx="5082517" cy="41754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00075B1D-66B3-43F3-8BB9-BC056A81C7CA}"/>
              </a:ext>
            </a:extLst>
          </p:cNvPr>
          <p:cNvSpPr/>
          <p:nvPr/>
        </p:nvSpPr>
        <p:spPr>
          <a:xfrm>
            <a:off x="4457700" y="1299146"/>
            <a:ext cx="3514725" cy="311972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000" b="1" dirty="0"/>
              <a:t>A BEHENCZYEK</a:t>
            </a:r>
          </a:p>
          <a:p>
            <a:pPr algn="ctr"/>
            <a:endParaRPr lang="hu-HU" sz="2000" b="1" dirty="0"/>
          </a:p>
          <a:p>
            <a:pPr algn="ctr"/>
            <a:r>
              <a:rPr lang="hu-HU" sz="2000" b="1" dirty="0"/>
              <a:t>APA ÉS FIA PAZARLÓ ÉLETE</a:t>
            </a:r>
          </a:p>
          <a:p>
            <a:pPr algn="ctr"/>
            <a:endParaRPr lang="hu-HU" sz="2000" b="1" dirty="0"/>
          </a:p>
          <a:p>
            <a:pPr algn="ctr"/>
            <a:r>
              <a:rPr lang="hu-HU" sz="2000" b="1" dirty="0"/>
              <a:t>ÖSSZETŰZÉS A HARANG MIATT</a:t>
            </a:r>
          </a:p>
        </p:txBody>
      </p:sp>
    </p:spTree>
    <p:extLst>
      <p:ext uri="{BB962C8B-B14F-4D97-AF65-F5344CB8AC3E}">
        <p14:creationId xmlns:p14="http://schemas.microsoft.com/office/powerpoint/2010/main" val="4020552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9689911-6BFD-4D96-A7AA-D2A207468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7" y="448056"/>
            <a:ext cx="7476381" cy="640080"/>
          </a:xfrm>
        </p:spPr>
        <p:txBody>
          <a:bodyPr>
            <a:normAutofit/>
          </a:bodyPr>
          <a:lstStyle/>
          <a:p>
            <a:pPr algn="ctr"/>
            <a:r>
              <a:rPr lang="hu-HU" sz="3600" b="1" dirty="0">
                <a:latin typeface="Arial Black" panose="020B0A04020102020204" pitchFamily="34" charset="0"/>
              </a:rPr>
              <a:t>Több szálon futó történet</a:t>
            </a:r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3FB132AE-53B2-42AB-88CD-ED68FC3C3254}"/>
              </a:ext>
            </a:extLst>
          </p:cNvPr>
          <p:cNvSpPr/>
          <p:nvPr/>
        </p:nvSpPr>
        <p:spPr>
          <a:xfrm>
            <a:off x="7738282" y="109182"/>
            <a:ext cx="4256362" cy="6463067"/>
          </a:xfrm>
          <a:prstGeom prst="rect">
            <a:avLst/>
          </a:prstGeom>
          <a:solidFill>
            <a:srgbClr val="F8CF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b="1" dirty="0">
                <a:solidFill>
                  <a:schemeClr val="tx1"/>
                </a:solidFill>
              </a:rPr>
              <a:t>ZSOLNA</a:t>
            </a:r>
          </a:p>
          <a:p>
            <a:endParaRPr lang="hu-HU" b="1" dirty="0">
              <a:solidFill>
                <a:schemeClr val="tx1"/>
              </a:solidFill>
            </a:endParaRPr>
          </a:p>
          <a:p>
            <a:r>
              <a:rPr lang="hu-HU" b="1" dirty="0">
                <a:solidFill>
                  <a:schemeClr val="tx1"/>
                </a:solidFill>
              </a:rPr>
              <a:t>A FUKAR TRNOWSKY-TESTVÉREK</a:t>
            </a:r>
          </a:p>
          <a:p>
            <a:endParaRPr lang="hu-HU" b="1" dirty="0">
              <a:solidFill>
                <a:schemeClr val="tx1"/>
              </a:solidFill>
            </a:endParaRPr>
          </a:p>
          <a:p>
            <a:r>
              <a:rPr lang="hu-HU" b="1" dirty="0">
                <a:solidFill>
                  <a:schemeClr val="tx1"/>
                </a:solidFill>
              </a:rPr>
              <a:t> AZ ÁRVA APOLKA SANYARÚ GYEREKKOR</a:t>
            </a:r>
          </a:p>
          <a:p>
            <a:pPr marL="285750" indent="-285750">
              <a:buFontTx/>
              <a:buChar char="-"/>
            </a:pPr>
            <a:endParaRPr lang="hu-HU" b="1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hu-HU" b="1" dirty="0">
              <a:solidFill>
                <a:schemeClr val="tx1"/>
              </a:solidFill>
            </a:endParaRPr>
          </a:p>
          <a:p>
            <a:r>
              <a:rPr lang="hu-HU" b="1" dirty="0">
                <a:solidFill>
                  <a:schemeClr val="tx1"/>
                </a:solidFill>
              </a:rPr>
              <a:t>MAJD EGYMÁSSAL VERSENGVE ÚRNŐNEK NEVELIK</a:t>
            </a:r>
          </a:p>
          <a:p>
            <a:r>
              <a:rPr lang="hu-HU" b="1" dirty="0">
                <a:solidFill>
                  <a:schemeClr val="tx1"/>
                </a:solidFill>
              </a:rPr>
              <a:t> </a:t>
            </a:r>
          </a:p>
          <a:p>
            <a:r>
              <a:rPr lang="hu-HU" b="1" dirty="0">
                <a:solidFill>
                  <a:schemeClr val="tx1"/>
                </a:solidFill>
              </a:rPr>
              <a:t> </a:t>
            </a:r>
          </a:p>
          <a:p>
            <a:r>
              <a:rPr lang="hu-HU" b="1" dirty="0">
                <a:solidFill>
                  <a:schemeClr val="tx1"/>
                </a:solidFill>
              </a:rPr>
              <a:t>MILOSLAVVAL-SZERELEM</a:t>
            </a:r>
          </a:p>
          <a:p>
            <a:endParaRPr lang="hu-HU" b="1" dirty="0">
              <a:solidFill>
                <a:schemeClr val="tx1"/>
              </a:solidFill>
            </a:endParaRPr>
          </a:p>
          <a:p>
            <a:r>
              <a:rPr lang="hu-HU" b="1" dirty="0">
                <a:solidFill>
                  <a:schemeClr val="tx1"/>
                </a:solidFill>
              </a:rPr>
              <a:t>A NAGYBÁCSIK HARAGJA</a:t>
            </a:r>
          </a:p>
          <a:p>
            <a:endParaRPr lang="hu-HU" b="1" dirty="0">
              <a:solidFill>
                <a:schemeClr val="tx1"/>
              </a:solidFill>
            </a:endParaRPr>
          </a:p>
          <a:p>
            <a:r>
              <a:rPr lang="hu-HU" b="1" dirty="0">
                <a:solidFill>
                  <a:schemeClr val="tx1"/>
                </a:solidFill>
              </a:rPr>
              <a:t>ÍRNOK - MAJD MENEKÜLÉS TŐLE</a:t>
            </a: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AE61BE7C-5E1F-4A0A-B0D9-94E07EEFCC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411839" y="1189677"/>
            <a:ext cx="2733357" cy="3627984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094513F0-B077-465D-BD92-807F3912D16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085" r="24820"/>
          <a:stretch/>
        </p:blipFill>
        <p:spPr>
          <a:xfrm>
            <a:off x="3411941" y="1932284"/>
            <a:ext cx="3657600" cy="4871126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64952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F234A669-A96C-4E2B-8964-0CA9EA022B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4645" y="1770022"/>
            <a:ext cx="4800947" cy="2981324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5EB752A5-3988-4ADA-BBA4-CE394BADB1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180" y="2376247"/>
            <a:ext cx="6393659" cy="4253153"/>
          </a:xfrm>
          <a:prstGeom prst="rect">
            <a:avLst/>
          </a:prstGeom>
        </p:spPr>
      </p:pic>
      <p:sp>
        <p:nvSpPr>
          <p:cNvPr id="6" name="Téglalap 5">
            <a:extLst>
              <a:ext uri="{FF2B5EF4-FFF2-40B4-BE49-F238E27FC236}">
                <a16:creationId xmlns:a16="http://schemas.microsoft.com/office/drawing/2014/main" id="{3FB132AE-53B2-42AB-88CD-ED68FC3C3254}"/>
              </a:ext>
            </a:extLst>
          </p:cNvPr>
          <p:cNvSpPr/>
          <p:nvPr/>
        </p:nvSpPr>
        <p:spPr>
          <a:xfrm>
            <a:off x="8322241" y="200623"/>
            <a:ext cx="3686175" cy="1490663"/>
          </a:xfrm>
          <a:prstGeom prst="rect">
            <a:avLst/>
          </a:prstGeom>
          <a:solidFill>
            <a:srgbClr val="F8CF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b="1" dirty="0">
                <a:solidFill>
                  <a:schemeClr val="tx1"/>
                </a:solidFill>
              </a:rPr>
              <a:t>APOLKÁT MEGMENTIK AZ ÖNGYILKOSSÁGTÓL, A VÁROSHÁZÁRA KERÜL</a:t>
            </a:r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8BF9F104-2487-4EF9-A9CE-7F97C9D39084}"/>
              </a:ext>
            </a:extLst>
          </p:cNvPr>
          <p:cNvSpPr/>
          <p:nvPr/>
        </p:nvSpPr>
        <p:spPr>
          <a:xfrm>
            <a:off x="380180" y="1166872"/>
            <a:ext cx="7451219" cy="1085849"/>
          </a:xfrm>
          <a:prstGeom prst="rect">
            <a:avLst/>
          </a:prstGeom>
          <a:solidFill>
            <a:srgbClr val="D79F2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000" b="1" dirty="0"/>
              <a:t>PONGRÁCZ SEREGEIVEL ÁTHALAD ZSOLNÁN, </a:t>
            </a:r>
          </a:p>
          <a:p>
            <a:pPr algn="ctr"/>
            <a:r>
              <a:rPr lang="hu-HU" sz="2000" b="1" dirty="0"/>
              <a:t>BARÁTAI MEGÁLLÍTJÁK (KOCSMA)</a:t>
            </a:r>
          </a:p>
        </p:txBody>
      </p:sp>
      <p:sp>
        <p:nvSpPr>
          <p:cNvPr id="8" name="Cím 7">
            <a:extLst>
              <a:ext uri="{FF2B5EF4-FFF2-40B4-BE49-F238E27FC236}">
                <a16:creationId xmlns:a16="http://schemas.microsoft.com/office/drawing/2014/main" id="{EBB9E0CF-2A4C-4F6E-82C5-531AC7AEE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8C116987-AD57-4255-8D00-1BDD202F3C6E}"/>
              </a:ext>
            </a:extLst>
          </p:cNvPr>
          <p:cNvSpPr/>
          <p:nvPr/>
        </p:nvSpPr>
        <p:spPr>
          <a:xfrm>
            <a:off x="5581933" y="5229225"/>
            <a:ext cx="6393659" cy="14001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000" b="1" dirty="0">
                <a:solidFill>
                  <a:schemeClr val="tx1"/>
                </a:solidFill>
              </a:rPr>
              <a:t>APOLKÁT TÚSZKÉNT ÁTADJÁK ESTELLA HELYETT</a:t>
            </a:r>
          </a:p>
          <a:p>
            <a:pPr algn="ctr"/>
            <a:r>
              <a:rPr lang="hu-HU" sz="2000" b="1" dirty="0">
                <a:solidFill>
                  <a:schemeClr val="tx1"/>
                </a:solidFill>
              </a:rPr>
              <a:t>(</a:t>
            </a:r>
            <a:r>
              <a:rPr lang="hu-HU" sz="2000" dirty="0">
                <a:solidFill>
                  <a:schemeClr val="tx1"/>
                </a:solidFill>
              </a:rPr>
              <a:t>MINTHA BESZTERCE KÜLDTE VOLNA - SZÍNÉSZEK</a:t>
            </a:r>
            <a:r>
              <a:rPr lang="hu-HU" sz="2000" b="1" dirty="0">
                <a:solidFill>
                  <a:schemeClr val="tx1"/>
                </a:solidFill>
              </a:rPr>
              <a:t>)</a:t>
            </a:r>
          </a:p>
          <a:p>
            <a:pPr algn="ctr"/>
            <a:r>
              <a:rPr lang="hu-HU" sz="2000" b="1" dirty="0">
                <a:solidFill>
                  <a:schemeClr val="tx1"/>
                </a:solidFill>
              </a:rPr>
              <a:t>„BÉKEKÖTÉS”</a:t>
            </a:r>
          </a:p>
        </p:txBody>
      </p:sp>
    </p:spTree>
    <p:extLst>
      <p:ext uri="{BB962C8B-B14F-4D97-AF65-F5344CB8AC3E}">
        <p14:creationId xmlns:p14="http://schemas.microsoft.com/office/powerpoint/2010/main" val="18003210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ím 7">
            <a:extLst>
              <a:ext uri="{FF2B5EF4-FFF2-40B4-BE49-F238E27FC236}">
                <a16:creationId xmlns:a16="http://schemas.microsoft.com/office/drawing/2014/main" id="{EBB9E0CF-2A4C-4F6E-82C5-531AC7AEE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0" name="Téglalap 9">
            <a:extLst>
              <a:ext uri="{FF2B5EF4-FFF2-40B4-BE49-F238E27FC236}">
                <a16:creationId xmlns:a16="http://schemas.microsoft.com/office/drawing/2014/main" id="{77E46D09-A73C-46D0-9B8F-D5777C35E268}"/>
              </a:ext>
            </a:extLst>
          </p:cNvPr>
          <p:cNvSpPr/>
          <p:nvPr/>
        </p:nvSpPr>
        <p:spPr>
          <a:xfrm>
            <a:off x="521207" y="1187355"/>
            <a:ext cx="5574793" cy="544204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000" b="1" dirty="0">
                <a:solidFill>
                  <a:schemeClr val="tx1"/>
                </a:solidFill>
              </a:rPr>
              <a:t>PONGRÁCZ ÉLETE ÚJ ÉRTELMET KAP</a:t>
            </a:r>
          </a:p>
          <a:p>
            <a:pPr algn="ctr"/>
            <a:endParaRPr lang="hu-HU" sz="2000" b="1" dirty="0">
              <a:solidFill>
                <a:schemeClr val="tx1"/>
              </a:solidFill>
            </a:endParaRPr>
          </a:p>
          <a:p>
            <a:pPr algn="ctr"/>
            <a:r>
              <a:rPr lang="hu-HU" sz="2000" dirty="0">
                <a:solidFill>
                  <a:schemeClr val="tx1"/>
                </a:solidFill>
              </a:rPr>
              <a:t>FELHAGY A CSATÁKKAL</a:t>
            </a:r>
          </a:p>
          <a:p>
            <a:pPr algn="ctr"/>
            <a:endParaRPr lang="hu-HU" sz="2000" dirty="0">
              <a:solidFill>
                <a:schemeClr val="tx1"/>
              </a:solidFill>
            </a:endParaRPr>
          </a:p>
          <a:p>
            <a:pPr algn="ctr"/>
            <a:r>
              <a:rPr lang="hu-HU" sz="2000" dirty="0">
                <a:solidFill>
                  <a:schemeClr val="tx1"/>
                </a:solidFill>
              </a:rPr>
              <a:t>A VÁR „ÉLETRE KEL” (BÁLOK)</a:t>
            </a:r>
          </a:p>
          <a:p>
            <a:pPr algn="ctr"/>
            <a:endParaRPr lang="hu-HU" sz="2000" dirty="0">
              <a:solidFill>
                <a:schemeClr val="tx1"/>
              </a:solidFill>
            </a:endParaRPr>
          </a:p>
          <a:p>
            <a:pPr algn="ctr"/>
            <a:r>
              <a:rPr lang="hu-HU" sz="2000" dirty="0">
                <a:solidFill>
                  <a:schemeClr val="tx1"/>
                </a:solidFill>
              </a:rPr>
              <a:t>PONGRÁCZ SEBESÜLÉSE APOLKA MIATT – </a:t>
            </a:r>
          </a:p>
          <a:p>
            <a:pPr algn="ctr"/>
            <a:endParaRPr lang="hu-HU" sz="2000" dirty="0">
              <a:solidFill>
                <a:schemeClr val="tx1"/>
              </a:solidFill>
            </a:endParaRPr>
          </a:p>
          <a:p>
            <a:pPr algn="ctr"/>
            <a:r>
              <a:rPr lang="hu-HU" sz="2000" dirty="0">
                <a:solidFill>
                  <a:schemeClr val="tx1"/>
                </a:solidFill>
              </a:rPr>
              <a:t>BETEGÁPOLÁS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BD534F1F-95EB-454F-9D18-04E2A4475F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9174" y="1088136"/>
            <a:ext cx="5451674" cy="4317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4302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artalom helye 8">
            <a:extLst>
              <a:ext uri="{FF2B5EF4-FFF2-40B4-BE49-F238E27FC236}">
                <a16:creationId xmlns:a16="http://schemas.microsoft.com/office/drawing/2014/main" id="{A2987563-9994-48D8-995B-414BCEC56020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6013743" y="1088136"/>
            <a:ext cx="6178258" cy="57501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803B99AB-2DF7-4C3F-BC86-3AFDD0E5D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8C8A5B4B-B1E7-497A-B2E9-F588629C92D9}"/>
              </a:ext>
            </a:extLst>
          </p:cNvPr>
          <p:cNvSpPr/>
          <p:nvPr/>
        </p:nvSpPr>
        <p:spPr>
          <a:xfrm>
            <a:off x="435483" y="285750"/>
            <a:ext cx="5660518" cy="14001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000" b="1" dirty="0">
                <a:solidFill>
                  <a:schemeClr val="tx1"/>
                </a:solidFill>
              </a:rPr>
              <a:t>PONGRÁCZ LEÁNYÁVÁ FOGADJA APOLKÁT</a:t>
            </a:r>
          </a:p>
          <a:p>
            <a:pPr algn="ctr"/>
            <a:r>
              <a:rPr lang="hu-HU" sz="2000" dirty="0">
                <a:solidFill>
                  <a:schemeClr val="tx1"/>
                </a:solidFill>
              </a:rPr>
              <a:t>AZ ÜGYVÉD „VÉLETLENÜL”  MILOSLAV</a:t>
            </a:r>
          </a:p>
          <a:p>
            <a:pPr algn="ctr"/>
            <a:r>
              <a:rPr lang="hu-HU" sz="2000" dirty="0">
                <a:solidFill>
                  <a:schemeClr val="tx1"/>
                </a:solidFill>
              </a:rPr>
              <a:t>A LEÁNYKÉRÉS  - „JUTALMA” VÁRBÖRTÖN</a:t>
            </a: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D0E1016A-AC38-4218-BC1F-0F1B2D890453}"/>
              </a:ext>
            </a:extLst>
          </p:cNvPr>
          <p:cNvSpPr/>
          <p:nvPr/>
        </p:nvSpPr>
        <p:spPr>
          <a:xfrm>
            <a:off x="435482" y="2562795"/>
            <a:ext cx="6853844" cy="14001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000" b="1" dirty="0">
                <a:solidFill>
                  <a:schemeClr val="tx1"/>
                </a:solidFill>
              </a:rPr>
              <a:t>KARHATALOM MILOSLAV KISZABADÍTÁSÁRA</a:t>
            </a:r>
          </a:p>
          <a:p>
            <a:pPr algn="ctr"/>
            <a:r>
              <a:rPr lang="hu-HU" sz="2000" b="1" dirty="0">
                <a:solidFill>
                  <a:schemeClr val="tx1"/>
                </a:solidFill>
              </a:rPr>
              <a:t>„VÁROSTROM” – PONGRÁCZ UTOLSÓ CSATÁJA</a:t>
            </a:r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DF7AC0A5-B4F0-4FCC-A7E0-2F983742E040}"/>
              </a:ext>
            </a:extLst>
          </p:cNvPr>
          <p:cNvSpPr/>
          <p:nvPr/>
        </p:nvSpPr>
        <p:spPr>
          <a:xfrm>
            <a:off x="435483" y="4739186"/>
            <a:ext cx="7111730" cy="107993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2000" b="1" dirty="0">
                <a:solidFill>
                  <a:schemeClr val="tx1"/>
                </a:solidFill>
              </a:rPr>
              <a:t>MILOSLAV KISZABADUL</a:t>
            </a:r>
          </a:p>
          <a:p>
            <a:r>
              <a:rPr lang="hu-HU" sz="2000" b="1" dirty="0">
                <a:solidFill>
                  <a:schemeClr val="tx1"/>
                </a:solidFill>
              </a:rPr>
              <a:t>APOLKÁT NEM ENGEDI A BETEG GRÓF</a:t>
            </a:r>
          </a:p>
          <a:p>
            <a:r>
              <a:rPr lang="hu-HU" sz="2000" b="1" dirty="0">
                <a:solidFill>
                  <a:schemeClr val="tx1"/>
                </a:solidFill>
              </a:rPr>
              <a:t>MILOSLAV MEGKERESI ESTELLÁT, HOGY VISSZACSERÉLJE</a:t>
            </a:r>
          </a:p>
        </p:txBody>
      </p:sp>
    </p:spTree>
    <p:extLst>
      <p:ext uri="{BB962C8B-B14F-4D97-AF65-F5344CB8AC3E}">
        <p14:creationId xmlns:p14="http://schemas.microsoft.com/office/powerpoint/2010/main" val="378066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7B4CB40-12B0-410B-A18C-7A453569B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7" name="Tartalom helye 6">
            <a:extLst>
              <a:ext uri="{FF2B5EF4-FFF2-40B4-BE49-F238E27FC236}">
                <a16:creationId xmlns:a16="http://schemas.microsoft.com/office/drawing/2014/main" id="{420C6DA4-085D-49A5-B52E-C3E8A1816260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245660" y="3215458"/>
            <a:ext cx="5464546" cy="3356792"/>
          </a:xfrm>
        </p:spPr>
      </p:pic>
      <p:sp>
        <p:nvSpPr>
          <p:cNvPr id="4" name="Téglalap 3">
            <a:extLst>
              <a:ext uri="{FF2B5EF4-FFF2-40B4-BE49-F238E27FC236}">
                <a16:creationId xmlns:a16="http://schemas.microsoft.com/office/drawing/2014/main" id="{DE50AE3D-BCC8-4D99-AFC1-4725FFC01E47}"/>
              </a:ext>
            </a:extLst>
          </p:cNvPr>
          <p:cNvSpPr/>
          <p:nvPr/>
        </p:nvSpPr>
        <p:spPr>
          <a:xfrm>
            <a:off x="478344" y="285750"/>
            <a:ext cx="11235311" cy="115900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000" b="1" dirty="0">
                <a:solidFill>
                  <a:schemeClr val="tx1"/>
                </a:solidFill>
              </a:rPr>
              <a:t>„VESZTETTEM” – MONDJA PONGRÁCZ</a:t>
            </a:r>
          </a:p>
          <a:p>
            <a:pPr algn="ctr"/>
            <a:r>
              <a:rPr lang="hu-HU" sz="2000" b="1" dirty="0">
                <a:solidFill>
                  <a:schemeClr val="tx1"/>
                </a:solidFill>
              </a:rPr>
              <a:t>ÉS MEGRENDEZI A HALÁLÁT</a:t>
            </a: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0E031075-6C45-4AB5-9C37-7B5588A19C4C}"/>
              </a:ext>
            </a:extLst>
          </p:cNvPr>
          <p:cNvSpPr/>
          <p:nvPr/>
        </p:nvSpPr>
        <p:spPr>
          <a:xfrm>
            <a:off x="521207" y="1607058"/>
            <a:ext cx="4182629" cy="160839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000" b="1" dirty="0">
                <a:solidFill>
                  <a:schemeClr val="tx1"/>
                </a:solidFill>
              </a:rPr>
              <a:t>MEGÁCSOLTATJA A KOPORSÓT</a:t>
            </a:r>
          </a:p>
          <a:p>
            <a:pPr algn="ctr"/>
            <a:r>
              <a:rPr lang="hu-HU" sz="2000" b="1" dirty="0">
                <a:solidFill>
                  <a:schemeClr val="tx1"/>
                </a:solidFill>
              </a:rPr>
              <a:t>LEÖLETI A LOVÁT</a:t>
            </a:r>
          </a:p>
          <a:p>
            <a:pPr algn="ctr"/>
            <a:r>
              <a:rPr lang="hu-HU" sz="2000" b="1" dirty="0">
                <a:solidFill>
                  <a:schemeClr val="tx1"/>
                </a:solidFill>
              </a:rPr>
              <a:t>FELKÉSZÜL A HALÁLRA</a:t>
            </a:r>
          </a:p>
          <a:p>
            <a:pPr algn="ctr"/>
            <a:endParaRPr lang="hu-HU" sz="2000" b="1" dirty="0">
              <a:solidFill>
                <a:schemeClr val="tx1"/>
              </a:solidFill>
            </a:endParaRPr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DE911E24-7B89-408E-A174-D5D7262DC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7046" y="1607058"/>
            <a:ext cx="5683747" cy="335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874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ÜdvözlőDokumentu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egoe UI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715143_TF10001108.potx" id="{8B5B0E17-96EC-43A8-BFE7-37CF82DCCB47}" vid="{5481A94A-3CCA-460E-ABCB-1BD6C1F77A26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8a52e8c320b9a064ae3583ae3861c9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8020cb39231a0945110f9cd888b521a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FD7FC771-7DFE-49DA-B577-71181BFBCB2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EE8C63A-4744-4DE4-BB49-0FF0B5375C6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50072C5-DDE0-4258-BA7A-4D4B80DFA632}">
  <ds:schemaRefs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16c05727-aa75-4e4a-9b5f-8a80a1165891"/>
    <ds:schemaRef ds:uri="71af3243-3dd4-4a8d-8c0d-dd76da1f02a5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Üdvözli a PowerPoint</Template>
  <TotalTime>0</TotalTime>
  <Words>380</Words>
  <Application>Microsoft Office PowerPoint</Application>
  <PresentationFormat>Szélesvásznú</PresentationFormat>
  <Paragraphs>91</Paragraphs>
  <Slides>12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12</vt:i4>
      </vt:variant>
    </vt:vector>
  </HeadingPairs>
  <TitlesOfParts>
    <vt:vector size="20" baseType="lpstr">
      <vt:lpstr>Arial</vt:lpstr>
      <vt:lpstr>Arial Black</vt:lpstr>
      <vt:lpstr>Calibri</vt:lpstr>
      <vt:lpstr>Segoe UI</vt:lpstr>
      <vt:lpstr>Segoe UI Light</vt:lpstr>
      <vt:lpstr>Times New Roman</vt:lpstr>
      <vt:lpstr>Wingdings</vt:lpstr>
      <vt:lpstr>ÜdvözlőDokumentum</vt:lpstr>
      <vt:lpstr>MIKSZÁTH:   BESZTERCE OSTROMA</vt:lpstr>
      <vt:lpstr>Több szálon futó történet</vt:lpstr>
      <vt:lpstr>Több szálon futó történet</vt:lpstr>
      <vt:lpstr>Több szálon futó történet</vt:lpstr>
      <vt:lpstr>Több szálon futó történet</vt:lpstr>
      <vt:lpstr>PowerPoint-bemutató</vt:lpstr>
      <vt:lpstr>PowerPoint-bemutató</vt:lpstr>
      <vt:lpstr>PowerPoint-bemutató</vt:lpstr>
      <vt:lpstr>PowerPoint-bemutató</vt:lpstr>
      <vt:lpstr>PowerPoint-bemutató</vt:lpstr>
      <vt:lpstr>ELBESZÉLÉSMÓD</vt:lpstr>
      <vt:lpstr>SZEREPLŐK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2024-09-08T18:53:50Z</dcterms:created>
  <dcterms:modified xsi:type="dcterms:W3CDTF">2024-09-10T20:23:44Z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