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99" r:id="rId2"/>
    <p:sldId id="310" r:id="rId3"/>
    <p:sldId id="314" r:id="rId4"/>
    <p:sldId id="311" r:id="rId5"/>
    <p:sldId id="312" r:id="rId6"/>
    <p:sldId id="315" r:id="rId7"/>
    <p:sldId id="316" r:id="rId8"/>
    <p:sldId id="313" r:id="rId9"/>
    <p:sldId id="318" r:id="rId10"/>
    <p:sldId id="317" r:id="rId11"/>
    <p:sldId id="319" r:id="rId12"/>
    <p:sldId id="320" r:id="rId13"/>
    <p:sldId id="306" r:id="rId14"/>
    <p:sldId id="309" r:id="rId15"/>
    <p:sldId id="30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33CCFF"/>
    <a:srgbClr val="292929"/>
    <a:srgbClr val="FF7C80"/>
    <a:srgbClr val="EC0000"/>
    <a:srgbClr val="003300"/>
    <a:srgbClr val="FFCC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2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pPr>
              <a:defRPr/>
            </a:pPr>
            <a:fld id="{5D4949EF-DEC2-4422-A6C5-0042BCE4FE2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2142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66565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19390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7435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130714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50967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77303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C450E-BD65-4AD6-BA94-F128235AD494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164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pPr>
              <a:defRPr/>
            </a:pPr>
            <a:fld id="{575736D8-B375-4233-8D98-3A75B005037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43937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19A9D-BF38-4DA1-B88E-3604FC1C245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43735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031C2-5DC9-4FE8-A178-9219791C41D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6187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pPr>
              <a:defRPr/>
            </a:pPr>
            <a:fld id="{5304EAE3-A455-4563-A56A-2EE89F945A0A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8799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BA491D-AEA9-442E-A19C-92A7D125DD3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4556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4B41BD-1877-4BBB-8A5F-A7D8F6BCDD7D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87958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C8C86-04DD-468B-B3D5-8652F2462DD5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63420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B9CF3-88F2-4367-839B-A62EE06159B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9967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2BA41-0DC0-4190-BDA0-18823615913C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4961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AE4FBA-05A7-46B4-A842-9D19FB28EECE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806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D3739F-F0EE-4753-A2C6-E3F024E2FA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08930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667000"/>
            <a:ext cx="6553200" cy="307498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hu-HU" altLang="hu-HU" b="1" dirty="0"/>
              <a:t>Szophoklész</a:t>
            </a:r>
            <a:br>
              <a:rPr lang="hu-HU" altLang="hu-HU" b="1" dirty="0"/>
            </a:br>
            <a:br>
              <a:rPr lang="hu-HU" altLang="hu-HU" b="1" dirty="0"/>
            </a:br>
            <a:r>
              <a:rPr lang="hu-HU" altLang="hu-HU" sz="8000" b="1" dirty="0"/>
              <a:t>ANTIGONÉ</a:t>
            </a:r>
            <a:br>
              <a:rPr lang="hu-HU" altLang="hu-HU" b="1" dirty="0"/>
            </a:br>
            <a:br>
              <a:rPr lang="hu-HU" altLang="hu-HU" b="1" dirty="0"/>
            </a:br>
            <a:endParaRPr lang="hu-HU" alt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434F68-1CC7-4336-BD2F-048906410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00" y="152400"/>
            <a:ext cx="1943100" cy="1293028"/>
          </a:xfrm>
        </p:spPr>
        <p:txBody>
          <a:bodyPr/>
          <a:lstStyle/>
          <a:p>
            <a:pPr algn="l"/>
            <a:r>
              <a:rPr lang="hu-HU" b="1" dirty="0"/>
              <a:t>KREÓN</a:t>
            </a:r>
            <a:r>
              <a:rPr lang="hu-HU" dirty="0"/>
              <a:t> 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96074208-362C-4F8B-985E-2F44FF36F484}"/>
              </a:ext>
            </a:extLst>
          </p:cNvPr>
          <p:cNvSpPr/>
          <p:nvPr/>
        </p:nvSpPr>
        <p:spPr>
          <a:xfrm>
            <a:off x="228600" y="1178728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HA OIDIPUSZ NEM JÖN, MÁR RÉGÓTA KIRÁLY LENNE 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0521E184-47FC-4953-B238-F588C309A340}"/>
              </a:ext>
            </a:extLst>
          </p:cNvPr>
          <p:cNvSpPr/>
          <p:nvPr/>
        </p:nvSpPr>
        <p:spPr>
          <a:xfrm>
            <a:off x="228600" y="1828800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IDEIGLENES URALKODÁS UTÁN ÁT KELL ADNIA A HATALMAT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8C83D9C5-B3E0-4139-A41A-8F1CC2BFE043}"/>
              </a:ext>
            </a:extLst>
          </p:cNvPr>
          <p:cNvSpPr/>
          <p:nvPr/>
        </p:nvSpPr>
        <p:spPr>
          <a:xfrm>
            <a:off x="152400" y="3653319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 HALOTTAK TISZTELETÉNEK ŐSI TÖRVÉNYÉT SZEGI MEG </a:t>
            </a:r>
            <a:r>
              <a:rPr lang="hu-HU" b="1" dirty="0">
                <a:solidFill>
                  <a:schemeClr val="accent6"/>
                </a:solidFill>
              </a:rPr>
              <a:t>(HÜBRISZ</a:t>
            </a:r>
            <a:r>
              <a:rPr lang="hu-HU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FE4F1F4A-8807-4B09-B80A-A90E57078A9D}"/>
              </a:ext>
            </a:extLst>
          </p:cNvPr>
          <p:cNvSpPr/>
          <p:nvPr/>
        </p:nvSpPr>
        <p:spPr>
          <a:xfrm>
            <a:off x="152400" y="4267200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MAKACS (HOGY ERŐS KIRÁLYNAK TARTSÁK)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9D97D90D-F774-408C-A7A7-DAFE79E6BA42}"/>
              </a:ext>
            </a:extLst>
          </p:cNvPr>
          <p:cNvSpPr/>
          <p:nvPr/>
        </p:nvSpPr>
        <p:spPr>
          <a:xfrm>
            <a:off x="152400" y="4876800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SAJÁT UNOKAHÚGÁT, FIA SZERELMÉT ÍTÉLI HALÁLRA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C1CF332B-D5C3-415A-9096-30C2C58F266A}"/>
              </a:ext>
            </a:extLst>
          </p:cNvPr>
          <p:cNvSpPr/>
          <p:nvPr/>
        </p:nvSpPr>
        <p:spPr>
          <a:xfrm>
            <a:off x="152400" y="5486400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MEGKÉRDŐJELEZI A JÓS TEHETSÉGÉT </a:t>
            </a:r>
            <a:r>
              <a:rPr lang="hu-HU" b="1" dirty="0">
                <a:solidFill>
                  <a:schemeClr val="accent6"/>
                </a:solidFill>
              </a:rPr>
              <a:t>(HÜBRISZ)</a:t>
            </a:r>
          </a:p>
        </p:txBody>
      </p:sp>
    </p:spTree>
    <p:extLst>
      <p:ext uri="{BB962C8B-B14F-4D97-AF65-F5344CB8AC3E}">
        <p14:creationId xmlns:p14="http://schemas.microsoft.com/office/powerpoint/2010/main" val="19580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434F68-1CC7-4336-BD2F-048906410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152400"/>
            <a:ext cx="3086100" cy="1293028"/>
          </a:xfrm>
        </p:spPr>
        <p:txBody>
          <a:bodyPr/>
          <a:lstStyle/>
          <a:p>
            <a:pPr algn="l"/>
            <a:r>
              <a:rPr lang="hu-HU" b="1" dirty="0"/>
              <a:t>ANTIGONÉ</a:t>
            </a:r>
            <a:r>
              <a:rPr lang="hu-HU" dirty="0"/>
              <a:t> 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96074208-362C-4F8B-985E-2F44FF36F484}"/>
              </a:ext>
            </a:extLst>
          </p:cNvPr>
          <p:cNvSpPr/>
          <p:nvPr/>
        </p:nvSpPr>
        <p:spPr>
          <a:xfrm>
            <a:off x="228600" y="1219200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VÉRFERTŐZŐ HÁZASSÁGBÓL SZÜLETETT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0521E184-47FC-4953-B238-F588C309A340}"/>
              </a:ext>
            </a:extLst>
          </p:cNvPr>
          <p:cNvSpPr/>
          <p:nvPr/>
        </p:nvSpPr>
        <p:spPr>
          <a:xfrm>
            <a:off x="228600" y="1828800"/>
            <a:ext cx="2743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ANYJA ÖNGYILKOS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8C83D9C5-B3E0-4139-A41A-8F1CC2BFE043}"/>
              </a:ext>
            </a:extLst>
          </p:cNvPr>
          <p:cNvSpPr/>
          <p:nvPr/>
        </p:nvSpPr>
        <p:spPr>
          <a:xfrm>
            <a:off x="2895600" y="3162300"/>
            <a:ext cx="60960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ELVÉHEZ RAGASZKODIK, NINCS BENNE MEGALKUVÁS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FE4F1F4A-8807-4B09-B80A-A90E57078A9D}"/>
              </a:ext>
            </a:extLst>
          </p:cNvPr>
          <p:cNvSpPr/>
          <p:nvPr/>
        </p:nvSpPr>
        <p:spPr>
          <a:xfrm>
            <a:off x="4355387" y="3805487"/>
            <a:ext cx="4648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MINDENKI EGYETÉRT VELE (DE GYÁVÁK)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9D97D90D-F774-408C-A7A7-DAFE79E6BA42}"/>
              </a:ext>
            </a:extLst>
          </p:cNvPr>
          <p:cNvSpPr/>
          <p:nvPr/>
        </p:nvSpPr>
        <p:spPr>
          <a:xfrm>
            <a:off x="3649038" y="4495800"/>
            <a:ext cx="54864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EGY MAGASABBRENDŰ ERKÖLCS KÉPVISELŐJE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C1CF332B-D5C3-415A-9096-30C2C58F266A}"/>
              </a:ext>
            </a:extLst>
          </p:cNvPr>
          <p:cNvSpPr/>
          <p:nvPr/>
        </p:nvSpPr>
        <p:spPr>
          <a:xfrm>
            <a:off x="5029200" y="5179692"/>
            <a:ext cx="40386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TRAGIKUS HŐS (ÉRTÉKPUSZTULÁS)</a:t>
            </a:r>
            <a:endParaRPr lang="hu-HU" b="1" dirty="0">
              <a:solidFill>
                <a:schemeClr val="accent6"/>
              </a:solidFill>
            </a:endParaRP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F678F2CB-FF6D-4855-9CE1-E1D9D8D5B551}"/>
              </a:ext>
            </a:extLst>
          </p:cNvPr>
          <p:cNvSpPr/>
          <p:nvPr/>
        </p:nvSpPr>
        <p:spPr>
          <a:xfrm>
            <a:off x="2979506" y="1862387"/>
            <a:ext cx="2743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APJA ATYAGYILKOS, ÖNCSONKÍTÓ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1CCD1E06-5AB5-4151-AAF3-3BAFEE64D70F}"/>
              </a:ext>
            </a:extLst>
          </p:cNvPr>
          <p:cNvSpPr/>
          <p:nvPr/>
        </p:nvSpPr>
        <p:spPr>
          <a:xfrm>
            <a:off x="5760378" y="1862387"/>
            <a:ext cx="2743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TESTVÉREI EGYMÁST ÖLTÉK MEG</a:t>
            </a:r>
          </a:p>
        </p:txBody>
      </p:sp>
    </p:spTree>
    <p:extLst>
      <p:ext uri="{BB962C8B-B14F-4D97-AF65-F5344CB8AC3E}">
        <p14:creationId xmlns:p14="http://schemas.microsoft.com/office/powerpoint/2010/main" val="87001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434F68-1CC7-4336-BD2F-048906410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152400"/>
            <a:ext cx="3086100" cy="1293028"/>
          </a:xfrm>
        </p:spPr>
        <p:txBody>
          <a:bodyPr/>
          <a:lstStyle/>
          <a:p>
            <a:pPr algn="l"/>
            <a:r>
              <a:rPr lang="hu-HU" b="1" dirty="0"/>
              <a:t>ISZMÉNÉ</a:t>
            </a:r>
            <a:r>
              <a:rPr lang="hu-HU" dirty="0"/>
              <a:t> 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96074208-362C-4F8B-985E-2F44FF36F484}"/>
              </a:ext>
            </a:extLst>
          </p:cNvPr>
          <p:cNvSpPr/>
          <p:nvPr/>
        </p:nvSpPr>
        <p:spPr>
          <a:xfrm>
            <a:off x="228600" y="1219200"/>
            <a:ext cx="7924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VÉRFERTŐZŐ HÁZASSÁGBÓL SZÜLETETT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0521E184-47FC-4953-B238-F588C309A340}"/>
              </a:ext>
            </a:extLst>
          </p:cNvPr>
          <p:cNvSpPr/>
          <p:nvPr/>
        </p:nvSpPr>
        <p:spPr>
          <a:xfrm>
            <a:off x="228600" y="1828800"/>
            <a:ext cx="2743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ANYJA ÖNGYILKOS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8C83D9C5-B3E0-4139-A41A-8F1CC2BFE043}"/>
              </a:ext>
            </a:extLst>
          </p:cNvPr>
          <p:cNvSpPr/>
          <p:nvPr/>
        </p:nvSpPr>
        <p:spPr>
          <a:xfrm>
            <a:off x="2863921" y="3795740"/>
            <a:ext cx="44958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 „TÚLÉLŐ”, NEM AKAR HŐS LENNI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FE4F1F4A-8807-4B09-B80A-A90E57078A9D}"/>
              </a:ext>
            </a:extLst>
          </p:cNvPr>
          <p:cNvSpPr/>
          <p:nvPr/>
        </p:nvSpPr>
        <p:spPr>
          <a:xfrm>
            <a:off x="2895600" y="4603679"/>
            <a:ext cx="51816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 MAGA MÓDJÁN IGAZA VAN (TÚL SOK VOLT A TRAGÉDIA)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9D97D90D-F774-408C-A7A7-DAFE79E6BA42}"/>
              </a:ext>
            </a:extLst>
          </p:cNvPr>
          <p:cNvSpPr/>
          <p:nvPr/>
        </p:nvSpPr>
        <p:spPr>
          <a:xfrm>
            <a:off x="2895600" y="5444251"/>
            <a:ext cx="6019800" cy="7620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MEGALKUSZIK (BÁR NEM ÉRT EGYET KREÓNNAL)</a:t>
            </a:r>
          </a:p>
        </p:txBody>
      </p:sp>
      <p:sp>
        <p:nvSpPr>
          <p:cNvPr id="10" name="Nyíl: ötszög 9">
            <a:extLst>
              <a:ext uri="{FF2B5EF4-FFF2-40B4-BE49-F238E27FC236}">
                <a16:creationId xmlns:a16="http://schemas.microsoft.com/office/drawing/2014/main" id="{F678F2CB-FF6D-4855-9CE1-E1D9D8D5B551}"/>
              </a:ext>
            </a:extLst>
          </p:cNvPr>
          <p:cNvSpPr/>
          <p:nvPr/>
        </p:nvSpPr>
        <p:spPr>
          <a:xfrm>
            <a:off x="2979506" y="1862387"/>
            <a:ext cx="2743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APJA ATYAGYILKOS, ÖNCSONKÍTÓ</a:t>
            </a:r>
          </a:p>
        </p:txBody>
      </p:sp>
      <p:sp>
        <p:nvSpPr>
          <p:cNvPr id="11" name="Nyíl: ötszög 10">
            <a:extLst>
              <a:ext uri="{FF2B5EF4-FFF2-40B4-BE49-F238E27FC236}">
                <a16:creationId xmlns:a16="http://schemas.microsoft.com/office/drawing/2014/main" id="{1CCD1E06-5AB5-4151-AAF3-3BAFEE64D70F}"/>
              </a:ext>
            </a:extLst>
          </p:cNvPr>
          <p:cNvSpPr/>
          <p:nvPr/>
        </p:nvSpPr>
        <p:spPr>
          <a:xfrm>
            <a:off x="5760378" y="1862387"/>
            <a:ext cx="2743200" cy="5334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TESTVÉREI EGYMÁST ÖLTÉK MEG</a:t>
            </a:r>
          </a:p>
        </p:txBody>
      </p:sp>
    </p:spTree>
    <p:extLst>
      <p:ext uri="{BB962C8B-B14F-4D97-AF65-F5344CB8AC3E}">
        <p14:creationId xmlns:p14="http://schemas.microsoft.com/office/powerpoint/2010/main" val="7065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dirty="0"/>
              <a:t>A tragikus hős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336C6A29-F391-4D90-B65F-EBAED58922AC}"/>
              </a:ext>
            </a:extLst>
          </p:cNvPr>
          <p:cNvSpPr/>
          <p:nvPr/>
        </p:nvSpPr>
        <p:spPr>
          <a:xfrm>
            <a:off x="2207122" y="1510754"/>
            <a:ext cx="5616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eaLnBrk="1" hangingPunct="1">
              <a:buFontTx/>
              <a:buChar char="-"/>
              <a:defRPr/>
            </a:pPr>
            <a:r>
              <a:rPr lang="hu-HU" alt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fölötte áll a többi szereplőnek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38ADC1C-2BEC-47C6-9EBC-DAF6C405819B}"/>
              </a:ext>
            </a:extLst>
          </p:cNvPr>
          <p:cNvSpPr/>
          <p:nvPr/>
        </p:nvSpPr>
        <p:spPr>
          <a:xfrm>
            <a:off x="1979859" y="2332555"/>
            <a:ext cx="7164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eaLnBrk="1" hangingPunct="1">
              <a:buFontTx/>
              <a:buChar char="-"/>
              <a:defRPr/>
            </a:pPr>
            <a:r>
              <a:rPr lang="hu-HU" alt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események ellen nem tud védekezni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CBE38B6-741B-4FCC-A572-7D85F4CDF1D7}"/>
              </a:ext>
            </a:extLst>
          </p:cNvPr>
          <p:cNvSpPr/>
          <p:nvPr/>
        </p:nvSpPr>
        <p:spPr>
          <a:xfrm>
            <a:off x="2819400" y="3136612"/>
            <a:ext cx="40206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eaLnBrk="1" hangingPunct="1">
              <a:buFontTx/>
              <a:buChar char="-"/>
              <a:defRPr/>
            </a:pPr>
            <a:r>
              <a:rPr lang="hu-HU" alt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pusztulása veszteség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F7AC3FA-602F-4F77-ABE5-FE93B3428AB4}"/>
              </a:ext>
            </a:extLst>
          </p:cNvPr>
          <p:cNvSpPr/>
          <p:nvPr/>
        </p:nvSpPr>
        <p:spPr>
          <a:xfrm>
            <a:off x="1320661" y="5486400"/>
            <a:ext cx="65026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ezért megrendíti a nézőt (katarzis). 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hármas egység elve</a:t>
            </a:r>
          </a:p>
        </p:txBody>
      </p:sp>
      <p:sp>
        <p:nvSpPr>
          <p:cNvPr id="5" name="Téglalap 4"/>
          <p:cNvSpPr/>
          <p:nvPr/>
        </p:nvSpPr>
        <p:spPr>
          <a:xfrm>
            <a:off x="6546351" y="1752600"/>
            <a:ext cx="2514600" cy="3971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Tér</a:t>
            </a:r>
          </a:p>
          <a:p>
            <a:pPr algn="ctr"/>
            <a:endParaRPr lang="hu-HU" sz="2800" b="1" dirty="0"/>
          </a:p>
          <a:p>
            <a:pPr algn="ctr"/>
            <a:r>
              <a:rPr lang="hu-HU" sz="2800" b="1" dirty="0"/>
              <a:t>Idő</a:t>
            </a:r>
          </a:p>
          <a:p>
            <a:pPr algn="ctr"/>
            <a:endParaRPr lang="hu-HU" sz="2800" b="1" dirty="0"/>
          </a:p>
          <a:p>
            <a:pPr algn="ctr"/>
            <a:r>
              <a:rPr lang="hu-HU" sz="2800" b="1" dirty="0"/>
              <a:t>Cselekmény</a:t>
            </a:r>
          </a:p>
        </p:txBody>
      </p:sp>
      <p:sp>
        <p:nvSpPr>
          <p:cNvPr id="6" name="Ötszög 5"/>
          <p:cNvSpPr/>
          <p:nvPr/>
        </p:nvSpPr>
        <p:spPr>
          <a:xfrm>
            <a:off x="76200" y="2438400"/>
            <a:ext cx="6248400" cy="986319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Egy helyszín</a:t>
            </a:r>
          </a:p>
        </p:txBody>
      </p:sp>
      <p:sp>
        <p:nvSpPr>
          <p:cNvPr id="9" name="Ötszög 5">
            <a:extLst>
              <a:ext uri="{FF2B5EF4-FFF2-40B4-BE49-F238E27FC236}">
                <a16:creationId xmlns:a16="http://schemas.microsoft.com/office/drawing/2014/main" id="{0F8BFEA8-1411-421F-A121-12037DB01755}"/>
              </a:ext>
            </a:extLst>
          </p:cNvPr>
          <p:cNvSpPr/>
          <p:nvPr/>
        </p:nvSpPr>
        <p:spPr>
          <a:xfrm>
            <a:off x="76200" y="3406739"/>
            <a:ext cx="6248400" cy="986319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Egy nap alatt</a:t>
            </a:r>
          </a:p>
        </p:txBody>
      </p:sp>
      <p:sp>
        <p:nvSpPr>
          <p:cNvPr id="10" name="Ötszög 5">
            <a:extLst>
              <a:ext uri="{FF2B5EF4-FFF2-40B4-BE49-F238E27FC236}">
                <a16:creationId xmlns:a16="http://schemas.microsoft.com/office/drawing/2014/main" id="{21641669-B80D-4A04-88F8-B64EC727B225}"/>
              </a:ext>
            </a:extLst>
          </p:cNvPr>
          <p:cNvSpPr/>
          <p:nvPr/>
        </p:nvSpPr>
        <p:spPr>
          <a:xfrm>
            <a:off x="83049" y="4393058"/>
            <a:ext cx="6248400" cy="986319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Egy szálon futó cselekmény</a:t>
            </a:r>
          </a:p>
        </p:txBody>
      </p:sp>
    </p:spTree>
    <p:extLst>
      <p:ext uri="{BB962C8B-B14F-4D97-AF65-F5344CB8AC3E}">
        <p14:creationId xmlns:p14="http://schemas.microsoft.com/office/powerpoint/2010/main" val="13584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dirty="0"/>
              <a:t>A dráma részei</a:t>
            </a:r>
          </a:p>
        </p:txBody>
      </p:sp>
      <p:graphicFrame>
        <p:nvGraphicFramePr>
          <p:cNvPr id="4" name="Táblázat helye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590771589"/>
              </p:ext>
            </p:extLst>
          </p:nvPr>
        </p:nvGraphicFramePr>
        <p:xfrm>
          <a:off x="-76200" y="1415461"/>
          <a:ext cx="9296400" cy="4480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62">
                <a:tc>
                  <a:txBody>
                    <a:bodyPr/>
                    <a:lstStyle/>
                    <a:p>
                      <a:r>
                        <a:rPr lang="hu-HU" sz="2400" b="1" dirty="0">
                          <a:solidFill>
                            <a:schemeClr val="bg1"/>
                          </a:solidFill>
                        </a:rPr>
                        <a:t>szituáció</a:t>
                      </a:r>
                    </a:p>
                  </a:txBody>
                  <a:tcPr marT="45723" marB="4572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szereplők és viszonyaik bemutatása</a:t>
                      </a:r>
                    </a:p>
                    <a:p>
                      <a:endParaRPr lang="hu-HU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T="45723" marB="45723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24">
                <a:tc>
                  <a:txBody>
                    <a:bodyPr/>
                    <a:lstStyle/>
                    <a:p>
                      <a:r>
                        <a:rPr lang="hu-HU" sz="2400" b="1" dirty="0"/>
                        <a:t>bonyodalom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fennálló rend, helyzet megborul</a:t>
                      </a:r>
                      <a:endParaRPr lang="hu-HU" sz="2400" b="1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801">
                <a:tc>
                  <a:txBody>
                    <a:bodyPr/>
                    <a:lstStyle/>
                    <a:p>
                      <a:r>
                        <a:rPr lang="hu-HU" sz="2400" b="1" dirty="0"/>
                        <a:t>konfliktus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szereplők összeütközése, nézeteltérése. 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70">
                <a:tc>
                  <a:txBody>
                    <a:bodyPr/>
                    <a:lstStyle/>
                    <a:p>
                      <a:endParaRPr lang="hu-HU" sz="24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hu-HU" sz="2400" b="1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124">
                <a:tc>
                  <a:txBody>
                    <a:bodyPr/>
                    <a:lstStyle/>
                    <a:p>
                      <a:r>
                        <a:rPr lang="hu-HU" sz="2400" b="1" dirty="0"/>
                        <a:t>tetőpont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tragikus hős</a:t>
                      </a:r>
                      <a:r>
                        <a:rPr lang="hu-HU" sz="24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összeomlása vagy halála</a:t>
                      </a:r>
                      <a:endParaRPr lang="hu-HU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hu-HU" sz="2400" b="1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65">
                <a:tc>
                  <a:txBody>
                    <a:bodyPr/>
                    <a:lstStyle/>
                    <a:p>
                      <a:r>
                        <a:rPr lang="hu-HU" sz="2400" b="1" dirty="0"/>
                        <a:t>feloldás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hu-H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viszonylagos rend helyreáll.</a:t>
                      </a:r>
                      <a:endParaRPr lang="hu-HU" sz="2400" b="1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églalap 5">
            <a:extLst>
              <a:ext uri="{FF2B5EF4-FFF2-40B4-BE49-F238E27FC236}">
                <a16:creationId xmlns:a16="http://schemas.microsoft.com/office/drawing/2014/main" id="{0B213137-4C24-4CA3-8F15-286C058EE385}"/>
              </a:ext>
            </a:extLst>
          </p:cNvPr>
          <p:cNvSpPr/>
          <p:nvPr/>
        </p:nvSpPr>
        <p:spPr>
          <a:xfrm>
            <a:off x="2057400" y="1285076"/>
            <a:ext cx="7096874" cy="8705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bg1"/>
                </a:solidFill>
              </a:rPr>
              <a:t>KREÓN MEGTILTJA A TEMETÉST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D86ED0DD-27C0-465B-802D-4B35E2764DF0}"/>
              </a:ext>
            </a:extLst>
          </p:cNvPr>
          <p:cNvSpPr/>
          <p:nvPr/>
        </p:nvSpPr>
        <p:spPr>
          <a:xfrm>
            <a:off x="2057400" y="2135915"/>
            <a:ext cx="7096874" cy="870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bg1"/>
                </a:solidFill>
              </a:rPr>
              <a:t>ANTIGONÉ ELTEMETI TESTVÉRÉT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F74C7623-8039-48C8-8C9E-0C5A17939FA6}"/>
              </a:ext>
            </a:extLst>
          </p:cNvPr>
          <p:cNvSpPr/>
          <p:nvPr/>
        </p:nvSpPr>
        <p:spPr>
          <a:xfrm>
            <a:off x="2057400" y="2971800"/>
            <a:ext cx="7076326" cy="11430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 ÉS ANTIGONÉ / HAIMÓN / TEIRESZIASZ KÖZÖTT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C1132F0B-6E78-4AA3-813C-A1DBEFACC1A8}"/>
              </a:ext>
            </a:extLst>
          </p:cNvPr>
          <p:cNvSpPr/>
          <p:nvPr/>
        </p:nvSpPr>
        <p:spPr>
          <a:xfrm>
            <a:off x="2057400" y="4114801"/>
            <a:ext cx="7068620" cy="134615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ANTIGONÉ, HAIMÓN ÉS EURIDIKÉ HALÁLA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90039AAF-39C4-419E-BA1A-19D79D9EBBFD}"/>
              </a:ext>
            </a:extLst>
          </p:cNvPr>
          <p:cNvSpPr/>
          <p:nvPr/>
        </p:nvSpPr>
        <p:spPr>
          <a:xfrm>
            <a:off x="2045414" y="5460956"/>
            <a:ext cx="7096874" cy="870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bg1"/>
                </a:solidFill>
              </a:rPr>
              <a:t>KREÓN ELISMERI BŰNEIT, ÖSSZEOMLIK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DABD2E-F724-4269-8554-516372A4E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764373"/>
            <a:ext cx="7863840" cy="1293028"/>
          </a:xfrm>
        </p:spPr>
        <p:txBody>
          <a:bodyPr/>
          <a:lstStyle/>
          <a:p>
            <a:r>
              <a:rPr lang="hu-HU" b="1" dirty="0"/>
              <a:t>ELŐZMÉNYEK </a:t>
            </a:r>
            <a:br>
              <a:rPr lang="hu-HU" b="1" dirty="0"/>
            </a:br>
            <a:r>
              <a:rPr lang="hu-HU" b="1" dirty="0"/>
              <a:t>(THÉBAI MONDAKÖR)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8AB89A4-1CA2-45C9-BD31-640CC04B035C}"/>
              </a:ext>
            </a:extLst>
          </p:cNvPr>
          <p:cNvSpPr/>
          <p:nvPr/>
        </p:nvSpPr>
        <p:spPr>
          <a:xfrm>
            <a:off x="594360" y="2286000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LAIOSZ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D51D913-C7B7-4A9A-BE5B-EA9627821B5F}"/>
              </a:ext>
            </a:extLst>
          </p:cNvPr>
          <p:cNvSpPr/>
          <p:nvPr/>
        </p:nvSpPr>
        <p:spPr>
          <a:xfrm>
            <a:off x="2362200" y="2290281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7" name="Összekötő: szögletes 6">
            <a:extLst>
              <a:ext uri="{FF2B5EF4-FFF2-40B4-BE49-F238E27FC236}">
                <a16:creationId xmlns:a16="http://schemas.microsoft.com/office/drawing/2014/main" id="{88D203AA-CDB3-4B6D-AEF4-CBC1D42CCC4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07662" y="2090022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églalap 10">
            <a:extLst>
              <a:ext uri="{FF2B5EF4-FFF2-40B4-BE49-F238E27FC236}">
                <a16:creationId xmlns:a16="http://schemas.microsoft.com/office/drawing/2014/main" id="{9A20325D-2D9F-48D0-9FCD-EA87ADC8DD50}"/>
              </a:ext>
            </a:extLst>
          </p:cNvPr>
          <p:cNvSpPr/>
          <p:nvPr/>
        </p:nvSpPr>
        <p:spPr>
          <a:xfrm>
            <a:off x="1478280" y="3702119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OIDIPUSZ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22BEA59-1A93-4480-AD9C-035EB144C3B5}"/>
              </a:ext>
            </a:extLst>
          </p:cNvPr>
          <p:cNvSpPr/>
          <p:nvPr/>
        </p:nvSpPr>
        <p:spPr>
          <a:xfrm>
            <a:off x="3352800" y="3702117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13" name="Összekötő: szögletes 12">
            <a:extLst>
              <a:ext uri="{FF2B5EF4-FFF2-40B4-BE49-F238E27FC236}">
                <a16:creationId xmlns:a16="http://schemas.microsoft.com/office/drawing/2014/main" id="{80859CF6-C013-47D2-9B98-55BB6E0C69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120689" y="3609311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D3675238-CED9-4A9A-B411-0F406C76CD24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2209800" y="3155881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D7EC4D8B-6E82-4EB7-9C31-5ACD0A835977}"/>
              </a:ext>
            </a:extLst>
          </p:cNvPr>
          <p:cNvCxnSpPr>
            <a:cxnSpLocks/>
          </p:cNvCxnSpPr>
          <p:nvPr/>
        </p:nvCxnSpPr>
        <p:spPr>
          <a:xfrm>
            <a:off x="3093719" y="4724400"/>
            <a:ext cx="1" cy="4255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églalap 26">
            <a:extLst>
              <a:ext uri="{FF2B5EF4-FFF2-40B4-BE49-F238E27FC236}">
                <a16:creationId xmlns:a16="http://schemas.microsoft.com/office/drawing/2014/main" id="{D6A0917E-0968-44A7-A34F-DC5F29FAE64D}"/>
              </a:ext>
            </a:extLst>
          </p:cNvPr>
          <p:cNvSpPr/>
          <p:nvPr/>
        </p:nvSpPr>
        <p:spPr>
          <a:xfrm>
            <a:off x="1676400" y="5168755"/>
            <a:ext cx="2971796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4 GYERMEK</a:t>
            </a:r>
          </a:p>
        </p:txBody>
      </p:sp>
      <p:sp>
        <p:nvSpPr>
          <p:cNvPr id="28" name="Téglalap 27">
            <a:extLst>
              <a:ext uri="{FF2B5EF4-FFF2-40B4-BE49-F238E27FC236}">
                <a16:creationId xmlns:a16="http://schemas.microsoft.com/office/drawing/2014/main" id="{A85FE3D3-2B1C-493B-AA12-20EE639B7C9B}"/>
              </a:ext>
            </a:extLst>
          </p:cNvPr>
          <p:cNvSpPr/>
          <p:nvPr/>
        </p:nvSpPr>
        <p:spPr>
          <a:xfrm>
            <a:off x="5227320" y="2057401"/>
            <a:ext cx="3322312" cy="39367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Iokaszté halála és Oidipusz távozása után annak sógora, Kreón </a:t>
            </a:r>
            <a:r>
              <a:rPr lang="hu-HU" sz="2400" b="1" dirty="0" err="1">
                <a:solidFill>
                  <a:schemeClr val="bg1"/>
                </a:solidFill>
              </a:rPr>
              <a:t>veSZI</a:t>
            </a:r>
            <a:r>
              <a:rPr lang="hu-HU" sz="2400" b="1" dirty="0">
                <a:solidFill>
                  <a:schemeClr val="bg1"/>
                </a:solidFill>
              </a:rPr>
              <a:t> át a hatalmat</a:t>
            </a:r>
          </a:p>
          <a:p>
            <a:pPr algn="ctr"/>
            <a:endParaRPr lang="hu-HU" sz="2400" b="1" dirty="0">
              <a:solidFill>
                <a:schemeClr val="bg1"/>
              </a:solidFill>
            </a:endParaRPr>
          </a:p>
          <a:p>
            <a:pPr algn="ctr"/>
            <a:r>
              <a:rPr lang="hu-HU" sz="2400" b="1" dirty="0">
                <a:solidFill>
                  <a:schemeClr val="bg1"/>
                </a:solidFill>
              </a:rPr>
              <a:t>A két ikerfiú felnő, legyilkolják egymást a koronáért</a:t>
            </a:r>
          </a:p>
        </p:txBody>
      </p:sp>
    </p:spTree>
    <p:extLst>
      <p:ext uri="{BB962C8B-B14F-4D97-AF65-F5344CB8AC3E}">
        <p14:creationId xmlns:p14="http://schemas.microsoft.com/office/powerpoint/2010/main" val="87743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8AB89A4-1CA2-45C9-BD31-640CC04B035C}"/>
              </a:ext>
            </a:extLst>
          </p:cNvPr>
          <p:cNvSpPr/>
          <p:nvPr/>
        </p:nvSpPr>
        <p:spPr>
          <a:xfrm>
            <a:off x="457200" y="1580082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LAIOSZ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D51D913-C7B7-4A9A-BE5B-EA9627821B5F}"/>
              </a:ext>
            </a:extLst>
          </p:cNvPr>
          <p:cNvSpPr/>
          <p:nvPr/>
        </p:nvSpPr>
        <p:spPr>
          <a:xfrm>
            <a:off x="2667000" y="1572801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7" name="Összekötő: szögletes 6">
            <a:extLst>
              <a:ext uri="{FF2B5EF4-FFF2-40B4-BE49-F238E27FC236}">
                <a16:creationId xmlns:a16="http://schemas.microsoft.com/office/drawing/2014/main" id="{88D203AA-CDB3-4B6D-AEF4-CBC1D42CCC4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21875" y="148469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églalap 10">
            <a:extLst>
              <a:ext uri="{FF2B5EF4-FFF2-40B4-BE49-F238E27FC236}">
                <a16:creationId xmlns:a16="http://schemas.microsoft.com/office/drawing/2014/main" id="{9A20325D-2D9F-48D0-9FCD-EA87ADC8DD50}"/>
              </a:ext>
            </a:extLst>
          </p:cNvPr>
          <p:cNvSpPr/>
          <p:nvPr/>
        </p:nvSpPr>
        <p:spPr>
          <a:xfrm>
            <a:off x="1592494" y="3094020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OIDIPUSZ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22BEA59-1A93-4480-AD9C-035EB144C3B5}"/>
              </a:ext>
            </a:extLst>
          </p:cNvPr>
          <p:cNvSpPr/>
          <p:nvPr/>
        </p:nvSpPr>
        <p:spPr>
          <a:xfrm>
            <a:off x="3398520" y="3106755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13" name="Összekötő: szögletes 12">
            <a:extLst>
              <a:ext uri="{FF2B5EF4-FFF2-40B4-BE49-F238E27FC236}">
                <a16:creationId xmlns:a16="http://schemas.microsoft.com/office/drawing/2014/main" id="{80859CF6-C013-47D2-9B98-55BB6E0C69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43980" y="292961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D3675238-CED9-4A9A-B411-0F406C76CD24}"/>
              </a:ext>
            </a:extLst>
          </p:cNvPr>
          <p:cNvCxnSpPr>
            <a:cxnSpLocks/>
          </p:cNvCxnSpPr>
          <p:nvPr/>
        </p:nvCxnSpPr>
        <p:spPr>
          <a:xfrm>
            <a:off x="2324014" y="2565532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D7EC4D8B-6E82-4EB7-9C31-5ACD0A835977}"/>
              </a:ext>
            </a:extLst>
          </p:cNvPr>
          <p:cNvCxnSpPr>
            <a:cxnSpLocks/>
          </p:cNvCxnSpPr>
          <p:nvPr/>
        </p:nvCxnSpPr>
        <p:spPr>
          <a:xfrm>
            <a:off x="3207935" y="4055136"/>
            <a:ext cx="0" cy="669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églalap 26">
            <a:extLst>
              <a:ext uri="{FF2B5EF4-FFF2-40B4-BE49-F238E27FC236}">
                <a16:creationId xmlns:a16="http://schemas.microsoft.com/office/drawing/2014/main" id="{D6A0917E-0968-44A7-A34F-DC5F29FAE64D}"/>
              </a:ext>
            </a:extLst>
          </p:cNvPr>
          <p:cNvSpPr/>
          <p:nvPr/>
        </p:nvSpPr>
        <p:spPr>
          <a:xfrm>
            <a:off x="60960" y="5002876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ETEOKLÉSZ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715C8C36-3236-43B0-9CE2-97AC51B81E1F}"/>
              </a:ext>
            </a:extLst>
          </p:cNvPr>
          <p:cNvSpPr/>
          <p:nvPr/>
        </p:nvSpPr>
        <p:spPr>
          <a:xfrm>
            <a:off x="5394960" y="3086100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KREÓN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A79FB6E2-EA09-4B30-B185-157985006A16}"/>
              </a:ext>
            </a:extLst>
          </p:cNvPr>
          <p:cNvSpPr/>
          <p:nvPr/>
        </p:nvSpPr>
        <p:spPr>
          <a:xfrm>
            <a:off x="7190712" y="3069805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EURIDIKÉ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9112F77D-3257-45B8-95A0-5AAE0DA0EEEF}"/>
              </a:ext>
            </a:extLst>
          </p:cNvPr>
          <p:cNvSpPr/>
          <p:nvPr/>
        </p:nvSpPr>
        <p:spPr>
          <a:xfrm>
            <a:off x="1485818" y="5002876"/>
            <a:ext cx="1722117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POLUNEÜKÉSZ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50F38198-30CB-4831-AEEC-D015AEB18E20}"/>
              </a:ext>
            </a:extLst>
          </p:cNvPr>
          <p:cNvSpPr/>
          <p:nvPr/>
        </p:nvSpPr>
        <p:spPr>
          <a:xfrm>
            <a:off x="3246120" y="5002876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ISZMÉNÉ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803D8D47-F378-403A-9CD3-78FD46C121F3}"/>
              </a:ext>
            </a:extLst>
          </p:cNvPr>
          <p:cNvSpPr/>
          <p:nvPr/>
        </p:nvSpPr>
        <p:spPr>
          <a:xfrm>
            <a:off x="4663439" y="5002875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ANTIGONÉ</a:t>
            </a:r>
          </a:p>
        </p:txBody>
      </p:sp>
      <p:cxnSp>
        <p:nvCxnSpPr>
          <p:cNvPr id="10" name="Összekötő: szögletes 9">
            <a:extLst>
              <a:ext uri="{FF2B5EF4-FFF2-40B4-BE49-F238E27FC236}">
                <a16:creationId xmlns:a16="http://schemas.microsoft.com/office/drawing/2014/main" id="{83A1061E-051D-48D3-86C9-D63D56B20CD1}"/>
              </a:ext>
            </a:extLst>
          </p:cNvPr>
          <p:cNvCxnSpPr>
            <a:stCxn id="27" idx="0"/>
            <a:endCxn id="21" idx="0"/>
          </p:cNvCxnSpPr>
          <p:nvPr/>
        </p:nvCxnSpPr>
        <p:spPr>
          <a:xfrm rot="5400000" flipH="1" flipV="1">
            <a:off x="3051766" y="2701637"/>
            <a:ext cx="1" cy="4602479"/>
          </a:xfrm>
          <a:prstGeom prst="bentConnector3">
            <a:avLst>
              <a:gd name="adj1" fmla="val 2286010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5D7830D9-4E29-4823-9EBD-AE71E2D4301E}"/>
              </a:ext>
            </a:extLst>
          </p:cNvPr>
          <p:cNvCxnSpPr>
            <a:cxnSpLocks/>
          </p:cNvCxnSpPr>
          <p:nvPr/>
        </p:nvCxnSpPr>
        <p:spPr>
          <a:xfrm>
            <a:off x="2373160" y="4724400"/>
            <a:ext cx="0" cy="288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28">
            <a:extLst>
              <a:ext uri="{FF2B5EF4-FFF2-40B4-BE49-F238E27FC236}">
                <a16:creationId xmlns:a16="http://schemas.microsoft.com/office/drawing/2014/main" id="{DA268878-F63F-4DA1-9F45-CF8668F6D11F}"/>
              </a:ext>
            </a:extLst>
          </p:cNvPr>
          <p:cNvCxnSpPr>
            <a:cxnSpLocks/>
          </p:cNvCxnSpPr>
          <p:nvPr/>
        </p:nvCxnSpPr>
        <p:spPr>
          <a:xfrm>
            <a:off x="3935687" y="4724400"/>
            <a:ext cx="0" cy="288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Összekötő: szögletes 29">
            <a:extLst>
              <a:ext uri="{FF2B5EF4-FFF2-40B4-BE49-F238E27FC236}">
                <a16:creationId xmlns:a16="http://schemas.microsoft.com/office/drawing/2014/main" id="{23512BF5-E694-4E8C-B908-1A78132F83C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46445" y="290083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30">
            <a:extLst>
              <a:ext uri="{FF2B5EF4-FFF2-40B4-BE49-F238E27FC236}">
                <a16:creationId xmlns:a16="http://schemas.microsoft.com/office/drawing/2014/main" id="{78609480-656C-4942-8D45-28AAD0FD857A}"/>
              </a:ext>
            </a:extLst>
          </p:cNvPr>
          <p:cNvCxnSpPr>
            <a:cxnSpLocks/>
          </p:cNvCxnSpPr>
          <p:nvPr/>
        </p:nvCxnSpPr>
        <p:spPr>
          <a:xfrm>
            <a:off x="7048585" y="3994482"/>
            <a:ext cx="0" cy="1008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églalap 31">
            <a:extLst>
              <a:ext uri="{FF2B5EF4-FFF2-40B4-BE49-F238E27FC236}">
                <a16:creationId xmlns:a16="http://schemas.microsoft.com/office/drawing/2014/main" id="{C0474255-6C08-48A4-A71A-8C81E85E0E30}"/>
              </a:ext>
            </a:extLst>
          </p:cNvPr>
          <p:cNvSpPr/>
          <p:nvPr/>
        </p:nvSpPr>
        <p:spPr>
          <a:xfrm>
            <a:off x="6501145" y="5002874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HAIMON</a:t>
            </a:r>
          </a:p>
        </p:txBody>
      </p:sp>
      <p:cxnSp>
        <p:nvCxnSpPr>
          <p:cNvPr id="35" name="Összekötő: szögletes 34">
            <a:extLst>
              <a:ext uri="{FF2B5EF4-FFF2-40B4-BE49-F238E27FC236}">
                <a16:creationId xmlns:a16="http://schemas.microsoft.com/office/drawing/2014/main" id="{DCD266A4-127C-42FD-ABE8-743BA91344E6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5117932" y="2098210"/>
            <a:ext cx="20655" cy="1996440"/>
          </a:xfrm>
          <a:prstGeom prst="bentConnector3">
            <a:avLst>
              <a:gd name="adj1" fmla="val -110675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EE45161F-D921-4701-BAF9-D15EC8EB8FD3}"/>
              </a:ext>
            </a:extLst>
          </p:cNvPr>
          <p:cNvCxnSpPr>
            <a:cxnSpLocks/>
          </p:cNvCxnSpPr>
          <p:nvPr/>
        </p:nvCxnSpPr>
        <p:spPr>
          <a:xfrm>
            <a:off x="5160879" y="2292413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églalap 38">
            <a:extLst>
              <a:ext uri="{FF2B5EF4-FFF2-40B4-BE49-F238E27FC236}">
                <a16:creationId xmlns:a16="http://schemas.microsoft.com/office/drawing/2014/main" id="{6D0066A3-0795-4626-89A4-70980C6D2B46}"/>
              </a:ext>
            </a:extLst>
          </p:cNvPr>
          <p:cNvSpPr/>
          <p:nvPr/>
        </p:nvSpPr>
        <p:spPr>
          <a:xfrm>
            <a:off x="1485818" y="295649"/>
            <a:ext cx="6581198" cy="1202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A SZEREPLŐK RENDSZERE</a:t>
            </a:r>
          </a:p>
        </p:txBody>
      </p:sp>
      <p:sp>
        <p:nvSpPr>
          <p:cNvPr id="40" name="Ellipszis 39">
            <a:extLst>
              <a:ext uri="{FF2B5EF4-FFF2-40B4-BE49-F238E27FC236}">
                <a16:creationId xmlns:a16="http://schemas.microsoft.com/office/drawing/2014/main" id="{3B3118CF-47BD-4E54-9ABB-DEFD365ACC81}"/>
              </a:ext>
            </a:extLst>
          </p:cNvPr>
          <p:cNvSpPr/>
          <p:nvPr/>
        </p:nvSpPr>
        <p:spPr>
          <a:xfrm rot="20459024">
            <a:off x="6248400" y="1458993"/>
            <a:ext cx="2656793" cy="75967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TEIRESZIASZ</a:t>
            </a:r>
          </a:p>
        </p:txBody>
      </p:sp>
    </p:spTree>
    <p:extLst>
      <p:ext uri="{BB962C8B-B14F-4D97-AF65-F5344CB8AC3E}">
        <p14:creationId xmlns:p14="http://schemas.microsoft.com/office/powerpoint/2010/main" val="222612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32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660159-71B5-41E2-9871-3349FCC93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Antigoné története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7772B2B6-B13B-4938-8257-C523B1D92A5D}"/>
              </a:ext>
            </a:extLst>
          </p:cNvPr>
          <p:cNvSpPr/>
          <p:nvPr/>
        </p:nvSpPr>
        <p:spPr>
          <a:xfrm>
            <a:off x="228600" y="1905000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 határoz, hogy az egyik fiút temetetlen kell hagyni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1A77DD49-2232-4F8A-B7CC-8E6D239FACB1}"/>
              </a:ext>
            </a:extLst>
          </p:cNvPr>
          <p:cNvSpPr/>
          <p:nvPr/>
        </p:nvSpPr>
        <p:spPr>
          <a:xfrm>
            <a:off x="228600" y="2817028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Antigoné jelképesen eltemeti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9F20FE16-3FA2-4C27-A60A-FF3260A163EA}"/>
              </a:ext>
            </a:extLst>
          </p:cNvPr>
          <p:cNvSpPr/>
          <p:nvPr/>
        </p:nvSpPr>
        <p:spPr>
          <a:xfrm>
            <a:off x="228600" y="3741043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 halálra ítéli (sziklabarlang)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31756B2A-23CD-416C-B0C2-EFF121502C6D}"/>
              </a:ext>
            </a:extLst>
          </p:cNvPr>
          <p:cNvSpPr/>
          <p:nvPr/>
        </p:nvSpPr>
        <p:spPr>
          <a:xfrm>
            <a:off x="228600" y="4602559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err="1">
                <a:solidFill>
                  <a:schemeClr val="bg1"/>
                </a:solidFill>
              </a:rPr>
              <a:t>Haimón</a:t>
            </a:r>
            <a:r>
              <a:rPr lang="hu-HU" sz="2800" b="1" dirty="0">
                <a:solidFill>
                  <a:schemeClr val="bg1"/>
                </a:solidFill>
              </a:rPr>
              <a:t>, a fia (Antigoné vőlegénye) szól az érdekében (hiába)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4838CEC0-45DB-447E-B7C2-FDBCC6434A02}"/>
              </a:ext>
            </a:extLst>
          </p:cNvPr>
          <p:cNvSpPr/>
          <p:nvPr/>
        </p:nvSpPr>
        <p:spPr>
          <a:xfrm>
            <a:off x="238018" y="5464075"/>
            <a:ext cx="7010400" cy="936725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err="1">
                <a:solidFill>
                  <a:schemeClr val="bg1"/>
                </a:solidFill>
              </a:rPr>
              <a:t>Teiresziasz</a:t>
            </a:r>
            <a:r>
              <a:rPr lang="hu-HU" sz="2400" b="1" dirty="0">
                <a:solidFill>
                  <a:schemeClr val="bg1"/>
                </a:solidFill>
              </a:rPr>
              <a:t> szörnyű jóslatot mond </a:t>
            </a:r>
          </a:p>
          <a:p>
            <a:pPr algn="ctr"/>
            <a:r>
              <a:rPr lang="hu-HU" sz="2400" b="1" dirty="0">
                <a:solidFill>
                  <a:schemeClr val="bg1"/>
                </a:solidFill>
              </a:rPr>
              <a:t>(következő halott Kreón családjából lesz)</a:t>
            </a:r>
          </a:p>
        </p:txBody>
      </p:sp>
    </p:spTree>
    <p:extLst>
      <p:ext uri="{BB962C8B-B14F-4D97-AF65-F5344CB8AC3E}">
        <p14:creationId xmlns:p14="http://schemas.microsoft.com/office/powerpoint/2010/main" val="236377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660159-71B5-41E2-9871-3349FCC93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Antigoné története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7772B2B6-B13B-4938-8257-C523B1D92A5D}"/>
              </a:ext>
            </a:extLst>
          </p:cNvPr>
          <p:cNvSpPr/>
          <p:nvPr/>
        </p:nvSpPr>
        <p:spPr>
          <a:xfrm>
            <a:off x="228600" y="1905000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 meggondolja magát, de Antigoné már öngyilkos lett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1A77DD49-2232-4F8A-B7CC-8E6D239FACB1}"/>
              </a:ext>
            </a:extLst>
          </p:cNvPr>
          <p:cNvSpPr/>
          <p:nvPr/>
        </p:nvSpPr>
        <p:spPr>
          <a:xfrm>
            <a:off x="228600" y="2817028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err="1">
                <a:solidFill>
                  <a:schemeClr val="bg1"/>
                </a:solidFill>
              </a:rPr>
              <a:t>Haimón</a:t>
            </a:r>
            <a:r>
              <a:rPr lang="hu-HU" sz="2800" b="1" dirty="0">
                <a:solidFill>
                  <a:schemeClr val="bg1"/>
                </a:solidFill>
              </a:rPr>
              <a:t> is megöli magát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9F20FE16-3FA2-4C27-A60A-FF3260A163EA}"/>
              </a:ext>
            </a:extLst>
          </p:cNvPr>
          <p:cNvSpPr/>
          <p:nvPr/>
        </p:nvSpPr>
        <p:spPr>
          <a:xfrm>
            <a:off x="228600" y="3741043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Iokaszté, a királyné is megöli magát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31756B2A-23CD-416C-B0C2-EFF121502C6D}"/>
              </a:ext>
            </a:extLst>
          </p:cNvPr>
          <p:cNvSpPr/>
          <p:nvPr/>
        </p:nvSpPr>
        <p:spPr>
          <a:xfrm>
            <a:off x="228600" y="4602559"/>
            <a:ext cx="7010400" cy="76199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 összeroppan</a:t>
            </a:r>
          </a:p>
        </p:txBody>
      </p:sp>
    </p:spTree>
    <p:extLst>
      <p:ext uri="{BB962C8B-B14F-4D97-AF65-F5344CB8AC3E}">
        <p14:creationId xmlns:p14="http://schemas.microsoft.com/office/powerpoint/2010/main" val="26121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8AB89A4-1CA2-45C9-BD31-640CC04B035C}"/>
              </a:ext>
            </a:extLst>
          </p:cNvPr>
          <p:cNvSpPr/>
          <p:nvPr/>
        </p:nvSpPr>
        <p:spPr>
          <a:xfrm>
            <a:off x="457200" y="1580082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LAIOSZ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D51D913-C7B7-4A9A-BE5B-EA9627821B5F}"/>
              </a:ext>
            </a:extLst>
          </p:cNvPr>
          <p:cNvSpPr/>
          <p:nvPr/>
        </p:nvSpPr>
        <p:spPr>
          <a:xfrm>
            <a:off x="2667000" y="1572801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7" name="Összekötő: szögletes 6">
            <a:extLst>
              <a:ext uri="{FF2B5EF4-FFF2-40B4-BE49-F238E27FC236}">
                <a16:creationId xmlns:a16="http://schemas.microsoft.com/office/drawing/2014/main" id="{88D203AA-CDB3-4B6D-AEF4-CBC1D42CCC4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21875" y="148469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églalap 10">
            <a:extLst>
              <a:ext uri="{FF2B5EF4-FFF2-40B4-BE49-F238E27FC236}">
                <a16:creationId xmlns:a16="http://schemas.microsoft.com/office/drawing/2014/main" id="{9A20325D-2D9F-48D0-9FCD-EA87ADC8DD50}"/>
              </a:ext>
            </a:extLst>
          </p:cNvPr>
          <p:cNvSpPr/>
          <p:nvPr/>
        </p:nvSpPr>
        <p:spPr>
          <a:xfrm>
            <a:off x="1592494" y="3094020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OIDIPUSZ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22BEA59-1A93-4480-AD9C-035EB144C3B5}"/>
              </a:ext>
            </a:extLst>
          </p:cNvPr>
          <p:cNvSpPr/>
          <p:nvPr/>
        </p:nvSpPr>
        <p:spPr>
          <a:xfrm>
            <a:off x="3398520" y="3106755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13" name="Összekötő: szögletes 12">
            <a:extLst>
              <a:ext uri="{FF2B5EF4-FFF2-40B4-BE49-F238E27FC236}">
                <a16:creationId xmlns:a16="http://schemas.microsoft.com/office/drawing/2014/main" id="{80859CF6-C013-47D2-9B98-55BB6E0C69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43980" y="292961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D3675238-CED9-4A9A-B411-0F406C76CD24}"/>
              </a:ext>
            </a:extLst>
          </p:cNvPr>
          <p:cNvCxnSpPr>
            <a:cxnSpLocks/>
          </p:cNvCxnSpPr>
          <p:nvPr/>
        </p:nvCxnSpPr>
        <p:spPr>
          <a:xfrm>
            <a:off x="2324014" y="2565532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D7EC4D8B-6E82-4EB7-9C31-5ACD0A835977}"/>
              </a:ext>
            </a:extLst>
          </p:cNvPr>
          <p:cNvCxnSpPr>
            <a:cxnSpLocks/>
          </p:cNvCxnSpPr>
          <p:nvPr/>
        </p:nvCxnSpPr>
        <p:spPr>
          <a:xfrm>
            <a:off x="3207935" y="4055136"/>
            <a:ext cx="0" cy="669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églalap 26">
            <a:extLst>
              <a:ext uri="{FF2B5EF4-FFF2-40B4-BE49-F238E27FC236}">
                <a16:creationId xmlns:a16="http://schemas.microsoft.com/office/drawing/2014/main" id="{D6A0917E-0968-44A7-A34F-DC5F29FAE64D}"/>
              </a:ext>
            </a:extLst>
          </p:cNvPr>
          <p:cNvSpPr/>
          <p:nvPr/>
        </p:nvSpPr>
        <p:spPr>
          <a:xfrm>
            <a:off x="60960" y="5002876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ETEOKLÉSZ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715C8C36-3236-43B0-9CE2-97AC51B81E1F}"/>
              </a:ext>
            </a:extLst>
          </p:cNvPr>
          <p:cNvSpPr/>
          <p:nvPr/>
        </p:nvSpPr>
        <p:spPr>
          <a:xfrm>
            <a:off x="5394960" y="3086100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KREÓN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A79FB6E2-EA09-4B30-B185-157985006A16}"/>
              </a:ext>
            </a:extLst>
          </p:cNvPr>
          <p:cNvSpPr/>
          <p:nvPr/>
        </p:nvSpPr>
        <p:spPr>
          <a:xfrm>
            <a:off x="7190712" y="3069805"/>
            <a:ext cx="146304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EURIDIKÉ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9112F77D-3257-45B8-95A0-5AAE0DA0EEEF}"/>
              </a:ext>
            </a:extLst>
          </p:cNvPr>
          <p:cNvSpPr/>
          <p:nvPr/>
        </p:nvSpPr>
        <p:spPr>
          <a:xfrm>
            <a:off x="1485818" y="5002876"/>
            <a:ext cx="1722117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POLUNEÜKÉSZ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50F38198-30CB-4831-AEEC-D015AEB18E20}"/>
              </a:ext>
            </a:extLst>
          </p:cNvPr>
          <p:cNvSpPr/>
          <p:nvPr/>
        </p:nvSpPr>
        <p:spPr>
          <a:xfrm>
            <a:off x="3246120" y="5002876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ISZMÉNÉ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803D8D47-F378-403A-9CD3-78FD46C121F3}"/>
              </a:ext>
            </a:extLst>
          </p:cNvPr>
          <p:cNvSpPr/>
          <p:nvPr/>
        </p:nvSpPr>
        <p:spPr>
          <a:xfrm>
            <a:off x="4663439" y="5002875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ANTIGONÉ</a:t>
            </a:r>
          </a:p>
        </p:txBody>
      </p:sp>
      <p:cxnSp>
        <p:nvCxnSpPr>
          <p:cNvPr id="10" name="Összekötő: szögletes 9">
            <a:extLst>
              <a:ext uri="{FF2B5EF4-FFF2-40B4-BE49-F238E27FC236}">
                <a16:creationId xmlns:a16="http://schemas.microsoft.com/office/drawing/2014/main" id="{83A1061E-051D-48D3-86C9-D63D56B20CD1}"/>
              </a:ext>
            </a:extLst>
          </p:cNvPr>
          <p:cNvCxnSpPr>
            <a:stCxn id="27" idx="0"/>
            <a:endCxn id="21" idx="0"/>
          </p:cNvCxnSpPr>
          <p:nvPr/>
        </p:nvCxnSpPr>
        <p:spPr>
          <a:xfrm rot="5400000" flipH="1" flipV="1">
            <a:off x="3051766" y="2701637"/>
            <a:ext cx="1" cy="4602479"/>
          </a:xfrm>
          <a:prstGeom prst="bentConnector3">
            <a:avLst>
              <a:gd name="adj1" fmla="val 2286010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5D7830D9-4E29-4823-9EBD-AE71E2D4301E}"/>
              </a:ext>
            </a:extLst>
          </p:cNvPr>
          <p:cNvCxnSpPr>
            <a:cxnSpLocks/>
          </p:cNvCxnSpPr>
          <p:nvPr/>
        </p:nvCxnSpPr>
        <p:spPr>
          <a:xfrm>
            <a:off x="2373160" y="4724400"/>
            <a:ext cx="0" cy="288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28">
            <a:extLst>
              <a:ext uri="{FF2B5EF4-FFF2-40B4-BE49-F238E27FC236}">
                <a16:creationId xmlns:a16="http://schemas.microsoft.com/office/drawing/2014/main" id="{DA268878-F63F-4DA1-9F45-CF8668F6D11F}"/>
              </a:ext>
            </a:extLst>
          </p:cNvPr>
          <p:cNvCxnSpPr>
            <a:cxnSpLocks/>
          </p:cNvCxnSpPr>
          <p:nvPr/>
        </p:nvCxnSpPr>
        <p:spPr>
          <a:xfrm>
            <a:off x="3935687" y="4724400"/>
            <a:ext cx="0" cy="288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Összekötő: szögletes 29">
            <a:extLst>
              <a:ext uri="{FF2B5EF4-FFF2-40B4-BE49-F238E27FC236}">
                <a16:creationId xmlns:a16="http://schemas.microsoft.com/office/drawing/2014/main" id="{23512BF5-E694-4E8C-B908-1A78132F83C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46445" y="290083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30">
            <a:extLst>
              <a:ext uri="{FF2B5EF4-FFF2-40B4-BE49-F238E27FC236}">
                <a16:creationId xmlns:a16="http://schemas.microsoft.com/office/drawing/2014/main" id="{78609480-656C-4942-8D45-28AAD0FD857A}"/>
              </a:ext>
            </a:extLst>
          </p:cNvPr>
          <p:cNvCxnSpPr>
            <a:cxnSpLocks/>
          </p:cNvCxnSpPr>
          <p:nvPr/>
        </p:nvCxnSpPr>
        <p:spPr>
          <a:xfrm>
            <a:off x="7048585" y="3994482"/>
            <a:ext cx="0" cy="1008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églalap 31">
            <a:extLst>
              <a:ext uri="{FF2B5EF4-FFF2-40B4-BE49-F238E27FC236}">
                <a16:creationId xmlns:a16="http://schemas.microsoft.com/office/drawing/2014/main" id="{C0474255-6C08-48A4-A71A-8C81E85E0E30}"/>
              </a:ext>
            </a:extLst>
          </p:cNvPr>
          <p:cNvSpPr/>
          <p:nvPr/>
        </p:nvSpPr>
        <p:spPr>
          <a:xfrm>
            <a:off x="6501145" y="5002874"/>
            <a:ext cx="1379134" cy="564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HAIMON</a:t>
            </a:r>
          </a:p>
        </p:txBody>
      </p:sp>
      <p:cxnSp>
        <p:nvCxnSpPr>
          <p:cNvPr id="35" name="Összekötő: szögletes 34">
            <a:extLst>
              <a:ext uri="{FF2B5EF4-FFF2-40B4-BE49-F238E27FC236}">
                <a16:creationId xmlns:a16="http://schemas.microsoft.com/office/drawing/2014/main" id="{DCD266A4-127C-42FD-ABE8-743BA91344E6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5117932" y="2098209"/>
            <a:ext cx="20655" cy="1996440"/>
          </a:xfrm>
          <a:prstGeom prst="bentConnector3">
            <a:avLst>
              <a:gd name="adj1" fmla="val -110675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EE45161F-D921-4701-BAF9-D15EC8EB8FD3}"/>
              </a:ext>
            </a:extLst>
          </p:cNvPr>
          <p:cNvCxnSpPr>
            <a:cxnSpLocks/>
          </p:cNvCxnSpPr>
          <p:nvPr/>
        </p:nvCxnSpPr>
        <p:spPr>
          <a:xfrm>
            <a:off x="5160879" y="2292413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églalap 1">
            <a:extLst>
              <a:ext uri="{FF2B5EF4-FFF2-40B4-BE49-F238E27FC236}">
                <a16:creationId xmlns:a16="http://schemas.microsoft.com/office/drawing/2014/main" id="{E2A4E0F4-92B4-478E-B789-1FC8040D8651}"/>
              </a:ext>
            </a:extLst>
          </p:cNvPr>
          <p:cNvSpPr/>
          <p:nvPr/>
        </p:nvSpPr>
        <p:spPr>
          <a:xfrm>
            <a:off x="4663439" y="609600"/>
            <a:ext cx="4251961" cy="1017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THÉBAI SORSOK </a:t>
            </a:r>
          </a:p>
          <a:p>
            <a:pPr algn="ctr"/>
            <a:r>
              <a:rPr lang="hu-HU" sz="2400" b="1" dirty="0"/>
              <a:t>(az utódok is bűnhődnek)</a:t>
            </a:r>
          </a:p>
        </p:txBody>
      </p:sp>
      <p:pic>
        <p:nvPicPr>
          <p:cNvPr id="1028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3352A184-CE52-41B8-9372-F9DB01957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" y="1334561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CCDABDFF-23A4-458E-866B-7D5668496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0" y="5186525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EE29A57B-318F-464B-842E-4C995F5E4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56" y="5220458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5759D5BA-1E9B-41A4-BE09-52893BA7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198140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B85F5755-EF7D-4619-9A5A-BD9BD77BD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487" y="3393842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FAD730FA-4674-4947-99E5-3012BFD4A70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3385" y="1873014"/>
            <a:ext cx="917171" cy="1326030"/>
          </a:xfrm>
          <a:prstGeom prst="rect">
            <a:avLst/>
          </a:prstGeom>
        </p:spPr>
      </p:pic>
      <p:pic>
        <p:nvPicPr>
          <p:cNvPr id="38" name="Kép 37">
            <a:extLst>
              <a:ext uri="{FF2B5EF4-FFF2-40B4-BE49-F238E27FC236}">
                <a16:creationId xmlns:a16="http://schemas.microsoft.com/office/drawing/2014/main" id="{314F77EB-A371-4254-9E8E-C81844C9B7F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7527" y="5281353"/>
            <a:ext cx="917171" cy="1326030"/>
          </a:xfrm>
          <a:prstGeom prst="rect">
            <a:avLst/>
          </a:prstGeom>
        </p:spPr>
      </p:pic>
      <p:pic>
        <p:nvPicPr>
          <p:cNvPr id="39" name="Kép 38">
            <a:extLst>
              <a:ext uri="{FF2B5EF4-FFF2-40B4-BE49-F238E27FC236}">
                <a16:creationId xmlns:a16="http://schemas.microsoft.com/office/drawing/2014/main" id="{677C8EEE-49D3-4BFA-A35D-E3764A3BA38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3914" y="3406611"/>
            <a:ext cx="917171" cy="1326030"/>
          </a:xfrm>
          <a:prstGeom prst="rect">
            <a:avLst/>
          </a:prstGeom>
        </p:spPr>
      </p:pic>
      <p:pic>
        <p:nvPicPr>
          <p:cNvPr id="1034" name="Picture 10" descr="Szem Ikon Vektoros Illusztráció témájú stock illusztráció – Kép letöltése  most - Szem, Ikon, Szimbólum - iStock">
            <a:extLst>
              <a:ext uri="{FF2B5EF4-FFF2-40B4-BE49-F238E27FC236}">
                <a16:creationId xmlns:a16="http://schemas.microsoft.com/office/drawing/2014/main" id="{3F6D825D-998B-49C5-8DD2-4809E5B8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0637" flipH="1">
            <a:off x="1254787" y="2667644"/>
            <a:ext cx="1018011" cy="101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14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8AB89A4-1CA2-45C9-BD31-640CC04B035C}"/>
              </a:ext>
            </a:extLst>
          </p:cNvPr>
          <p:cNvSpPr/>
          <p:nvPr/>
        </p:nvSpPr>
        <p:spPr>
          <a:xfrm>
            <a:off x="457200" y="1580082"/>
            <a:ext cx="1463040" cy="685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LAIOSZ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D51D913-C7B7-4A9A-BE5B-EA9627821B5F}"/>
              </a:ext>
            </a:extLst>
          </p:cNvPr>
          <p:cNvSpPr/>
          <p:nvPr/>
        </p:nvSpPr>
        <p:spPr>
          <a:xfrm>
            <a:off x="2667000" y="1572801"/>
            <a:ext cx="1463040" cy="685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7" name="Összekötő: szögletes 6">
            <a:extLst>
              <a:ext uri="{FF2B5EF4-FFF2-40B4-BE49-F238E27FC236}">
                <a16:creationId xmlns:a16="http://schemas.microsoft.com/office/drawing/2014/main" id="{88D203AA-CDB3-4B6D-AEF4-CBC1D42CCC42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21875" y="148469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églalap 10">
            <a:extLst>
              <a:ext uri="{FF2B5EF4-FFF2-40B4-BE49-F238E27FC236}">
                <a16:creationId xmlns:a16="http://schemas.microsoft.com/office/drawing/2014/main" id="{9A20325D-2D9F-48D0-9FCD-EA87ADC8DD50}"/>
              </a:ext>
            </a:extLst>
          </p:cNvPr>
          <p:cNvSpPr/>
          <p:nvPr/>
        </p:nvSpPr>
        <p:spPr>
          <a:xfrm>
            <a:off x="1592494" y="3094020"/>
            <a:ext cx="1463040" cy="685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OIDIPUSZ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E22BEA59-1A93-4480-AD9C-035EB144C3B5}"/>
              </a:ext>
            </a:extLst>
          </p:cNvPr>
          <p:cNvSpPr/>
          <p:nvPr/>
        </p:nvSpPr>
        <p:spPr>
          <a:xfrm>
            <a:off x="3398520" y="3106755"/>
            <a:ext cx="1463040" cy="685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IOKASZTÉ</a:t>
            </a:r>
          </a:p>
        </p:txBody>
      </p:sp>
      <p:cxnSp>
        <p:nvCxnSpPr>
          <p:cNvPr id="13" name="Összekötő: szögletes 12">
            <a:extLst>
              <a:ext uri="{FF2B5EF4-FFF2-40B4-BE49-F238E27FC236}">
                <a16:creationId xmlns:a16="http://schemas.microsoft.com/office/drawing/2014/main" id="{80859CF6-C013-47D2-9B98-55BB6E0C69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43980" y="292961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D3675238-CED9-4A9A-B411-0F406C76CD24}"/>
              </a:ext>
            </a:extLst>
          </p:cNvPr>
          <p:cNvCxnSpPr>
            <a:cxnSpLocks/>
          </p:cNvCxnSpPr>
          <p:nvPr/>
        </p:nvCxnSpPr>
        <p:spPr>
          <a:xfrm>
            <a:off x="2324014" y="2565532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D7EC4D8B-6E82-4EB7-9C31-5ACD0A835977}"/>
              </a:ext>
            </a:extLst>
          </p:cNvPr>
          <p:cNvCxnSpPr>
            <a:cxnSpLocks/>
          </p:cNvCxnSpPr>
          <p:nvPr/>
        </p:nvCxnSpPr>
        <p:spPr>
          <a:xfrm>
            <a:off x="3207935" y="4055136"/>
            <a:ext cx="0" cy="669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églalap 26">
            <a:extLst>
              <a:ext uri="{FF2B5EF4-FFF2-40B4-BE49-F238E27FC236}">
                <a16:creationId xmlns:a16="http://schemas.microsoft.com/office/drawing/2014/main" id="{D6A0917E-0968-44A7-A34F-DC5F29FAE64D}"/>
              </a:ext>
            </a:extLst>
          </p:cNvPr>
          <p:cNvSpPr/>
          <p:nvPr/>
        </p:nvSpPr>
        <p:spPr>
          <a:xfrm>
            <a:off x="60960" y="5002876"/>
            <a:ext cx="1379134" cy="5646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ETEOKLÉSZ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715C8C36-3236-43B0-9CE2-97AC51B81E1F}"/>
              </a:ext>
            </a:extLst>
          </p:cNvPr>
          <p:cNvSpPr/>
          <p:nvPr/>
        </p:nvSpPr>
        <p:spPr>
          <a:xfrm>
            <a:off x="5394960" y="3086100"/>
            <a:ext cx="146304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KREÓN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A79FB6E2-EA09-4B30-B185-157985006A16}"/>
              </a:ext>
            </a:extLst>
          </p:cNvPr>
          <p:cNvSpPr/>
          <p:nvPr/>
        </p:nvSpPr>
        <p:spPr>
          <a:xfrm>
            <a:off x="7190712" y="3069805"/>
            <a:ext cx="1463040" cy="685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EURIDIKÉ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9112F77D-3257-45B8-95A0-5AAE0DA0EEEF}"/>
              </a:ext>
            </a:extLst>
          </p:cNvPr>
          <p:cNvSpPr/>
          <p:nvPr/>
        </p:nvSpPr>
        <p:spPr>
          <a:xfrm>
            <a:off x="1485818" y="5002876"/>
            <a:ext cx="1722117" cy="5646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POLUNEÜKÉSZ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50F38198-30CB-4831-AEEC-D015AEB18E20}"/>
              </a:ext>
            </a:extLst>
          </p:cNvPr>
          <p:cNvSpPr/>
          <p:nvPr/>
        </p:nvSpPr>
        <p:spPr>
          <a:xfrm>
            <a:off x="3246120" y="5002876"/>
            <a:ext cx="1379134" cy="5646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ISZMÉNÉ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803D8D47-F378-403A-9CD3-78FD46C121F3}"/>
              </a:ext>
            </a:extLst>
          </p:cNvPr>
          <p:cNvSpPr/>
          <p:nvPr/>
        </p:nvSpPr>
        <p:spPr>
          <a:xfrm>
            <a:off x="4663439" y="5002875"/>
            <a:ext cx="1379134" cy="5646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ANTIGONÉ</a:t>
            </a:r>
          </a:p>
        </p:txBody>
      </p:sp>
      <p:cxnSp>
        <p:nvCxnSpPr>
          <p:cNvPr id="10" name="Összekötő: szögletes 9">
            <a:extLst>
              <a:ext uri="{FF2B5EF4-FFF2-40B4-BE49-F238E27FC236}">
                <a16:creationId xmlns:a16="http://schemas.microsoft.com/office/drawing/2014/main" id="{83A1061E-051D-48D3-86C9-D63D56B20CD1}"/>
              </a:ext>
            </a:extLst>
          </p:cNvPr>
          <p:cNvCxnSpPr>
            <a:stCxn id="27" idx="0"/>
            <a:endCxn id="21" idx="0"/>
          </p:cNvCxnSpPr>
          <p:nvPr/>
        </p:nvCxnSpPr>
        <p:spPr>
          <a:xfrm rot="5400000" flipH="1" flipV="1">
            <a:off x="3051766" y="2701637"/>
            <a:ext cx="1" cy="4602479"/>
          </a:xfrm>
          <a:prstGeom prst="bentConnector3">
            <a:avLst>
              <a:gd name="adj1" fmla="val 2286010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5D7830D9-4E29-4823-9EBD-AE71E2D4301E}"/>
              </a:ext>
            </a:extLst>
          </p:cNvPr>
          <p:cNvCxnSpPr>
            <a:cxnSpLocks/>
          </p:cNvCxnSpPr>
          <p:nvPr/>
        </p:nvCxnSpPr>
        <p:spPr>
          <a:xfrm>
            <a:off x="2373160" y="4724400"/>
            <a:ext cx="0" cy="288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28">
            <a:extLst>
              <a:ext uri="{FF2B5EF4-FFF2-40B4-BE49-F238E27FC236}">
                <a16:creationId xmlns:a16="http://schemas.microsoft.com/office/drawing/2014/main" id="{DA268878-F63F-4DA1-9F45-CF8668F6D11F}"/>
              </a:ext>
            </a:extLst>
          </p:cNvPr>
          <p:cNvCxnSpPr>
            <a:cxnSpLocks/>
          </p:cNvCxnSpPr>
          <p:nvPr/>
        </p:nvCxnSpPr>
        <p:spPr>
          <a:xfrm>
            <a:off x="3935687" y="4724400"/>
            <a:ext cx="0" cy="2882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Összekötő: szögletes 29">
            <a:extLst>
              <a:ext uri="{FF2B5EF4-FFF2-40B4-BE49-F238E27FC236}">
                <a16:creationId xmlns:a16="http://schemas.microsoft.com/office/drawing/2014/main" id="{23512BF5-E694-4E8C-B908-1A78132F83C6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46445" y="2900833"/>
            <a:ext cx="4281" cy="1767840"/>
          </a:xfrm>
          <a:prstGeom prst="bentConnector3">
            <a:avLst>
              <a:gd name="adj1" fmla="val 543987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30">
            <a:extLst>
              <a:ext uri="{FF2B5EF4-FFF2-40B4-BE49-F238E27FC236}">
                <a16:creationId xmlns:a16="http://schemas.microsoft.com/office/drawing/2014/main" id="{78609480-656C-4942-8D45-28AAD0FD857A}"/>
              </a:ext>
            </a:extLst>
          </p:cNvPr>
          <p:cNvCxnSpPr>
            <a:cxnSpLocks/>
          </p:cNvCxnSpPr>
          <p:nvPr/>
        </p:nvCxnSpPr>
        <p:spPr>
          <a:xfrm>
            <a:off x="7048585" y="3994482"/>
            <a:ext cx="0" cy="1008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églalap 31">
            <a:extLst>
              <a:ext uri="{FF2B5EF4-FFF2-40B4-BE49-F238E27FC236}">
                <a16:creationId xmlns:a16="http://schemas.microsoft.com/office/drawing/2014/main" id="{C0474255-6C08-48A4-A71A-8C81E85E0E30}"/>
              </a:ext>
            </a:extLst>
          </p:cNvPr>
          <p:cNvSpPr/>
          <p:nvPr/>
        </p:nvSpPr>
        <p:spPr>
          <a:xfrm>
            <a:off x="6501145" y="5002874"/>
            <a:ext cx="1379134" cy="5646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HAIMON</a:t>
            </a:r>
          </a:p>
        </p:txBody>
      </p:sp>
      <p:cxnSp>
        <p:nvCxnSpPr>
          <p:cNvPr id="35" name="Összekötő: szögletes 34">
            <a:extLst>
              <a:ext uri="{FF2B5EF4-FFF2-40B4-BE49-F238E27FC236}">
                <a16:creationId xmlns:a16="http://schemas.microsoft.com/office/drawing/2014/main" id="{DCD266A4-127C-42FD-ABE8-743BA91344E6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5117932" y="2098209"/>
            <a:ext cx="20655" cy="1996440"/>
          </a:xfrm>
          <a:prstGeom prst="bentConnector3">
            <a:avLst>
              <a:gd name="adj1" fmla="val -110675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EE45161F-D921-4701-BAF9-D15EC8EB8FD3}"/>
              </a:ext>
            </a:extLst>
          </p:cNvPr>
          <p:cNvCxnSpPr>
            <a:cxnSpLocks/>
          </p:cNvCxnSpPr>
          <p:nvPr/>
        </p:nvCxnSpPr>
        <p:spPr>
          <a:xfrm>
            <a:off x="5160879" y="2292413"/>
            <a:ext cx="0" cy="5462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églalap 1">
            <a:extLst>
              <a:ext uri="{FF2B5EF4-FFF2-40B4-BE49-F238E27FC236}">
                <a16:creationId xmlns:a16="http://schemas.microsoft.com/office/drawing/2014/main" id="{E2A4E0F4-92B4-478E-B789-1FC8040D8651}"/>
              </a:ext>
            </a:extLst>
          </p:cNvPr>
          <p:cNvSpPr/>
          <p:nvPr/>
        </p:nvSpPr>
        <p:spPr>
          <a:xfrm>
            <a:off x="4663439" y="589051"/>
            <a:ext cx="4251961" cy="1017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A dráma vége</a:t>
            </a:r>
          </a:p>
          <a:p>
            <a:pPr algn="ctr"/>
            <a:r>
              <a:rPr lang="hu-HU" sz="2400" b="1" dirty="0"/>
              <a:t>(EGY BŰN MIATT) </a:t>
            </a:r>
          </a:p>
        </p:txBody>
      </p:sp>
      <p:pic>
        <p:nvPicPr>
          <p:cNvPr id="1028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3352A184-CE52-41B8-9372-F9DB01957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" y="1334561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CCDABDFF-23A4-458E-866B-7D5668496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0" y="5186525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EE29A57B-318F-464B-842E-4C995F5E4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56" y="5220458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5759D5BA-1E9B-41A4-BE09-52893BA7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198140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osszú római kard ikon eps vektor: Stockvektorkép (jogdíjmentes) 631828268  | Shutterstock">
            <a:extLst>
              <a:ext uri="{FF2B5EF4-FFF2-40B4-BE49-F238E27FC236}">
                <a16:creationId xmlns:a16="http://schemas.microsoft.com/office/drawing/2014/main" id="{B85F5755-EF7D-4619-9A5A-BD9BD77BD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6923" y1="76786" x2="30000" y2="62857"/>
                        <a14:foregroundMark x1="30000" y1="62857" x2="36154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487" y="3393842"/>
            <a:ext cx="1224729" cy="13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FAD730FA-4674-4947-99E5-3012BFD4A70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3106" y="2049949"/>
            <a:ext cx="917171" cy="940760"/>
          </a:xfrm>
          <a:prstGeom prst="rect">
            <a:avLst/>
          </a:prstGeom>
        </p:spPr>
      </p:pic>
      <p:pic>
        <p:nvPicPr>
          <p:cNvPr id="38" name="Kép 37">
            <a:extLst>
              <a:ext uri="{FF2B5EF4-FFF2-40B4-BE49-F238E27FC236}">
                <a16:creationId xmlns:a16="http://schemas.microsoft.com/office/drawing/2014/main" id="{314F77EB-A371-4254-9E8E-C81844C9B7F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7830" y="5377426"/>
            <a:ext cx="917171" cy="1119445"/>
          </a:xfrm>
          <a:prstGeom prst="rect">
            <a:avLst/>
          </a:prstGeom>
        </p:spPr>
      </p:pic>
      <p:pic>
        <p:nvPicPr>
          <p:cNvPr id="39" name="Kép 38">
            <a:extLst>
              <a:ext uri="{FF2B5EF4-FFF2-40B4-BE49-F238E27FC236}">
                <a16:creationId xmlns:a16="http://schemas.microsoft.com/office/drawing/2014/main" id="{677C8EEE-49D3-4BFA-A35D-E3764A3BA38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0758" y="3548999"/>
            <a:ext cx="917171" cy="1051754"/>
          </a:xfrm>
          <a:prstGeom prst="rect">
            <a:avLst/>
          </a:prstGeom>
        </p:spPr>
      </p:pic>
      <p:pic>
        <p:nvPicPr>
          <p:cNvPr id="1034" name="Picture 10" descr="Szem Ikon Vektoros Illusztráció témájú stock illusztráció – Kép letöltése  most - Szem, Ikon, Szimbólum - iStock">
            <a:extLst>
              <a:ext uri="{FF2B5EF4-FFF2-40B4-BE49-F238E27FC236}">
                <a16:creationId xmlns:a16="http://schemas.microsoft.com/office/drawing/2014/main" id="{3F6D825D-998B-49C5-8DD2-4809E5B8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0906" y="2944070"/>
            <a:ext cx="9334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49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220D5D-B481-47CA-939A-FFF9AFBDD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4373"/>
            <a:ext cx="7635240" cy="1293028"/>
          </a:xfrm>
        </p:spPr>
        <p:txBody>
          <a:bodyPr/>
          <a:lstStyle/>
          <a:p>
            <a:r>
              <a:rPr lang="hu-HU" b="1" dirty="0"/>
              <a:t>A dráma alapkonfliktusa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21B1E266-6591-40F7-8F29-EF9F7092A957}"/>
              </a:ext>
            </a:extLst>
          </p:cNvPr>
          <p:cNvSpPr/>
          <p:nvPr/>
        </p:nvSpPr>
        <p:spPr>
          <a:xfrm>
            <a:off x="609600" y="2092504"/>
            <a:ext cx="228600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1610832E-EB05-4D8B-8161-5D5B32CC22F5}"/>
              </a:ext>
            </a:extLst>
          </p:cNvPr>
          <p:cNvSpPr/>
          <p:nvPr/>
        </p:nvSpPr>
        <p:spPr>
          <a:xfrm>
            <a:off x="5257800" y="2086511"/>
            <a:ext cx="297180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ANTIGONÉ</a:t>
            </a:r>
          </a:p>
        </p:txBody>
      </p:sp>
      <p:sp>
        <p:nvSpPr>
          <p:cNvPr id="6" name="Nyíl: balra-jobbra mutató 5">
            <a:extLst>
              <a:ext uri="{FF2B5EF4-FFF2-40B4-BE49-F238E27FC236}">
                <a16:creationId xmlns:a16="http://schemas.microsoft.com/office/drawing/2014/main" id="{3F390E2A-09C3-4250-855A-0EA768ED2F27}"/>
              </a:ext>
            </a:extLst>
          </p:cNvPr>
          <p:cNvSpPr/>
          <p:nvPr/>
        </p:nvSpPr>
        <p:spPr>
          <a:xfrm>
            <a:off x="3009900" y="2376755"/>
            <a:ext cx="2133600" cy="56251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8E04B5F-2CD9-4823-9E94-1D42754033C7}"/>
              </a:ext>
            </a:extLst>
          </p:cNvPr>
          <p:cNvSpPr/>
          <p:nvPr/>
        </p:nvSpPr>
        <p:spPr>
          <a:xfrm>
            <a:off x="457200" y="3579027"/>
            <a:ext cx="3429000" cy="2514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Saját törvényéhez ragaszkodik</a:t>
            </a:r>
          </a:p>
          <a:p>
            <a:pPr algn="ctr"/>
            <a:endParaRPr lang="hu-HU" sz="2800" b="1" dirty="0"/>
          </a:p>
          <a:p>
            <a:pPr algn="ctr"/>
            <a:r>
              <a:rPr lang="hu-HU" sz="2800" b="1" dirty="0">
                <a:solidFill>
                  <a:srgbClr val="FFFF00"/>
                </a:solidFill>
              </a:rPr>
              <a:t>HÜBRISZ</a:t>
            </a:r>
            <a:r>
              <a:rPr lang="hu-HU" sz="2800" b="1" dirty="0"/>
              <a:t> (az istenek fölé helyezi magát)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2ECBE33C-B804-49AD-8244-BBA0F8DF77EC}"/>
              </a:ext>
            </a:extLst>
          </p:cNvPr>
          <p:cNvSpPr/>
          <p:nvPr/>
        </p:nvSpPr>
        <p:spPr>
          <a:xfrm>
            <a:off x="5300438" y="3548205"/>
            <a:ext cx="3177540" cy="2514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Az isteni törvényre hivatkozik</a:t>
            </a:r>
          </a:p>
          <a:p>
            <a:pPr algn="ctr"/>
            <a:endParaRPr lang="hu-HU" sz="2800" b="1" dirty="0"/>
          </a:p>
          <a:p>
            <a:pPr algn="ctr"/>
            <a:r>
              <a:rPr lang="hu-HU" sz="2800" b="1" dirty="0"/>
              <a:t>A halált is vállalja miatta</a:t>
            </a:r>
          </a:p>
        </p:txBody>
      </p:sp>
    </p:spTree>
    <p:extLst>
      <p:ext uri="{BB962C8B-B14F-4D97-AF65-F5344CB8AC3E}">
        <p14:creationId xmlns:p14="http://schemas.microsoft.com/office/powerpoint/2010/main" val="89946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220D5D-B481-47CA-939A-FFF9AFBDD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4373"/>
            <a:ext cx="7635240" cy="1293028"/>
          </a:xfrm>
        </p:spPr>
        <p:txBody>
          <a:bodyPr/>
          <a:lstStyle/>
          <a:p>
            <a:r>
              <a:rPr lang="hu-HU" b="1" dirty="0"/>
              <a:t>További konfliktusok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21B1E266-6591-40F7-8F29-EF9F7092A957}"/>
              </a:ext>
            </a:extLst>
          </p:cNvPr>
          <p:cNvSpPr/>
          <p:nvPr/>
        </p:nvSpPr>
        <p:spPr>
          <a:xfrm>
            <a:off x="609600" y="2092504"/>
            <a:ext cx="228600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ISZMÉNÉ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1610832E-EB05-4D8B-8161-5D5B32CC22F5}"/>
              </a:ext>
            </a:extLst>
          </p:cNvPr>
          <p:cNvSpPr/>
          <p:nvPr/>
        </p:nvSpPr>
        <p:spPr>
          <a:xfrm>
            <a:off x="5257800" y="2086511"/>
            <a:ext cx="297180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ANTIGONÉ</a:t>
            </a:r>
          </a:p>
        </p:txBody>
      </p:sp>
      <p:sp>
        <p:nvSpPr>
          <p:cNvPr id="6" name="Nyíl: balra-jobbra mutató 5">
            <a:extLst>
              <a:ext uri="{FF2B5EF4-FFF2-40B4-BE49-F238E27FC236}">
                <a16:creationId xmlns:a16="http://schemas.microsoft.com/office/drawing/2014/main" id="{3F390E2A-09C3-4250-855A-0EA768ED2F27}"/>
              </a:ext>
            </a:extLst>
          </p:cNvPr>
          <p:cNvSpPr/>
          <p:nvPr/>
        </p:nvSpPr>
        <p:spPr>
          <a:xfrm>
            <a:off x="2574961" y="2231633"/>
            <a:ext cx="3048000" cy="8527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SZABAD-E TEMETNI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7FC2B71A-F986-44B2-A090-26281C6BA87D}"/>
              </a:ext>
            </a:extLst>
          </p:cNvPr>
          <p:cNvSpPr/>
          <p:nvPr/>
        </p:nvSpPr>
        <p:spPr>
          <a:xfrm>
            <a:off x="609600" y="4343400"/>
            <a:ext cx="228600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KREÓN</a:t>
            </a: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1DDF17B3-379D-4A0F-B7C0-F6A9673CAA7C}"/>
              </a:ext>
            </a:extLst>
          </p:cNvPr>
          <p:cNvSpPr/>
          <p:nvPr/>
        </p:nvSpPr>
        <p:spPr>
          <a:xfrm>
            <a:off x="5387340" y="5257800"/>
            <a:ext cx="316230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TEIRESZIASZ</a:t>
            </a:r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BEA74437-03E6-44EF-AD04-6642385C513E}"/>
              </a:ext>
            </a:extLst>
          </p:cNvPr>
          <p:cNvSpPr/>
          <p:nvPr/>
        </p:nvSpPr>
        <p:spPr>
          <a:xfrm>
            <a:off x="5825490" y="3514190"/>
            <a:ext cx="2480310" cy="1143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HAIMÓN</a:t>
            </a:r>
          </a:p>
        </p:txBody>
      </p:sp>
      <p:sp>
        <p:nvSpPr>
          <p:cNvPr id="12" name="Nyíl: balra-jobbra mutató 11">
            <a:extLst>
              <a:ext uri="{FF2B5EF4-FFF2-40B4-BE49-F238E27FC236}">
                <a16:creationId xmlns:a16="http://schemas.microsoft.com/office/drawing/2014/main" id="{63779449-32E5-471B-B6B8-5DF7F90C0027}"/>
              </a:ext>
            </a:extLst>
          </p:cNvPr>
          <p:cNvSpPr/>
          <p:nvPr/>
        </p:nvSpPr>
        <p:spPr>
          <a:xfrm rot="21087806">
            <a:off x="2399383" y="4060005"/>
            <a:ext cx="3922324" cy="8527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 NÉP ANTIGONÉ MELLETT ÁLL</a:t>
            </a:r>
          </a:p>
        </p:txBody>
      </p:sp>
      <p:sp>
        <p:nvSpPr>
          <p:cNvPr id="13" name="Nyíl: balra-jobbra mutató 12">
            <a:extLst>
              <a:ext uri="{FF2B5EF4-FFF2-40B4-BE49-F238E27FC236}">
                <a16:creationId xmlns:a16="http://schemas.microsoft.com/office/drawing/2014/main" id="{F192DC3C-D4E0-4981-B62F-29D0966643B2}"/>
              </a:ext>
            </a:extLst>
          </p:cNvPr>
          <p:cNvSpPr/>
          <p:nvPr/>
        </p:nvSpPr>
        <p:spPr>
          <a:xfrm rot="723537">
            <a:off x="2137799" y="5310884"/>
            <a:ext cx="3922324" cy="8527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LEHET-E HINNI A JÓSOKNAK</a:t>
            </a:r>
          </a:p>
        </p:txBody>
      </p:sp>
    </p:spTree>
    <p:extLst>
      <p:ext uri="{BB962C8B-B14F-4D97-AF65-F5344CB8AC3E}">
        <p14:creationId xmlns:p14="http://schemas.microsoft.com/office/powerpoint/2010/main" val="284615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Kondenzcsík">
  <a:themeElements>
    <a:clrScheme name="Kondenzcsík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Kondenzcsík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csík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438</Words>
  <Application>Microsoft Office PowerPoint</Application>
  <PresentationFormat>Diavetítés a képernyőre (4:3 oldalarány)</PresentationFormat>
  <Paragraphs>133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Times New Roman</vt:lpstr>
      <vt:lpstr>Kondenzcsík</vt:lpstr>
      <vt:lpstr>Szophoklész  ANTIGONÉ  </vt:lpstr>
      <vt:lpstr>ELŐZMÉNYEK  (THÉBAI MONDAKÖR)</vt:lpstr>
      <vt:lpstr>PowerPoint-bemutató</vt:lpstr>
      <vt:lpstr>Az Antigoné története</vt:lpstr>
      <vt:lpstr>Az Antigoné története</vt:lpstr>
      <vt:lpstr>PowerPoint-bemutató</vt:lpstr>
      <vt:lpstr>PowerPoint-bemutató</vt:lpstr>
      <vt:lpstr>A dráma alapkonfliktusa</vt:lpstr>
      <vt:lpstr>További konfliktusok</vt:lpstr>
      <vt:lpstr>KREÓN </vt:lpstr>
      <vt:lpstr>ANTIGONÉ </vt:lpstr>
      <vt:lpstr>ISZMÉNÉ </vt:lpstr>
      <vt:lpstr>A tragikus hős</vt:lpstr>
      <vt:lpstr>A hármas egység elve</vt:lpstr>
      <vt:lpstr>A dráma részei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Bókay János Gimnázium</dc:creator>
  <cp:lastModifiedBy>Takács Szilvia</cp:lastModifiedBy>
  <cp:revision>46</cp:revision>
  <dcterms:created xsi:type="dcterms:W3CDTF">2004-01-27T19:27:57Z</dcterms:created>
  <dcterms:modified xsi:type="dcterms:W3CDTF">2024-10-28T19:52:16Z</dcterms:modified>
</cp:coreProperties>
</file>