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9" r:id="rId3"/>
    <p:sldId id="280" r:id="rId4"/>
    <p:sldId id="281" r:id="rId5"/>
    <p:sldId id="282" r:id="rId6"/>
    <p:sldId id="286" r:id="rId7"/>
    <p:sldId id="283" r:id="rId8"/>
    <p:sldId id="287" r:id="rId9"/>
    <p:sldId id="284" r:id="rId10"/>
  </p:sldIdLst>
  <p:sldSz cx="12188825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000" autoAdjust="0"/>
  </p:normalViewPr>
  <p:slideViewPr>
    <p:cSldViewPr>
      <p:cViewPr varScale="1">
        <p:scale>
          <a:sx n="67" d="100"/>
          <a:sy n="67" d="100"/>
        </p:scale>
        <p:origin x="104" y="4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39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C1BBBB-8EE6-42C4-9B17-70DCA6DE9099}" type="datetime1">
              <a:rPr lang="hu-HU" smtClean="0"/>
              <a:t>2024. 10. 16.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B6320A-5BE8-4D7B-95E5-122EE0D6873E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6096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Téglalap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15" name="Téglalap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Alcím mintájának szerkesztése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7A6D87-49FF-4654-8129-D93079277DD6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  <p:sp useBgFill="1">
        <p:nvSpPr>
          <p:cNvPr id="20" name="Szabadkézi sokszög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43ACBC-43B4-4218-A459-FDDB621691D2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9" name="Szabadkézi sokszög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49C350-AD63-4CBD-9157-03B4E201B779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839E4B-E0B8-4ACA-B906-7F692578E41F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rtlCol="0" anchor="b">
            <a:no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E3FB29-1D3A-4581-BBA3-C9F5FA1AE707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6" name="Szabadkézi sokszög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2B294F-9D37-4723-B159-715260738975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C63C93-F7B1-41A9-96FE-88376D0B2BCE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C2E3CD-1FF7-4C82-9CA9-63F1A1FF9D1D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8859E5-5D3A-4D0C-AC6A-3F36BFFC3062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6BBBED-B602-4352-B9A4-7DC5631A2948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F050A3-872F-4072-8FF6-603DA1674E09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églalap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910AE0DC-DDDA-4EE2-A5CF-CF6F8C108621}" type="datetime1">
              <a:rPr lang="hu-HU" noProof="0" smtClean="0"/>
              <a:t>2024. 10. 16.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38" name="Szabadkézi sokszög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2413" y="476672"/>
            <a:ext cx="8892479" cy="4095328"/>
          </a:xfrm>
        </p:spPr>
        <p:txBody>
          <a:bodyPr rtlCol="0">
            <a:normAutofit/>
          </a:bodyPr>
          <a:lstStyle/>
          <a:p>
            <a:pPr algn="ctr" rtl="0"/>
            <a:r>
              <a:rPr lang="hu-HU" sz="8800" b="1" dirty="0"/>
              <a:t>A KOMMUNIKÁCIÓ TÉNYEZŐI</a:t>
            </a: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CCBCA5A5-F73E-4E4E-B7B7-48F783381A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KOMMUNIKÁCIÓTAN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9836" y="2401077"/>
            <a:ext cx="9144000" cy="4267200"/>
          </a:xfrm>
        </p:spPr>
        <p:txBody>
          <a:bodyPr>
            <a:normAutofit/>
          </a:bodyPr>
          <a:lstStyle/>
          <a:p>
            <a:r>
              <a:rPr lang="hu-HU" sz="4000" dirty="0"/>
              <a:t>a nyelvtudományok egyik ága </a:t>
            </a:r>
          </a:p>
          <a:p>
            <a:r>
              <a:rPr lang="hu-HU" sz="4000" dirty="0"/>
              <a:t>az ötvenes évektől önállósodott (USA)</a:t>
            </a:r>
          </a:p>
          <a:p>
            <a:r>
              <a:rPr lang="hu-HU" sz="4000" dirty="0"/>
              <a:t>Ma a kommunikáció sok helyen önálló tárgyként, egyetemi szakként tanulható.</a:t>
            </a:r>
          </a:p>
        </p:txBody>
      </p:sp>
    </p:spTree>
    <p:extLst>
      <p:ext uri="{BB962C8B-B14F-4D97-AF65-F5344CB8AC3E}">
        <p14:creationId xmlns:p14="http://schemas.microsoft.com/office/powerpoint/2010/main" val="173917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 fogalma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1764" y="1916832"/>
            <a:ext cx="11305256" cy="4392488"/>
          </a:xfrm>
        </p:spPr>
        <p:txBody>
          <a:bodyPr>
            <a:normAutofit/>
          </a:bodyPr>
          <a:lstStyle/>
          <a:p>
            <a:pPr fontAlgn="base"/>
            <a:r>
              <a:rPr lang="hu-HU" sz="3600" dirty="0"/>
              <a:t>= közlésfolyamat </a:t>
            </a:r>
          </a:p>
          <a:p>
            <a:pPr fontAlgn="base"/>
            <a:r>
              <a:rPr lang="hu-HU" sz="3600" b="1" dirty="0"/>
              <a:t>két fél közötti szándékos információcsere</a:t>
            </a:r>
          </a:p>
          <a:p>
            <a:pPr fontAlgn="base"/>
            <a:r>
              <a:rPr lang="hu-HU" sz="3600" dirty="0"/>
              <a:t>(az információ  csak egyirányú nem kölcsönös)</a:t>
            </a:r>
          </a:p>
          <a:p>
            <a:pPr marL="0" indent="0" fontAlgn="base">
              <a:buNone/>
            </a:pPr>
            <a:endParaRPr lang="hu-HU" sz="3600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hu-HU" sz="3600" dirty="0"/>
              <a:t>   verbális (pl. beszélgetés, előadás, levélírás) 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hu-HU" sz="3600" dirty="0"/>
              <a:t>   nonverbális (mimika, gesztusok, füttyjelek, ábra)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286A23F-DB44-4AA2-8FD7-1155029EEA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76" r="14879"/>
          <a:stretch/>
        </p:blipFill>
        <p:spPr>
          <a:xfrm>
            <a:off x="9334772" y="3398887"/>
            <a:ext cx="972615" cy="138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>
            <a:extLst>
              <a:ext uri="{FF2B5EF4-FFF2-40B4-BE49-F238E27FC236}">
                <a16:creationId xmlns:a16="http://schemas.microsoft.com/office/drawing/2014/main" id="{74A5A9D7-14A9-4A74-A53F-6E9344149980}"/>
              </a:ext>
            </a:extLst>
          </p:cNvPr>
          <p:cNvSpPr/>
          <p:nvPr/>
        </p:nvSpPr>
        <p:spPr>
          <a:xfrm>
            <a:off x="405781" y="1628800"/>
            <a:ext cx="11233248" cy="5039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5796135" cy="646989"/>
          </a:xfrm>
        </p:spPr>
        <p:txBody>
          <a:bodyPr/>
          <a:lstStyle/>
          <a:p>
            <a:r>
              <a:rPr lang="hu-HU" dirty="0"/>
              <a:t>A kommunikáció tényezői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7828" y="2636912"/>
            <a:ext cx="10513168" cy="3744416"/>
          </a:xfrm>
          <a:solidFill>
            <a:schemeClr val="bg1"/>
          </a:solidFill>
          <a:ln w="76200"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7E244DBB-6B2F-4DC7-8354-D64FF4EBE7A6}"/>
              </a:ext>
            </a:extLst>
          </p:cNvPr>
          <p:cNvSpPr/>
          <p:nvPr/>
        </p:nvSpPr>
        <p:spPr>
          <a:xfrm>
            <a:off x="1413893" y="3504196"/>
            <a:ext cx="2736304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4400" b="1" dirty="0"/>
              <a:t>adó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69FCD195-C065-4064-B1B9-ABB67CC15D55}"/>
              </a:ext>
            </a:extLst>
          </p:cNvPr>
          <p:cNvSpPr/>
          <p:nvPr/>
        </p:nvSpPr>
        <p:spPr>
          <a:xfrm>
            <a:off x="6670476" y="3504196"/>
            <a:ext cx="2736304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4400" b="1" dirty="0"/>
              <a:t>vevő</a:t>
            </a:r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364CC18C-CDAE-4ACE-9047-5FDD29838335}"/>
              </a:ext>
            </a:extLst>
          </p:cNvPr>
          <p:cNvSpPr/>
          <p:nvPr/>
        </p:nvSpPr>
        <p:spPr>
          <a:xfrm>
            <a:off x="4095936" y="3756224"/>
            <a:ext cx="2574031" cy="3935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Nyíl: balra mutató 8">
            <a:extLst>
              <a:ext uri="{FF2B5EF4-FFF2-40B4-BE49-F238E27FC236}">
                <a16:creationId xmlns:a16="http://schemas.microsoft.com/office/drawing/2014/main" id="{49A34B0A-9841-4550-8057-0EA157185FF3}"/>
              </a:ext>
            </a:extLst>
          </p:cNvPr>
          <p:cNvSpPr/>
          <p:nvPr/>
        </p:nvSpPr>
        <p:spPr>
          <a:xfrm>
            <a:off x="4150196" y="4116264"/>
            <a:ext cx="2574031" cy="39357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EE99EDA5-4284-4F29-82B3-75F2FD8A3D70}"/>
              </a:ext>
            </a:extLst>
          </p:cNvPr>
          <p:cNvSpPr/>
          <p:nvPr/>
        </p:nvSpPr>
        <p:spPr>
          <a:xfrm>
            <a:off x="4090309" y="2924944"/>
            <a:ext cx="2856079" cy="7240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ÜZENET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A22E143-4611-4AEA-A613-591715DD672B}"/>
              </a:ext>
            </a:extLst>
          </p:cNvPr>
          <p:cNvSpPr/>
          <p:nvPr/>
        </p:nvSpPr>
        <p:spPr>
          <a:xfrm>
            <a:off x="4092516" y="4655580"/>
            <a:ext cx="2856079" cy="7240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CSATORNA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D79691B-7812-4BC3-B71F-6E50D805901C}"/>
              </a:ext>
            </a:extLst>
          </p:cNvPr>
          <p:cNvSpPr/>
          <p:nvPr/>
        </p:nvSpPr>
        <p:spPr>
          <a:xfrm>
            <a:off x="4870276" y="5491263"/>
            <a:ext cx="1440159" cy="530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KÓD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2E47C72B-0CFD-4371-8847-AC46F19A3F0C}"/>
              </a:ext>
            </a:extLst>
          </p:cNvPr>
          <p:cNvSpPr/>
          <p:nvPr/>
        </p:nvSpPr>
        <p:spPr>
          <a:xfrm>
            <a:off x="7462564" y="5294611"/>
            <a:ext cx="3621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SZITUÁCIÓ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8816EFFA-1225-417F-85C3-93B32942E3D3}"/>
              </a:ext>
            </a:extLst>
          </p:cNvPr>
          <p:cNvSpPr/>
          <p:nvPr/>
        </p:nvSpPr>
        <p:spPr>
          <a:xfrm>
            <a:off x="6726403" y="1577060"/>
            <a:ext cx="3209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VALÓSÁG</a:t>
            </a:r>
          </a:p>
        </p:txBody>
      </p:sp>
    </p:spTree>
    <p:extLst>
      <p:ext uri="{BB962C8B-B14F-4D97-AF65-F5344CB8AC3E}">
        <p14:creationId xmlns:p14="http://schemas.microsoft.com/office/powerpoint/2010/main" val="17417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build="p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6" grpId="0" animBg="1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780" y="1762683"/>
            <a:ext cx="10873208" cy="426720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hu-HU" sz="3600" b="1" dirty="0">
                <a:solidFill>
                  <a:srgbClr val="FF0000"/>
                </a:solidFill>
              </a:rPr>
              <a:t>ADÓ-VEVŐ</a:t>
            </a:r>
          </a:p>
          <a:p>
            <a:pPr marL="0" indent="0" fontAlgn="base">
              <a:buNone/>
            </a:pPr>
            <a:endParaRPr lang="hu-HU" sz="3600" b="1" dirty="0">
              <a:solidFill>
                <a:srgbClr val="FF0000"/>
              </a:solidFill>
            </a:endParaRPr>
          </a:p>
          <a:p>
            <a:pPr fontAlgn="base"/>
            <a:r>
              <a:rPr lang="hu-HU" sz="3200" b="1" dirty="0"/>
              <a:t>párbeszéd során cserélgetik helyüket</a:t>
            </a:r>
          </a:p>
          <a:p>
            <a:pPr fontAlgn="base"/>
            <a:r>
              <a:rPr lang="hu-HU" sz="3200" b="1" dirty="0"/>
              <a:t>minden pillanatban mindketten adók is, vevők is</a:t>
            </a:r>
          </a:p>
          <a:p>
            <a:pPr fontAlgn="base"/>
            <a:r>
              <a:rPr lang="hu-HU" sz="3200" i="1" dirty="0"/>
              <a:t>Míg egyikük beszél, a másik valamilyen módon (pl. mimikával) szintén információkat közöl.</a:t>
            </a:r>
          </a:p>
          <a:p>
            <a:pPr marL="0" indent="0" fontAlgn="base">
              <a:buNone/>
            </a:pPr>
            <a:r>
              <a:rPr lang="hu-HU" sz="3600" b="1" dirty="0">
                <a:solidFill>
                  <a:srgbClr val="FF0000"/>
                </a:solidFill>
              </a:rPr>
              <a:t>ÜZENET: </a:t>
            </a:r>
            <a:r>
              <a:rPr lang="hu-HU" sz="3200" b="1" dirty="0"/>
              <a:t>A közlés tartalma</a:t>
            </a:r>
          </a:p>
          <a:p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3E97FE7-93E5-4295-9944-0FA14C56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790" y="168374"/>
            <a:ext cx="7041860" cy="275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7788" y="2276872"/>
            <a:ext cx="10369152" cy="42672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hu-HU" sz="3600" b="1" dirty="0">
                <a:solidFill>
                  <a:srgbClr val="FF0000"/>
                </a:solidFill>
              </a:rPr>
              <a:t>CSATORNA: </a:t>
            </a:r>
          </a:p>
          <a:p>
            <a:pPr fontAlgn="base"/>
            <a:r>
              <a:rPr lang="hu-HU" sz="4000" b="1" dirty="0"/>
              <a:t>fizikai közeg</a:t>
            </a:r>
          </a:p>
          <a:p>
            <a:pPr fontAlgn="base"/>
            <a:r>
              <a:rPr lang="hu-HU" sz="4000" b="1" dirty="0"/>
              <a:t>lehetővé teszi – fizikálisan, a gyakorlatban – a közlésfolyamat létrejöttét</a:t>
            </a:r>
          </a:p>
          <a:p>
            <a:pPr fontAlgn="base"/>
            <a:r>
              <a:rPr lang="hu-HU" sz="4000" i="1" dirty="0"/>
              <a:t>Pl. a levegő hanghullámai, telefonvonal, világháló stb.</a:t>
            </a:r>
          </a:p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C110E52-F341-479F-AA20-DBB5DDEB3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57" y="152020"/>
            <a:ext cx="7041490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2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4146" y="2812780"/>
            <a:ext cx="11486930" cy="3858607"/>
          </a:xfrm>
        </p:spPr>
        <p:txBody>
          <a:bodyPr>
            <a:normAutofit/>
          </a:bodyPr>
          <a:lstStyle/>
          <a:p>
            <a:pPr fontAlgn="base"/>
            <a:r>
              <a:rPr lang="hu-HU" sz="3200" b="1" dirty="0">
                <a:solidFill>
                  <a:srgbClr val="FF0000"/>
                </a:solidFill>
              </a:rPr>
              <a:t>KÓD:</a:t>
            </a:r>
            <a:r>
              <a:rPr lang="hu-HU" dirty="0"/>
              <a:t> </a:t>
            </a:r>
            <a:r>
              <a:rPr lang="hu-HU" b="1" dirty="0"/>
              <a:t>az a jelrendszer, amely a résztvevők számára közös (pl. a magyar nyelv, emotikonok)</a:t>
            </a:r>
          </a:p>
          <a:p>
            <a:pPr fontAlgn="base"/>
            <a:r>
              <a:rPr lang="hu-HU" sz="3600" b="1" dirty="0">
                <a:solidFill>
                  <a:srgbClr val="FF0000"/>
                </a:solidFill>
              </a:rPr>
              <a:t>BESZÉDHELYZET</a:t>
            </a:r>
            <a:r>
              <a:rPr lang="hu-HU" dirty="0"/>
              <a:t>: </a:t>
            </a:r>
            <a:r>
              <a:rPr lang="hu-HU" b="1" dirty="0"/>
              <a:t>ide tartoznak a folyamat tér és időviszonyai, egyéb külső körülményei</a:t>
            </a:r>
          </a:p>
          <a:p>
            <a:pPr fontAlgn="base"/>
            <a:r>
              <a:rPr lang="hu-HU" sz="3600" b="1" dirty="0">
                <a:solidFill>
                  <a:srgbClr val="FF0000"/>
                </a:solidFill>
              </a:rPr>
              <a:t>VALÓSÁG:</a:t>
            </a:r>
            <a:r>
              <a:rPr lang="hu-HU" dirty="0"/>
              <a:t>  </a:t>
            </a:r>
            <a:r>
              <a:rPr lang="hu-HU" b="1" dirty="0"/>
              <a:t>a résztvevők közös előismeretekkel kell, hogy rendelkezzenek a világról. </a:t>
            </a:r>
          </a:p>
          <a:p>
            <a:pPr marL="0" indent="0" fontAlgn="base">
              <a:buNone/>
            </a:pPr>
            <a:r>
              <a:rPr lang="hu-HU" i="1" dirty="0"/>
              <a:t>	(Pl. egy vita kellős közepébe csöppenő ember nem 	feltétlenül érti, miről van szó)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D4BD830-C098-4B7A-A3ED-738A4CF0E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335" y="57150"/>
            <a:ext cx="7041490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2413" y="3212976"/>
            <a:ext cx="8460431" cy="2959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/>
              <a:t>Ha bármelyik tényező hiányzik, </a:t>
            </a:r>
          </a:p>
          <a:p>
            <a:pPr marL="0" indent="0">
              <a:buNone/>
            </a:pPr>
            <a:r>
              <a:rPr lang="hu-HU" sz="3600" b="1" dirty="0"/>
              <a:t>vagy hibás, </a:t>
            </a:r>
          </a:p>
          <a:p>
            <a:pPr marL="0" indent="0">
              <a:buNone/>
            </a:pPr>
            <a:r>
              <a:rPr lang="hu-HU" sz="3600" b="1" dirty="0"/>
              <a:t>az zavart okoz a kommunikációban </a:t>
            </a:r>
          </a:p>
          <a:p>
            <a:pPr marL="0" indent="0">
              <a:buNone/>
            </a:pPr>
            <a:r>
              <a:rPr lang="hu-HU" sz="3600" b="1" dirty="0"/>
              <a:t>(vagy nem is valósul meg)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38F8975-0C4B-4C46-B350-B25BB8D2B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00" y="163430"/>
            <a:ext cx="7041490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3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kommunikáció funkciói (milyen céllal kommunikálunk?)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780" y="1916832"/>
            <a:ext cx="11305256" cy="4267200"/>
          </a:xfrm>
        </p:spPr>
        <p:txBody>
          <a:bodyPr>
            <a:normAutofit/>
          </a:bodyPr>
          <a:lstStyle/>
          <a:p>
            <a:pPr fontAlgn="base"/>
            <a:r>
              <a:rPr lang="hu-HU" b="1" dirty="0"/>
              <a:t>Referenciális (ábrázoló-leíró): </a:t>
            </a:r>
            <a:r>
              <a:rPr lang="hu-HU" dirty="0"/>
              <a:t>célja a tájékoztatás, ismeretközlés </a:t>
            </a:r>
          </a:p>
          <a:p>
            <a:pPr fontAlgn="base"/>
            <a:r>
              <a:rPr lang="hu-HU" b="1" dirty="0"/>
              <a:t> </a:t>
            </a:r>
            <a:r>
              <a:rPr lang="hu-HU" b="1" dirty="0" err="1"/>
              <a:t>Konatív</a:t>
            </a:r>
            <a:r>
              <a:rPr lang="hu-HU" b="1" dirty="0"/>
              <a:t> (felhívó): </a:t>
            </a:r>
            <a:r>
              <a:rPr lang="hu-HU" dirty="0"/>
              <a:t>célja, hogy rávegyen valamilyen cselekvésre, vagy tiltson </a:t>
            </a:r>
          </a:p>
          <a:p>
            <a:pPr fontAlgn="base"/>
            <a:r>
              <a:rPr lang="hu-HU" b="1" dirty="0" err="1"/>
              <a:t>Emotív</a:t>
            </a:r>
            <a:r>
              <a:rPr lang="hu-HU" b="1" dirty="0"/>
              <a:t> (érzelemkifejező)</a:t>
            </a:r>
            <a:r>
              <a:rPr lang="hu-HU" dirty="0"/>
              <a:t>.</a:t>
            </a:r>
          </a:p>
          <a:p>
            <a:pPr fontAlgn="base"/>
            <a:r>
              <a:rPr lang="hu-HU" b="1" i="1" dirty="0"/>
              <a:t> </a:t>
            </a:r>
            <a:r>
              <a:rPr lang="hu-HU" b="1" dirty="0" err="1"/>
              <a:t>Fatikus</a:t>
            </a:r>
            <a:r>
              <a:rPr lang="hu-HU" b="1" dirty="0"/>
              <a:t> (kapcsolatteremtő): </a:t>
            </a:r>
            <a:r>
              <a:rPr lang="hu-HU" dirty="0"/>
              <a:t>a köszönésformák, megszólításformák és udvarias kérdések.</a:t>
            </a:r>
          </a:p>
          <a:p>
            <a:pPr fontAlgn="base"/>
            <a:r>
              <a:rPr lang="hu-HU" b="1" dirty="0"/>
              <a:t> Metanyelvi (értelmező): </a:t>
            </a:r>
            <a:r>
              <a:rPr lang="hu-HU" dirty="0"/>
              <a:t>a nyelv segítségével a nyelvről teszünk megállapításokat</a:t>
            </a:r>
          </a:p>
          <a:p>
            <a:pPr fontAlgn="base"/>
            <a:r>
              <a:rPr lang="hu-HU" b="1" dirty="0"/>
              <a:t> Poétikai (esztétikai): </a:t>
            </a:r>
            <a:r>
              <a:rPr lang="hu-HU" dirty="0"/>
              <a:t>minden olyan eszköz, ami a nyelvi szépség és választékosság irányába mutat.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620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öldszínek 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976320_TF02801065.potx" id="{73E91AF1-4D28-41F8-B5EE-0C5FF3DE7B34}" vid="{315720C0-86B4-42D3-811D-F5F97130F7D3}"/>
    </a:ext>
  </a:extLst>
</a:theme>
</file>

<file path=ppt/theme/theme2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Földszínek bemutató (szélesvásznú)</Template>
  <TotalTime>0</TotalTime>
  <Words>308</Words>
  <Application>Microsoft Office PowerPoint</Application>
  <PresentationFormat>Egyéni</PresentationFormat>
  <Paragraphs>46</Paragraphs>
  <Slides>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3" baseType="lpstr">
      <vt:lpstr>Arial</vt:lpstr>
      <vt:lpstr>Corbel</vt:lpstr>
      <vt:lpstr>Wingdings</vt:lpstr>
      <vt:lpstr>Földszínek 16x9</vt:lpstr>
      <vt:lpstr>A KOMMUNIKÁCIÓ TÉNYEZŐI</vt:lpstr>
      <vt:lpstr>KOMMUNIKÁCIÓTAN</vt:lpstr>
      <vt:lpstr>Kommunikáció fogalma</vt:lpstr>
      <vt:lpstr>A kommunikáció tényezői</vt:lpstr>
      <vt:lpstr>PowerPoint-bemutató</vt:lpstr>
      <vt:lpstr>PowerPoint-bemutató</vt:lpstr>
      <vt:lpstr>PowerPoint-bemutató</vt:lpstr>
      <vt:lpstr>PowerPoint-bemutató</vt:lpstr>
      <vt:lpstr>A kommunikáció funkciói (milyen céllal kommunikálunk?)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kommunikáció tényezői</dc:title>
  <dc:creator>Admin</dc:creator>
  <cp:lastModifiedBy>Takács Szilvia</cp:lastModifiedBy>
  <cp:revision>7</cp:revision>
  <dcterms:created xsi:type="dcterms:W3CDTF">2021-04-06T11:55:04Z</dcterms:created>
  <dcterms:modified xsi:type="dcterms:W3CDTF">2024-10-16T17:38:08Z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