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0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99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1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4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1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40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0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750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3/19/2024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863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0105F5E-5B61-4F51-927C-5B28DB7D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82C1C4-D961-459C-91C5-334ABD6E6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16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B8B125-A98E-403C-9A7F-494FF789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0" y="0"/>
            <a:ext cx="11322200" cy="6858000"/>
          </a:xfrm>
          <a:custGeom>
            <a:avLst/>
            <a:gdLst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676142 w 11593823"/>
              <a:gd name="connsiteY2" fmla="*/ 0 h 6858000"/>
              <a:gd name="connsiteX3" fmla="*/ 4806770 w 11593823"/>
              <a:gd name="connsiteY3" fmla="*/ 0 h 6858000"/>
              <a:gd name="connsiteX4" fmla="*/ 4806770 w 11593823"/>
              <a:gd name="connsiteY4" fmla="*/ 2 h 6858000"/>
              <a:gd name="connsiteX5" fmla="*/ 9092864 w 11593823"/>
              <a:gd name="connsiteY5" fmla="*/ 2 h 6858000"/>
              <a:gd name="connsiteX6" fmla="*/ 9092866 w 11593823"/>
              <a:gd name="connsiteY6" fmla="*/ 0 h 6858000"/>
              <a:gd name="connsiteX7" fmla="*/ 11322200 w 11593823"/>
              <a:gd name="connsiteY7" fmla="*/ 0 h 6858000"/>
              <a:gd name="connsiteX8" fmla="*/ 11322198 w 11593823"/>
              <a:gd name="connsiteY8" fmla="*/ 2 h 6858000"/>
              <a:gd name="connsiteX9" fmla="*/ 11593823 w 11593823"/>
              <a:gd name="connsiteY9" fmla="*/ 2 h 6858000"/>
              <a:gd name="connsiteX10" fmla="*/ 11322197 w 11593823"/>
              <a:gd name="connsiteY10" fmla="*/ 4 h 6858000"/>
              <a:gd name="connsiteX11" fmla="*/ 5311608 w 11593823"/>
              <a:gd name="connsiteY11" fmla="*/ 6858000 h 6858000"/>
              <a:gd name="connsiteX12" fmla="*/ 5288856 w 11593823"/>
              <a:gd name="connsiteY12" fmla="*/ 6858000 h 6858000"/>
              <a:gd name="connsiteX13" fmla="*/ 4806770 w 11593823"/>
              <a:gd name="connsiteY13" fmla="*/ 6858000 h 6858000"/>
              <a:gd name="connsiteX14" fmla="*/ 4676142 w 11593823"/>
              <a:gd name="connsiteY14" fmla="*/ 6858000 h 6858000"/>
              <a:gd name="connsiteX15" fmla="*/ 3082273 w 11593823"/>
              <a:gd name="connsiteY15" fmla="*/ 6858000 h 6858000"/>
              <a:gd name="connsiteX16" fmla="*/ 2625273 w 11593823"/>
              <a:gd name="connsiteY16" fmla="*/ 6858000 h 6858000"/>
              <a:gd name="connsiteX17" fmla="*/ 2155010 w 11593823"/>
              <a:gd name="connsiteY17" fmla="*/ 6858000 h 6858000"/>
              <a:gd name="connsiteX18" fmla="*/ 0 w 11593823"/>
              <a:gd name="connsiteY18" fmla="*/ 685800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676142 w 11593823"/>
              <a:gd name="connsiteY2" fmla="*/ 0 h 6858000"/>
              <a:gd name="connsiteX3" fmla="*/ 4806770 w 11593823"/>
              <a:gd name="connsiteY3" fmla="*/ 0 h 6858000"/>
              <a:gd name="connsiteX4" fmla="*/ 4806770 w 11593823"/>
              <a:gd name="connsiteY4" fmla="*/ 2 h 6858000"/>
              <a:gd name="connsiteX5" fmla="*/ 9092864 w 11593823"/>
              <a:gd name="connsiteY5" fmla="*/ 2 h 6858000"/>
              <a:gd name="connsiteX6" fmla="*/ 11322200 w 11593823"/>
              <a:gd name="connsiteY6" fmla="*/ 0 h 6858000"/>
              <a:gd name="connsiteX7" fmla="*/ 11322198 w 11593823"/>
              <a:gd name="connsiteY7" fmla="*/ 2 h 6858000"/>
              <a:gd name="connsiteX8" fmla="*/ 11593823 w 11593823"/>
              <a:gd name="connsiteY8" fmla="*/ 2 h 6858000"/>
              <a:gd name="connsiteX9" fmla="*/ 11322197 w 11593823"/>
              <a:gd name="connsiteY9" fmla="*/ 4 h 6858000"/>
              <a:gd name="connsiteX10" fmla="*/ 5311608 w 11593823"/>
              <a:gd name="connsiteY10" fmla="*/ 6858000 h 6858000"/>
              <a:gd name="connsiteX11" fmla="*/ 5288856 w 11593823"/>
              <a:gd name="connsiteY11" fmla="*/ 6858000 h 6858000"/>
              <a:gd name="connsiteX12" fmla="*/ 4806770 w 11593823"/>
              <a:gd name="connsiteY12" fmla="*/ 6858000 h 6858000"/>
              <a:gd name="connsiteX13" fmla="*/ 4676142 w 11593823"/>
              <a:gd name="connsiteY13" fmla="*/ 6858000 h 6858000"/>
              <a:gd name="connsiteX14" fmla="*/ 3082273 w 11593823"/>
              <a:gd name="connsiteY14" fmla="*/ 6858000 h 6858000"/>
              <a:gd name="connsiteX15" fmla="*/ 2625273 w 11593823"/>
              <a:gd name="connsiteY15" fmla="*/ 6858000 h 6858000"/>
              <a:gd name="connsiteX16" fmla="*/ 2155010 w 11593823"/>
              <a:gd name="connsiteY16" fmla="*/ 6858000 h 6858000"/>
              <a:gd name="connsiteX17" fmla="*/ 0 w 11593823"/>
              <a:gd name="connsiteY17" fmla="*/ 6858000 h 6858000"/>
              <a:gd name="connsiteX18" fmla="*/ 0 w 11593823"/>
              <a:gd name="connsiteY18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676142 w 11593823"/>
              <a:gd name="connsiteY2" fmla="*/ 0 h 6858000"/>
              <a:gd name="connsiteX3" fmla="*/ 4806770 w 11593823"/>
              <a:gd name="connsiteY3" fmla="*/ 0 h 6858000"/>
              <a:gd name="connsiteX4" fmla="*/ 4806770 w 11593823"/>
              <a:gd name="connsiteY4" fmla="*/ 2 h 6858000"/>
              <a:gd name="connsiteX5" fmla="*/ 11322200 w 11593823"/>
              <a:gd name="connsiteY5" fmla="*/ 0 h 6858000"/>
              <a:gd name="connsiteX6" fmla="*/ 11322198 w 11593823"/>
              <a:gd name="connsiteY6" fmla="*/ 2 h 6858000"/>
              <a:gd name="connsiteX7" fmla="*/ 11593823 w 11593823"/>
              <a:gd name="connsiteY7" fmla="*/ 2 h 6858000"/>
              <a:gd name="connsiteX8" fmla="*/ 11322197 w 11593823"/>
              <a:gd name="connsiteY8" fmla="*/ 4 h 6858000"/>
              <a:gd name="connsiteX9" fmla="*/ 5311608 w 11593823"/>
              <a:gd name="connsiteY9" fmla="*/ 6858000 h 6858000"/>
              <a:gd name="connsiteX10" fmla="*/ 5288856 w 11593823"/>
              <a:gd name="connsiteY10" fmla="*/ 6858000 h 6858000"/>
              <a:gd name="connsiteX11" fmla="*/ 4806770 w 11593823"/>
              <a:gd name="connsiteY11" fmla="*/ 6858000 h 6858000"/>
              <a:gd name="connsiteX12" fmla="*/ 4676142 w 11593823"/>
              <a:gd name="connsiteY12" fmla="*/ 6858000 h 6858000"/>
              <a:gd name="connsiteX13" fmla="*/ 3082273 w 11593823"/>
              <a:gd name="connsiteY13" fmla="*/ 6858000 h 6858000"/>
              <a:gd name="connsiteX14" fmla="*/ 2625273 w 11593823"/>
              <a:gd name="connsiteY14" fmla="*/ 6858000 h 6858000"/>
              <a:gd name="connsiteX15" fmla="*/ 2155010 w 11593823"/>
              <a:gd name="connsiteY15" fmla="*/ 6858000 h 6858000"/>
              <a:gd name="connsiteX16" fmla="*/ 0 w 11593823"/>
              <a:gd name="connsiteY16" fmla="*/ 6858000 h 6858000"/>
              <a:gd name="connsiteX17" fmla="*/ 0 w 11593823"/>
              <a:gd name="connsiteY17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806770 w 11593823"/>
              <a:gd name="connsiteY2" fmla="*/ 0 h 6858000"/>
              <a:gd name="connsiteX3" fmla="*/ 4806770 w 11593823"/>
              <a:gd name="connsiteY3" fmla="*/ 2 h 6858000"/>
              <a:gd name="connsiteX4" fmla="*/ 11322200 w 11593823"/>
              <a:gd name="connsiteY4" fmla="*/ 0 h 6858000"/>
              <a:gd name="connsiteX5" fmla="*/ 11322198 w 11593823"/>
              <a:gd name="connsiteY5" fmla="*/ 2 h 6858000"/>
              <a:gd name="connsiteX6" fmla="*/ 11593823 w 11593823"/>
              <a:gd name="connsiteY6" fmla="*/ 2 h 6858000"/>
              <a:gd name="connsiteX7" fmla="*/ 11322197 w 11593823"/>
              <a:gd name="connsiteY7" fmla="*/ 4 h 6858000"/>
              <a:gd name="connsiteX8" fmla="*/ 5311608 w 11593823"/>
              <a:gd name="connsiteY8" fmla="*/ 6858000 h 6858000"/>
              <a:gd name="connsiteX9" fmla="*/ 5288856 w 11593823"/>
              <a:gd name="connsiteY9" fmla="*/ 6858000 h 6858000"/>
              <a:gd name="connsiteX10" fmla="*/ 4806770 w 11593823"/>
              <a:gd name="connsiteY10" fmla="*/ 6858000 h 6858000"/>
              <a:gd name="connsiteX11" fmla="*/ 4676142 w 11593823"/>
              <a:gd name="connsiteY11" fmla="*/ 6858000 h 6858000"/>
              <a:gd name="connsiteX12" fmla="*/ 3082273 w 11593823"/>
              <a:gd name="connsiteY12" fmla="*/ 6858000 h 6858000"/>
              <a:gd name="connsiteX13" fmla="*/ 2625273 w 11593823"/>
              <a:gd name="connsiteY13" fmla="*/ 6858000 h 6858000"/>
              <a:gd name="connsiteX14" fmla="*/ 2155010 w 11593823"/>
              <a:gd name="connsiteY14" fmla="*/ 6858000 h 6858000"/>
              <a:gd name="connsiteX15" fmla="*/ 0 w 11593823"/>
              <a:gd name="connsiteY15" fmla="*/ 6858000 h 6858000"/>
              <a:gd name="connsiteX16" fmla="*/ 0 w 11593823"/>
              <a:gd name="connsiteY16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4806770 w 11593823"/>
              <a:gd name="connsiteY2" fmla="*/ 0 h 6858000"/>
              <a:gd name="connsiteX3" fmla="*/ 11322200 w 11593823"/>
              <a:gd name="connsiteY3" fmla="*/ 0 h 6858000"/>
              <a:gd name="connsiteX4" fmla="*/ 11322198 w 11593823"/>
              <a:gd name="connsiteY4" fmla="*/ 2 h 6858000"/>
              <a:gd name="connsiteX5" fmla="*/ 11593823 w 11593823"/>
              <a:gd name="connsiteY5" fmla="*/ 2 h 6858000"/>
              <a:gd name="connsiteX6" fmla="*/ 11322197 w 11593823"/>
              <a:gd name="connsiteY6" fmla="*/ 4 h 6858000"/>
              <a:gd name="connsiteX7" fmla="*/ 5311608 w 11593823"/>
              <a:gd name="connsiteY7" fmla="*/ 6858000 h 6858000"/>
              <a:gd name="connsiteX8" fmla="*/ 5288856 w 11593823"/>
              <a:gd name="connsiteY8" fmla="*/ 6858000 h 6858000"/>
              <a:gd name="connsiteX9" fmla="*/ 4806770 w 11593823"/>
              <a:gd name="connsiteY9" fmla="*/ 6858000 h 6858000"/>
              <a:gd name="connsiteX10" fmla="*/ 4676142 w 11593823"/>
              <a:gd name="connsiteY10" fmla="*/ 6858000 h 6858000"/>
              <a:gd name="connsiteX11" fmla="*/ 3082273 w 11593823"/>
              <a:gd name="connsiteY11" fmla="*/ 6858000 h 6858000"/>
              <a:gd name="connsiteX12" fmla="*/ 2625273 w 11593823"/>
              <a:gd name="connsiteY12" fmla="*/ 6858000 h 6858000"/>
              <a:gd name="connsiteX13" fmla="*/ 2155010 w 11593823"/>
              <a:gd name="connsiteY13" fmla="*/ 6858000 h 6858000"/>
              <a:gd name="connsiteX14" fmla="*/ 0 w 11593823"/>
              <a:gd name="connsiteY14" fmla="*/ 6858000 h 6858000"/>
              <a:gd name="connsiteX15" fmla="*/ 0 w 11593823"/>
              <a:gd name="connsiteY15" fmla="*/ 0 h 6858000"/>
              <a:gd name="connsiteX0" fmla="*/ 0 w 11593823"/>
              <a:gd name="connsiteY0" fmla="*/ 0 h 6858000"/>
              <a:gd name="connsiteX1" fmla="*/ 2155010 w 11593823"/>
              <a:gd name="connsiteY1" fmla="*/ 0 h 6858000"/>
              <a:gd name="connsiteX2" fmla="*/ 11322200 w 11593823"/>
              <a:gd name="connsiteY2" fmla="*/ 0 h 6858000"/>
              <a:gd name="connsiteX3" fmla="*/ 11322198 w 11593823"/>
              <a:gd name="connsiteY3" fmla="*/ 2 h 6858000"/>
              <a:gd name="connsiteX4" fmla="*/ 11593823 w 11593823"/>
              <a:gd name="connsiteY4" fmla="*/ 2 h 6858000"/>
              <a:gd name="connsiteX5" fmla="*/ 11322197 w 11593823"/>
              <a:gd name="connsiteY5" fmla="*/ 4 h 6858000"/>
              <a:gd name="connsiteX6" fmla="*/ 5311608 w 11593823"/>
              <a:gd name="connsiteY6" fmla="*/ 6858000 h 6858000"/>
              <a:gd name="connsiteX7" fmla="*/ 5288856 w 11593823"/>
              <a:gd name="connsiteY7" fmla="*/ 6858000 h 6858000"/>
              <a:gd name="connsiteX8" fmla="*/ 4806770 w 11593823"/>
              <a:gd name="connsiteY8" fmla="*/ 6858000 h 6858000"/>
              <a:gd name="connsiteX9" fmla="*/ 4676142 w 11593823"/>
              <a:gd name="connsiteY9" fmla="*/ 6858000 h 6858000"/>
              <a:gd name="connsiteX10" fmla="*/ 3082273 w 11593823"/>
              <a:gd name="connsiteY10" fmla="*/ 6858000 h 6858000"/>
              <a:gd name="connsiteX11" fmla="*/ 2625273 w 11593823"/>
              <a:gd name="connsiteY11" fmla="*/ 6858000 h 6858000"/>
              <a:gd name="connsiteX12" fmla="*/ 2155010 w 11593823"/>
              <a:gd name="connsiteY12" fmla="*/ 6858000 h 6858000"/>
              <a:gd name="connsiteX13" fmla="*/ 0 w 11593823"/>
              <a:gd name="connsiteY13" fmla="*/ 6858000 h 6858000"/>
              <a:gd name="connsiteX14" fmla="*/ 0 w 11593823"/>
              <a:gd name="connsiteY14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3082273 w 11593823"/>
              <a:gd name="connsiteY9" fmla="*/ 6858000 h 6858000"/>
              <a:gd name="connsiteX10" fmla="*/ 2625273 w 11593823"/>
              <a:gd name="connsiteY10" fmla="*/ 6858000 h 6858000"/>
              <a:gd name="connsiteX11" fmla="*/ 2155010 w 11593823"/>
              <a:gd name="connsiteY11" fmla="*/ 6858000 h 6858000"/>
              <a:gd name="connsiteX12" fmla="*/ 0 w 11593823"/>
              <a:gd name="connsiteY12" fmla="*/ 6858000 h 6858000"/>
              <a:gd name="connsiteX13" fmla="*/ 0 w 11593823"/>
              <a:gd name="connsiteY13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2625273 w 11593823"/>
              <a:gd name="connsiteY9" fmla="*/ 6858000 h 6858000"/>
              <a:gd name="connsiteX10" fmla="*/ 2155010 w 11593823"/>
              <a:gd name="connsiteY10" fmla="*/ 6858000 h 6858000"/>
              <a:gd name="connsiteX11" fmla="*/ 0 w 11593823"/>
              <a:gd name="connsiteY11" fmla="*/ 6858000 h 6858000"/>
              <a:gd name="connsiteX12" fmla="*/ 0 w 11593823"/>
              <a:gd name="connsiteY12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2155010 w 11593823"/>
              <a:gd name="connsiteY9" fmla="*/ 6858000 h 6858000"/>
              <a:gd name="connsiteX10" fmla="*/ 0 w 11593823"/>
              <a:gd name="connsiteY10" fmla="*/ 6858000 h 6858000"/>
              <a:gd name="connsiteX11" fmla="*/ 0 w 11593823"/>
              <a:gd name="connsiteY11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2155010 w 11593823"/>
              <a:gd name="connsiteY9" fmla="*/ 6858000 h 6858000"/>
              <a:gd name="connsiteX10" fmla="*/ 0 w 11593823"/>
              <a:gd name="connsiteY10" fmla="*/ 6858000 h 6858000"/>
              <a:gd name="connsiteX11" fmla="*/ 0 w 11593823"/>
              <a:gd name="connsiteY11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806770 w 11593823"/>
              <a:gd name="connsiteY7" fmla="*/ 6858000 h 6858000"/>
              <a:gd name="connsiteX8" fmla="*/ 4676142 w 11593823"/>
              <a:gd name="connsiteY8" fmla="*/ 6858000 h 6858000"/>
              <a:gd name="connsiteX9" fmla="*/ 0 w 11593823"/>
              <a:gd name="connsiteY9" fmla="*/ 6858000 h 6858000"/>
              <a:gd name="connsiteX10" fmla="*/ 0 w 11593823"/>
              <a:gd name="connsiteY10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4676142 w 11593823"/>
              <a:gd name="connsiteY7" fmla="*/ 6858000 h 6858000"/>
              <a:gd name="connsiteX8" fmla="*/ 0 w 11593823"/>
              <a:gd name="connsiteY8" fmla="*/ 6858000 h 6858000"/>
              <a:gd name="connsiteX9" fmla="*/ 0 w 11593823"/>
              <a:gd name="connsiteY9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5288856 w 11593823"/>
              <a:gd name="connsiteY6" fmla="*/ 6858000 h 6858000"/>
              <a:gd name="connsiteX7" fmla="*/ 0 w 11593823"/>
              <a:gd name="connsiteY7" fmla="*/ 6858000 h 6858000"/>
              <a:gd name="connsiteX8" fmla="*/ 0 w 11593823"/>
              <a:gd name="connsiteY8" fmla="*/ 0 h 6858000"/>
              <a:gd name="connsiteX0" fmla="*/ 0 w 11593823"/>
              <a:gd name="connsiteY0" fmla="*/ 0 h 6858000"/>
              <a:gd name="connsiteX1" fmla="*/ 11322200 w 11593823"/>
              <a:gd name="connsiteY1" fmla="*/ 0 h 6858000"/>
              <a:gd name="connsiteX2" fmla="*/ 11322198 w 11593823"/>
              <a:gd name="connsiteY2" fmla="*/ 2 h 6858000"/>
              <a:gd name="connsiteX3" fmla="*/ 11593823 w 11593823"/>
              <a:gd name="connsiteY3" fmla="*/ 2 h 6858000"/>
              <a:gd name="connsiteX4" fmla="*/ 11322197 w 11593823"/>
              <a:gd name="connsiteY4" fmla="*/ 4 h 6858000"/>
              <a:gd name="connsiteX5" fmla="*/ 5311608 w 11593823"/>
              <a:gd name="connsiteY5" fmla="*/ 6858000 h 6858000"/>
              <a:gd name="connsiteX6" fmla="*/ 0 w 11593823"/>
              <a:gd name="connsiteY6" fmla="*/ 6858000 h 6858000"/>
              <a:gd name="connsiteX7" fmla="*/ 0 w 11593823"/>
              <a:gd name="connsiteY7" fmla="*/ 0 h 6858000"/>
              <a:gd name="connsiteX0" fmla="*/ 0 w 11322200"/>
              <a:gd name="connsiteY0" fmla="*/ 0 h 6858000"/>
              <a:gd name="connsiteX1" fmla="*/ 11322200 w 11322200"/>
              <a:gd name="connsiteY1" fmla="*/ 0 h 6858000"/>
              <a:gd name="connsiteX2" fmla="*/ 11322198 w 11322200"/>
              <a:gd name="connsiteY2" fmla="*/ 2 h 6858000"/>
              <a:gd name="connsiteX3" fmla="*/ 11322197 w 11322200"/>
              <a:gd name="connsiteY3" fmla="*/ 4 h 6858000"/>
              <a:gd name="connsiteX4" fmla="*/ 5311608 w 11322200"/>
              <a:gd name="connsiteY4" fmla="*/ 6858000 h 6858000"/>
              <a:gd name="connsiteX5" fmla="*/ 0 w 11322200"/>
              <a:gd name="connsiteY5" fmla="*/ 6858000 h 6858000"/>
              <a:gd name="connsiteX6" fmla="*/ 0 w 113222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22200" h="6858000">
                <a:moveTo>
                  <a:pt x="0" y="0"/>
                </a:moveTo>
                <a:lnTo>
                  <a:pt x="11322200" y="0"/>
                </a:lnTo>
                <a:lnTo>
                  <a:pt x="11322198" y="2"/>
                </a:lnTo>
                <a:cubicBezTo>
                  <a:pt x="11322198" y="3"/>
                  <a:pt x="11322197" y="3"/>
                  <a:pt x="11322197" y="4"/>
                </a:cubicBezTo>
                <a:lnTo>
                  <a:pt x="5311608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Hullámos ClipArt-minta">
            <a:extLst>
              <a:ext uri="{FF2B5EF4-FFF2-40B4-BE49-F238E27FC236}">
                <a16:creationId xmlns:a16="http://schemas.microsoft.com/office/drawing/2014/main" id="{C31E940F-7969-D014-2679-D2C359AE20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29840" r="1" b="1"/>
          <a:stretch/>
        </p:blipFill>
        <p:spPr>
          <a:xfrm>
            <a:off x="5318308" y="10"/>
            <a:ext cx="6873692" cy="685799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CAD7743-2051-E7C5-B0BA-D8A2F0DA3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891" y="1061686"/>
            <a:ext cx="7323046" cy="3238465"/>
          </a:xfrm>
        </p:spPr>
        <p:txBody>
          <a:bodyPr anchor="t">
            <a:normAutofit/>
          </a:bodyPr>
          <a:lstStyle/>
          <a:p>
            <a:r>
              <a:rPr lang="hu-HU" sz="6600" dirty="0"/>
              <a:t>Az érvelő szöveg felépítése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F61C416-4A96-A16A-9D10-064F52D61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53796"/>
            <a:ext cx="4496783" cy="732996"/>
          </a:xfrm>
        </p:spPr>
        <p:txBody>
          <a:bodyPr anchor="t">
            <a:normAutofit/>
          </a:bodyPr>
          <a:lstStyle/>
          <a:p>
            <a:endParaRPr lang="hu-H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B1C5DD-CB08-4407-9D12-CC2C42B0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606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90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D46D4B-510A-C295-1491-883F23C0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866"/>
            <a:ext cx="9905999" cy="1360898"/>
          </a:xfrm>
        </p:spPr>
        <p:txBody>
          <a:bodyPr>
            <a:normAutofit fontScale="90000"/>
          </a:bodyPr>
          <a:lstStyle/>
          <a:p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4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RETORIKA</a:t>
            </a:r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4400" b="1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SZÓNOKLATTAN</a:t>
            </a:r>
            <a: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JÓ BESZÉD TUDOMÁNYA</a:t>
            </a:r>
            <a:endParaRPr lang="hu-HU" sz="44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1D96B0-283D-A717-05FA-5548C9AE2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24" y="2468661"/>
            <a:ext cx="7780283" cy="3567118"/>
          </a:xfrm>
        </p:spPr>
        <p:txBody>
          <a:bodyPr>
            <a:noAutofit/>
          </a:bodyPr>
          <a:lstStyle/>
          <a:p>
            <a:r>
              <a:rPr lang="hu-HU" sz="2800" b="1" dirty="0">
                <a:latin typeface="Calibri" panose="020F0502020204030204" pitchFamily="34" charset="0"/>
                <a:cs typeface="Calibri" panose="020F0502020204030204" pitchFamily="34" charset="0"/>
              </a:rPr>
              <a:t>Ókori görögök fejlesztették ki</a:t>
            </a:r>
          </a:p>
          <a:p>
            <a:r>
              <a:rPr lang="hu-HU" sz="2800" b="1" dirty="0">
                <a:latin typeface="Calibri" panose="020F0502020204030204" pitchFamily="34" charset="0"/>
                <a:cs typeface="Calibri" panose="020F0502020204030204" pitchFamily="34" charset="0"/>
              </a:rPr>
              <a:t>A középkorban a hét szabad művészet egyike</a:t>
            </a:r>
          </a:p>
          <a:p>
            <a:r>
              <a:rPr lang="hu-HU" sz="2800" b="1" dirty="0">
                <a:latin typeface="Calibri" panose="020F0502020204030204" pitchFamily="34" charset="0"/>
                <a:cs typeface="Calibri" panose="020F0502020204030204" pitchFamily="34" charset="0"/>
              </a:rPr>
              <a:t>Ma is tanítják (politikusoknak, ügyvédeknek)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7AAB02D-6040-FAB6-4383-FF174B089C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1" b="89827" l="3533" r="90000">
                        <a14:foregroundMark x1="8800" y1="58583" x2="12667" y2="62035"/>
                        <a14:foregroundMark x1="3533" y1="67302" x2="10867" y2="64214"/>
                      </a14:backgroundRemoval>
                    </a14:imgEffect>
                  </a14:imgLayer>
                </a14:imgProps>
              </a:ext>
            </a:extLst>
          </a:blip>
          <a:srcRect r="18555"/>
          <a:stretch/>
        </p:blipFill>
        <p:spPr>
          <a:xfrm>
            <a:off x="5139558" y="735724"/>
            <a:ext cx="7052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2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ED7B96-65B5-B605-7354-B1AB38CD6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366" y="538730"/>
            <a:ext cx="9905999" cy="840251"/>
          </a:xfrm>
        </p:spPr>
        <p:txBody>
          <a:bodyPr/>
          <a:lstStyle/>
          <a:p>
            <a:r>
              <a:rPr lang="hu-HU" dirty="0"/>
              <a:t>Felépítése: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4A2C9E-20D0-294E-9BC2-03B96E49F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235" y="367862"/>
            <a:ext cx="5339255" cy="551026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indent="0">
              <a:lnSpc>
                <a:spcPct val="107000"/>
              </a:lnSpc>
              <a:buNone/>
            </a:pPr>
            <a:r>
              <a:rPr lang="hu-HU" sz="2400" b="1" kern="100" dirty="0">
                <a:solidFill>
                  <a:schemeClr val="bg2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BEVEZETÉS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Figyelemfelkeltés,  jóindulat megnyerése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Témamegjelölés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TÁRGYALÁS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Elbeszélés (példa)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észletezés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Bizonyítás - cáfolat</a:t>
            </a:r>
          </a:p>
          <a:p>
            <a:pPr indent="0">
              <a:lnSpc>
                <a:spcPct val="107000"/>
              </a:lnSpc>
              <a:buNone/>
            </a:pPr>
            <a:r>
              <a:rPr lang="hu-HU" sz="2400" b="1" kern="100" dirty="0">
                <a:solidFill>
                  <a:schemeClr val="bg2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BEFEJEZÉS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sszefoglalás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hu-HU" sz="2400" b="1" kern="1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rzelmi hatáskeltés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428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53A73C-B215-79EC-B4EA-F18DB4B39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620686"/>
            <a:ext cx="9905999" cy="724638"/>
          </a:xfrm>
        </p:spPr>
        <p:txBody>
          <a:bodyPr/>
          <a:lstStyle/>
          <a:p>
            <a:r>
              <a:rPr lang="hu-HU" dirty="0">
                <a:solidFill>
                  <a:schemeClr val="bg2"/>
                </a:solidFill>
                <a:highlight>
                  <a:srgbClr val="FFFF00"/>
                </a:highlight>
              </a:rPr>
              <a:t>A bevezetés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0AA56D-8B8E-F455-12E4-36C4BDCB0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471448"/>
            <a:ext cx="4353910" cy="4427696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Figyelemfelkeltés: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hu-HU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rovokatív állítás, kérdés </a:t>
            </a:r>
            <a:endParaRPr lang="hu-HU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jóindulat megnyerése: 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kapcsolatteremtés a közönséggel (pl. hallgazók dicsérete, szerénység)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Témamegjelölés: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téma rövid </a:t>
            </a:r>
            <a:r>
              <a:rPr lang="hu-HU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körülhatárolása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(miről fogunk beszélni), hangozzon el a tételmondat!</a:t>
            </a:r>
          </a:p>
          <a:p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8D946BA-E06C-8B52-66E2-291B5D1B6AE0}"/>
              </a:ext>
            </a:extLst>
          </p:cNvPr>
          <p:cNvSpPr/>
          <p:nvPr/>
        </p:nvSpPr>
        <p:spPr>
          <a:xfrm>
            <a:off x="6095998" y="1445325"/>
            <a:ext cx="5675588" cy="7246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Vajon a mesterséges intelligencia rabszolgái leszünk? 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13DE75E-22BB-BB1D-6A91-74503085E673}"/>
              </a:ext>
            </a:extLst>
          </p:cNvPr>
          <p:cNvSpPr/>
          <p:nvPr/>
        </p:nvSpPr>
        <p:spPr>
          <a:xfrm>
            <a:off x="6169571" y="2960658"/>
            <a:ext cx="5675588" cy="7246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Ti, fiatalok ezt a világot nálam sokkal  jobban  ismeritek…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DD856BA-FB1F-683E-04EC-BDEBAE40B526}"/>
              </a:ext>
            </a:extLst>
          </p:cNvPr>
          <p:cNvSpPr/>
          <p:nvPr/>
        </p:nvSpPr>
        <p:spPr>
          <a:xfrm>
            <a:off x="6169571" y="4651979"/>
            <a:ext cx="5517932" cy="7246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mesterséges intelligencia az emberiség elbutulását hozza magával.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29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DB869C-E3C0-3B42-95B3-FF546977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428" y="581692"/>
            <a:ext cx="9905999" cy="452576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/>
                </a:solidFill>
                <a:highlight>
                  <a:srgbClr val="FFFF00"/>
                </a:highlight>
              </a:rPr>
              <a:t>A tárgyalás:</a:t>
            </a:r>
            <a:r>
              <a:rPr lang="hu-HU" dirty="0">
                <a:solidFill>
                  <a:schemeClr val="bg1"/>
                </a:solidFill>
              </a:rPr>
              <a:t>   </a:t>
            </a:r>
            <a:r>
              <a:rPr lang="hu-HU" dirty="0">
                <a:solidFill>
                  <a:srgbClr val="FFFF00"/>
                </a:solidFill>
              </a:rPr>
              <a:t>a leghosszabb rész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6F1D0E-1D99-CCE3-35BA-F7A3754B2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366345"/>
            <a:ext cx="4154214" cy="4532799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Részletezés:</a:t>
            </a:r>
            <a:r>
              <a:rPr lang="hu-HU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kifejtjük tételmondatunk tartalmát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Elbeszélés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szemlélető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példa, történet)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4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Bizonyítás – cáfolat: 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különböző bizonyítékokat hozunk (statisztikák, élmények, szakemberek véleménye </a:t>
            </a:r>
            <a:r>
              <a:rPr lang="hu-HU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stb</a:t>
            </a: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és megcáfoljuk a lehetséges ellenérveket.</a:t>
            </a:r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CCDCEA96-CCCE-45D7-DEE3-0F98A3B74E00}"/>
              </a:ext>
            </a:extLst>
          </p:cNvPr>
          <p:cNvSpPr/>
          <p:nvPr/>
        </p:nvSpPr>
        <p:spPr>
          <a:xfrm>
            <a:off x="5625661" y="2332758"/>
            <a:ext cx="5423338" cy="8092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Nemrég kísérletképpen magam is megírattam egy esszét a mesterséges intelligenciával. Az eredmény az volt….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E7E5332-A894-2782-4282-74A64F54EC45}"/>
              </a:ext>
            </a:extLst>
          </p:cNvPr>
          <p:cNvSpPr/>
          <p:nvPr/>
        </p:nvSpPr>
        <p:spPr>
          <a:xfrm>
            <a:off x="5625661" y="1379989"/>
            <a:ext cx="5423338" cy="8092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 a MI elbutít bennünket, azért gondolom, mert…..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74092847-F4A0-0771-2973-4CFC1111635E}"/>
              </a:ext>
            </a:extLst>
          </p:cNvPr>
          <p:cNvSpPr/>
          <p:nvPr/>
        </p:nvSpPr>
        <p:spPr>
          <a:xfrm>
            <a:off x="5625661" y="3429000"/>
            <a:ext cx="5423338" cy="10522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Francia kutatók arra az eredményre jutottak….</a:t>
            </a:r>
          </a:p>
          <a:p>
            <a:r>
              <a:rPr lang="hu-H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környezetemben is azt látom, hogy...</a:t>
            </a:r>
          </a:p>
          <a:p>
            <a:r>
              <a:rPr lang="hu-HU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Madách</a:t>
            </a:r>
            <a:r>
              <a:rPr lang="hu-H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azt jósolta, hogy…</a:t>
            </a:r>
            <a:endParaRPr lang="hu-HU" b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1BE055FC-00D1-5DAA-2178-BB727D1084BF}"/>
              </a:ext>
            </a:extLst>
          </p:cNvPr>
          <p:cNvSpPr/>
          <p:nvPr/>
        </p:nvSpPr>
        <p:spPr>
          <a:xfrm>
            <a:off x="5625661" y="4676691"/>
            <a:ext cx="5423338" cy="10522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Persze, sokan azt vetnék fel állításaimmal szemben, hogy…., de nekik azt mondhatom, hogy…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4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607E1-4260-E8D7-C892-A20C7A9C4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407" y="649089"/>
            <a:ext cx="9905999" cy="619534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/>
                </a:solidFill>
                <a:highlight>
                  <a:srgbClr val="FFFF00"/>
                </a:highlight>
              </a:rPr>
              <a:t>Befejezés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4CD5105-1CCF-6FDF-5A89-CB98A15FF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439917"/>
            <a:ext cx="3901966" cy="4459227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8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hu-HU" sz="2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sszefoglalás:</a:t>
            </a:r>
            <a:r>
              <a:rPr lang="hu-HU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röviden összegezzük, amire jutottunk, érdemes </a:t>
            </a:r>
            <a:r>
              <a:rPr lang="hu-HU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megimételni</a:t>
            </a:r>
            <a:r>
              <a:rPr lang="hu-HU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tételmondatot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u-HU" sz="2800" b="1" kern="1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hu-HU" sz="2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rzelmi hatáskeltés</a:t>
            </a:r>
            <a:r>
              <a:rPr lang="hu-HU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kérdéssel, felkiáltással, elgondolkoztató idézettel stb.</a:t>
            </a:r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1A7D57D3-422F-C165-97BA-E9B9CDD2E98C}"/>
              </a:ext>
            </a:extLst>
          </p:cNvPr>
          <p:cNvSpPr/>
          <p:nvPr/>
        </p:nvSpPr>
        <p:spPr>
          <a:xfrm>
            <a:off x="6095999" y="1439917"/>
            <a:ext cx="5139559" cy="1166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Amint a fentiekből kiderült, a MI a gondolkodásunkra, kreativitásunkra, értelmi képességeinkre egyértelműen negatív hatással van.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E9156F3B-48F7-9768-ABB9-DFAB9DBC4832}"/>
              </a:ext>
            </a:extLst>
          </p:cNvPr>
          <p:cNvSpPr/>
          <p:nvPr/>
        </p:nvSpPr>
        <p:spPr>
          <a:xfrm>
            <a:off x="6001406" y="4225160"/>
            <a:ext cx="5139559" cy="1166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hu-HU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Ezt akarjuk? Ez volna a „szép új világ”?</a:t>
            </a:r>
            <a:endParaRPr lang="hu-HU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52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Regatta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8E4"/>
      </a:lt2>
      <a:accent1>
        <a:srgbClr val="EC70C6"/>
      </a:accent1>
      <a:accent2>
        <a:srgbClr val="E8517A"/>
      </a:accent2>
      <a:accent3>
        <a:srgbClr val="EC8270"/>
      </a:accent3>
      <a:accent4>
        <a:srgbClr val="E2912A"/>
      </a:accent4>
      <a:accent5>
        <a:srgbClr val="A8A650"/>
      </a:accent5>
      <a:accent6>
        <a:srgbClr val="83AF3D"/>
      </a:accent6>
      <a:hlink>
        <a:srgbClr val="568E67"/>
      </a:hlink>
      <a:folHlink>
        <a:srgbClr val="7F7F7F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278</Words>
  <Application>Microsoft Office PowerPoint</Application>
  <PresentationFormat>Szélesvásznú</PresentationFormat>
  <Paragraphs>38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Walbaum Display</vt:lpstr>
      <vt:lpstr>RegattaVTI</vt:lpstr>
      <vt:lpstr>Az érvelő szöveg felépítése</vt:lpstr>
      <vt:lpstr>A RETORIKA (SZÓNOKLATTAN) A JÓ BESZÉD TUDOMÁNYA</vt:lpstr>
      <vt:lpstr>Felépítése:</vt:lpstr>
      <vt:lpstr>A bevezetés</vt:lpstr>
      <vt:lpstr>A tárgyalás:   a leghosszabb rész</vt:lpstr>
      <vt:lpstr>Befejezés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érvelő szöveg felépítése</dc:title>
  <dc:creator>Terdikné Takács Szilvia Dr.</dc:creator>
  <cp:lastModifiedBy>Terdikné Takács Szilvia Dr.</cp:lastModifiedBy>
  <cp:revision>1</cp:revision>
  <dcterms:created xsi:type="dcterms:W3CDTF">2024-02-18T13:58:33Z</dcterms:created>
  <dcterms:modified xsi:type="dcterms:W3CDTF">2024-03-19T17:14:03Z</dcterms:modified>
</cp:coreProperties>
</file>