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 rtl="0">
      <a:defRPr lang="h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4B9406-6C88-4E5B-ABE5-28C94B55811E}" v="3" dt="2023-03-06T22:58:31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3117A8-C9A6-4207-89F0-BC2B63C5B1D4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3DD23813-2A18-4EEF-8AD7-B9366B65A3F2}">
      <dgm:prSet/>
      <dgm:spPr>
        <a:solidFill>
          <a:schemeClr val="accent1">
            <a:lumMod val="50000"/>
          </a:schemeClr>
        </a:solidFill>
      </dgm:spPr>
      <dgm:t>
        <a:bodyPr rtlCol="0"/>
        <a:lstStyle/>
        <a:p>
          <a:pPr rtl="0"/>
          <a:r>
            <a:rPr lang="hu-HU" noProof="0" dirty="0"/>
            <a:t>Szóképzéssel</a:t>
          </a:r>
        </a:p>
        <a:p>
          <a:pPr rtl="0"/>
          <a:r>
            <a:rPr lang="hu-HU" noProof="0" dirty="0"/>
            <a:t>Szóösszetétellel</a:t>
          </a:r>
        </a:p>
        <a:p>
          <a:pPr rtl="0"/>
          <a:r>
            <a:rPr lang="hu-HU" noProof="0" dirty="0"/>
            <a:t>Ritkább szóalkotási módokkal</a:t>
          </a:r>
        </a:p>
      </dgm:t>
    </dgm:pt>
    <dgm:pt modelId="{EEF000FD-D1D6-4196-B5F1-6B6F5AA30B33}" type="parTrans" cxnId="{E0DFD11B-07BC-4560-A11E-4DEC05752981}">
      <dgm:prSet/>
      <dgm:spPr/>
      <dgm:t>
        <a:bodyPr rtlCol="0"/>
        <a:lstStyle/>
        <a:p>
          <a:pPr rtl="0"/>
          <a:endParaRPr lang="hu-HU" noProof="0" dirty="0"/>
        </a:p>
      </dgm:t>
    </dgm:pt>
    <dgm:pt modelId="{788C9261-483B-47EF-9C79-2C0F9899D7A7}" type="sibTrans" cxnId="{E0DFD11B-07BC-4560-A11E-4DEC05752981}">
      <dgm:prSet phldrT="01" phldr="0"/>
      <dgm:spPr/>
      <dgm:t>
        <a:bodyPr rtlCol="0"/>
        <a:lstStyle/>
        <a:p>
          <a:pPr rtl="0"/>
          <a:r>
            <a:rPr lang="hu-HU" noProof="0" dirty="0"/>
            <a:t>01</a:t>
          </a:r>
        </a:p>
      </dgm:t>
    </dgm:pt>
    <dgm:pt modelId="{1D8D043B-ED6C-4D87-99EB-973065CA73AF}">
      <dgm:prSet/>
      <dgm:spPr>
        <a:solidFill>
          <a:schemeClr val="accent1">
            <a:lumMod val="50000"/>
          </a:schemeClr>
        </a:solidFill>
      </dgm:spPr>
      <dgm:t>
        <a:bodyPr rtlCol="0"/>
        <a:lstStyle/>
        <a:p>
          <a:pPr rtl="0"/>
          <a:r>
            <a:rPr lang="hu-HU" noProof="0" dirty="0"/>
            <a:t>Idegen nyelvből való átvétellel</a:t>
          </a:r>
        </a:p>
        <a:p>
          <a:pPr rtl="0"/>
          <a:r>
            <a:rPr lang="hu-HU" noProof="0" dirty="0"/>
            <a:t>(jövevény- és idegen </a:t>
          </a:r>
          <a:r>
            <a:rPr lang="hu-HU" noProof="0" dirty="0" err="1"/>
            <a:t>szók</a:t>
          </a:r>
          <a:r>
            <a:rPr lang="hu-HU" noProof="0" dirty="0"/>
            <a:t>)</a:t>
          </a:r>
        </a:p>
      </dgm:t>
    </dgm:pt>
    <dgm:pt modelId="{CF52E698-1391-42D0-9CB4-6EF64303EB1C}" type="parTrans" cxnId="{33FEF8D0-F79F-4BFB-9520-DE6FB1A3B9F1}">
      <dgm:prSet/>
      <dgm:spPr/>
      <dgm:t>
        <a:bodyPr rtlCol="0"/>
        <a:lstStyle/>
        <a:p>
          <a:pPr rtl="0"/>
          <a:endParaRPr lang="hu-HU" noProof="0" dirty="0"/>
        </a:p>
      </dgm:t>
    </dgm:pt>
    <dgm:pt modelId="{B8666F6E-7A79-4F0F-96B2-D37BBA105768}" type="sibTrans" cxnId="{33FEF8D0-F79F-4BFB-9520-DE6FB1A3B9F1}">
      <dgm:prSet phldrT="02" phldr="0"/>
      <dgm:spPr/>
      <dgm:t>
        <a:bodyPr rtlCol="0"/>
        <a:lstStyle/>
        <a:p>
          <a:pPr rtl="0"/>
          <a:r>
            <a:rPr lang="hu-HU" noProof="0"/>
            <a:t>02</a:t>
          </a:r>
          <a:endParaRPr lang="hu-HU" noProof="0" dirty="0"/>
        </a:p>
      </dgm:t>
    </dgm:pt>
    <dgm:pt modelId="{6D728431-80E6-4995-98DA-42B6D879B4EB}" type="pres">
      <dgm:prSet presAssocID="{453117A8-C9A6-4207-89F0-BC2B63C5B1D4}" presName="Name0" presStyleCnt="0">
        <dgm:presLayoutVars>
          <dgm:animLvl val="lvl"/>
          <dgm:resizeHandles val="exact"/>
        </dgm:presLayoutVars>
      </dgm:prSet>
      <dgm:spPr/>
    </dgm:pt>
    <dgm:pt modelId="{96855A7D-C790-49B3-93BF-EFD4A93B9832}" type="pres">
      <dgm:prSet presAssocID="{3DD23813-2A18-4EEF-8AD7-B9366B65A3F2}" presName="compositeNode" presStyleCnt="0">
        <dgm:presLayoutVars>
          <dgm:bulletEnabled val="1"/>
        </dgm:presLayoutVars>
      </dgm:prSet>
      <dgm:spPr/>
    </dgm:pt>
    <dgm:pt modelId="{1C567599-E192-43DB-89A0-7EBD2350E4FB}" type="pres">
      <dgm:prSet presAssocID="{3DD23813-2A18-4EEF-8AD7-B9366B65A3F2}" presName="bgRect" presStyleLbl="alignNode1" presStyleIdx="0" presStyleCnt="2"/>
      <dgm:spPr/>
    </dgm:pt>
    <dgm:pt modelId="{356F9F3A-2A70-452B-AE5F-B97EF1301D27}" type="pres">
      <dgm:prSet presAssocID="{788C9261-483B-47EF-9C79-2C0F9899D7A7}" presName="sibTransNodeRect" presStyleLbl="alignNode1" presStyleIdx="0" presStyleCnt="2">
        <dgm:presLayoutVars>
          <dgm:chMax val="0"/>
          <dgm:bulletEnabled val="1"/>
        </dgm:presLayoutVars>
      </dgm:prSet>
      <dgm:spPr/>
    </dgm:pt>
    <dgm:pt modelId="{E8435429-C0E3-472F-B46A-00DB643A33DF}" type="pres">
      <dgm:prSet presAssocID="{3DD23813-2A18-4EEF-8AD7-B9366B65A3F2}" presName="nodeRect" presStyleLbl="alignNode1" presStyleIdx="0" presStyleCnt="2">
        <dgm:presLayoutVars>
          <dgm:bulletEnabled val="1"/>
        </dgm:presLayoutVars>
      </dgm:prSet>
      <dgm:spPr/>
    </dgm:pt>
    <dgm:pt modelId="{AB5FC9C3-7C1C-409D-B2D9-905147DD6699}" type="pres">
      <dgm:prSet presAssocID="{788C9261-483B-47EF-9C79-2C0F9899D7A7}" presName="sibTrans" presStyleCnt="0"/>
      <dgm:spPr/>
    </dgm:pt>
    <dgm:pt modelId="{6B5490D0-38FB-41D4-92A1-13EBD25849DC}" type="pres">
      <dgm:prSet presAssocID="{1D8D043B-ED6C-4D87-99EB-973065CA73AF}" presName="compositeNode" presStyleCnt="0">
        <dgm:presLayoutVars>
          <dgm:bulletEnabled val="1"/>
        </dgm:presLayoutVars>
      </dgm:prSet>
      <dgm:spPr/>
    </dgm:pt>
    <dgm:pt modelId="{2AB6ADC8-A37F-4CEC-9BDB-EE85F2CFABD7}" type="pres">
      <dgm:prSet presAssocID="{1D8D043B-ED6C-4D87-99EB-973065CA73AF}" presName="bgRect" presStyleLbl="alignNode1" presStyleIdx="1" presStyleCnt="2"/>
      <dgm:spPr/>
    </dgm:pt>
    <dgm:pt modelId="{24718070-8741-4D97-B1C5-D92D74FE998F}" type="pres">
      <dgm:prSet presAssocID="{B8666F6E-7A79-4F0F-96B2-D37BBA105768}" presName="sibTransNodeRect" presStyleLbl="alignNode1" presStyleIdx="1" presStyleCnt="2">
        <dgm:presLayoutVars>
          <dgm:chMax val="0"/>
          <dgm:bulletEnabled val="1"/>
        </dgm:presLayoutVars>
      </dgm:prSet>
      <dgm:spPr/>
    </dgm:pt>
    <dgm:pt modelId="{4ECDCC64-3DB7-4806-AECE-8B360D38590E}" type="pres">
      <dgm:prSet presAssocID="{1D8D043B-ED6C-4D87-99EB-973065CA73AF}" presName="nodeRect" presStyleLbl="alignNode1" presStyleIdx="1" presStyleCnt="2">
        <dgm:presLayoutVars>
          <dgm:bulletEnabled val="1"/>
        </dgm:presLayoutVars>
      </dgm:prSet>
      <dgm:spPr/>
    </dgm:pt>
  </dgm:ptLst>
  <dgm:cxnLst>
    <dgm:cxn modelId="{4FA62F00-2638-40B6-9458-4FEDBA574889}" type="presOf" srcId="{453117A8-C9A6-4207-89F0-BC2B63C5B1D4}" destId="{6D728431-80E6-4995-98DA-42B6D879B4EB}" srcOrd="0" destOrd="0" presId="urn:microsoft.com/office/officeart/2016/7/layout/LinearBlockProcessNumbered"/>
    <dgm:cxn modelId="{E0DFD11B-07BC-4560-A11E-4DEC05752981}" srcId="{453117A8-C9A6-4207-89F0-BC2B63C5B1D4}" destId="{3DD23813-2A18-4EEF-8AD7-B9366B65A3F2}" srcOrd="0" destOrd="0" parTransId="{EEF000FD-D1D6-4196-B5F1-6B6F5AA30B33}" sibTransId="{788C9261-483B-47EF-9C79-2C0F9899D7A7}"/>
    <dgm:cxn modelId="{E2B4F135-57A2-4CBF-B94C-D9783925A804}" type="presOf" srcId="{1D8D043B-ED6C-4D87-99EB-973065CA73AF}" destId="{4ECDCC64-3DB7-4806-AECE-8B360D38590E}" srcOrd="1" destOrd="0" presId="urn:microsoft.com/office/officeart/2016/7/layout/LinearBlockProcessNumbered"/>
    <dgm:cxn modelId="{7FB2CA5F-9925-44E5-99BC-BAA89C2A6FE1}" type="presOf" srcId="{3DD23813-2A18-4EEF-8AD7-B9366B65A3F2}" destId="{E8435429-C0E3-472F-B46A-00DB643A33DF}" srcOrd="1" destOrd="0" presId="urn:microsoft.com/office/officeart/2016/7/layout/LinearBlockProcessNumbered"/>
    <dgm:cxn modelId="{2EEBC84F-D5D7-494E-895A-63E7427970AD}" type="presOf" srcId="{1D8D043B-ED6C-4D87-99EB-973065CA73AF}" destId="{2AB6ADC8-A37F-4CEC-9BDB-EE85F2CFABD7}" srcOrd="0" destOrd="0" presId="urn:microsoft.com/office/officeart/2016/7/layout/LinearBlockProcessNumbered"/>
    <dgm:cxn modelId="{F15C4C7F-2C5B-4598-B944-663D4262F7D9}" type="presOf" srcId="{B8666F6E-7A79-4F0F-96B2-D37BBA105768}" destId="{24718070-8741-4D97-B1C5-D92D74FE998F}" srcOrd="0" destOrd="0" presId="urn:microsoft.com/office/officeart/2016/7/layout/LinearBlockProcessNumbered"/>
    <dgm:cxn modelId="{61A460A1-A114-4C29-BC32-4A973DA95801}" type="presOf" srcId="{3DD23813-2A18-4EEF-8AD7-B9366B65A3F2}" destId="{1C567599-E192-43DB-89A0-7EBD2350E4FB}" srcOrd="0" destOrd="0" presId="urn:microsoft.com/office/officeart/2016/7/layout/LinearBlockProcessNumbered"/>
    <dgm:cxn modelId="{33FEF8D0-F79F-4BFB-9520-DE6FB1A3B9F1}" srcId="{453117A8-C9A6-4207-89F0-BC2B63C5B1D4}" destId="{1D8D043B-ED6C-4D87-99EB-973065CA73AF}" srcOrd="1" destOrd="0" parTransId="{CF52E698-1391-42D0-9CB4-6EF64303EB1C}" sibTransId="{B8666F6E-7A79-4F0F-96B2-D37BBA105768}"/>
    <dgm:cxn modelId="{D6EDD8F2-A8B8-415D-9C6C-558C45B0C081}" type="presOf" srcId="{788C9261-483B-47EF-9C79-2C0F9899D7A7}" destId="{356F9F3A-2A70-452B-AE5F-B97EF1301D27}" srcOrd="0" destOrd="0" presId="urn:microsoft.com/office/officeart/2016/7/layout/LinearBlockProcessNumbered"/>
    <dgm:cxn modelId="{F6EC9F13-90A0-4751-8800-9BF007A14B6A}" type="presParOf" srcId="{6D728431-80E6-4995-98DA-42B6D879B4EB}" destId="{96855A7D-C790-49B3-93BF-EFD4A93B9832}" srcOrd="0" destOrd="0" presId="urn:microsoft.com/office/officeart/2016/7/layout/LinearBlockProcessNumbered"/>
    <dgm:cxn modelId="{EFDF84F8-A72A-46F9-8592-311553F91648}" type="presParOf" srcId="{96855A7D-C790-49B3-93BF-EFD4A93B9832}" destId="{1C567599-E192-43DB-89A0-7EBD2350E4FB}" srcOrd="0" destOrd="0" presId="urn:microsoft.com/office/officeart/2016/7/layout/LinearBlockProcessNumbered"/>
    <dgm:cxn modelId="{0B004709-7F82-4A16-ACED-745D86636A06}" type="presParOf" srcId="{96855A7D-C790-49B3-93BF-EFD4A93B9832}" destId="{356F9F3A-2A70-452B-AE5F-B97EF1301D27}" srcOrd="1" destOrd="0" presId="urn:microsoft.com/office/officeart/2016/7/layout/LinearBlockProcessNumbered"/>
    <dgm:cxn modelId="{4ACDA305-2EB2-4537-BB78-0EC7B196AC6F}" type="presParOf" srcId="{96855A7D-C790-49B3-93BF-EFD4A93B9832}" destId="{E8435429-C0E3-472F-B46A-00DB643A33DF}" srcOrd="2" destOrd="0" presId="urn:microsoft.com/office/officeart/2016/7/layout/LinearBlockProcessNumbered"/>
    <dgm:cxn modelId="{EC3B946D-9B43-4DE2-8617-FAB47DCE0C1F}" type="presParOf" srcId="{6D728431-80E6-4995-98DA-42B6D879B4EB}" destId="{AB5FC9C3-7C1C-409D-B2D9-905147DD6699}" srcOrd="1" destOrd="0" presId="urn:microsoft.com/office/officeart/2016/7/layout/LinearBlockProcessNumbered"/>
    <dgm:cxn modelId="{CADCF3FA-A7D4-410C-B07A-3024255B310F}" type="presParOf" srcId="{6D728431-80E6-4995-98DA-42B6D879B4EB}" destId="{6B5490D0-38FB-41D4-92A1-13EBD25849DC}" srcOrd="2" destOrd="0" presId="urn:microsoft.com/office/officeart/2016/7/layout/LinearBlockProcessNumbered"/>
    <dgm:cxn modelId="{FF453AC7-B423-4370-8D0E-51AC16802D50}" type="presParOf" srcId="{6B5490D0-38FB-41D4-92A1-13EBD25849DC}" destId="{2AB6ADC8-A37F-4CEC-9BDB-EE85F2CFABD7}" srcOrd="0" destOrd="0" presId="urn:microsoft.com/office/officeart/2016/7/layout/LinearBlockProcessNumbered"/>
    <dgm:cxn modelId="{F52F47C5-9CF6-412B-A1FF-7EC119B5AF3C}" type="presParOf" srcId="{6B5490D0-38FB-41D4-92A1-13EBD25849DC}" destId="{24718070-8741-4D97-B1C5-D92D74FE998F}" srcOrd="1" destOrd="0" presId="urn:microsoft.com/office/officeart/2016/7/layout/LinearBlockProcessNumbered"/>
    <dgm:cxn modelId="{8760DC8C-5306-4804-ADB7-59F89ADF8E0A}" type="presParOf" srcId="{6B5490D0-38FB-41D4-92A1-13EBD25849DC}" destId="{4ECDCC64-3DB7-4806-AECE-8B360D38590E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567599-E192-43DB-89A0-7EBD2350E4FB}">
      <dsp:nvSpPr>
        <dsp:cNvPr id="0" name=""/>
        <dsp:cNvSpPr/>
      </dsp:nvSpPr>
      <dsp:spPr>
        <a:xfrm>
          <a:off x="3103" y="0"/>
          <a:ext cx="4770964" cy="3797470"/>
        </a:xfrm>
        <a:prstGeom prst="rect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265" tIns="0" rIns="471265" bIns="330200" numCol="1" spcCol="1270" rtlCol="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 noProof="0" dirty="0"/>
            <a:t>Szóképzéssel</a:t>
          </a:r>
        </a:p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 noProof="0" dirty="0"/>
            <a:t>Szóösszetétellel</a:t>
          </a:r>
        </a:p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 noProof="0" dirty="0"/>
            <a:t>Ritkább szóalkotási módokkal</a:t>
          </a:r>
        </a:p>
      </dsp:txBody>
      <dsp:txXfrm>
        <a:off x="3103" y="1518988"/>
        <a:ext cx="4770964" cy="2278482"/>
      </dsp:txXfrm>
    </dsp:sp>
    <dsp:sp modelId="{356F9F3A-2A70-452B-AE5F-B97EF1301D27}">
      <dsp:nvSpPr>
        <dsp:cNvPr id="0" name=""/>
        <dsp:cNvSpPr/>
      </dsp:nvSpPr>
      <dsp:spPr>
        <a:xfrm>
          <a:off x="3103" y="0"/>
          <a:ext cx="4770964" cy="1518988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265" tIns="165100" rIns="471265" bIns="165100" numCol="1" spcCol="1270" rtlCol="0" anchor="ctr" anchorCtr="0">
          <a:noAutofit/>
        </a:bodyPr>
        <a:lstStyle/>
        <a:p>
          <a:pPr marL="0" lvl="0" indent="0" algn="l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600" kern="1200" noProof="0" dirty="0"/>
            <a:t>01</a:t>
          </a:r>
        </a:p>
      </dsp:txBody>
      <dsp:txXfrm>
        <a:off x="3103" y="0"/>
        <a:ext cx="4770964" cy="1518988"/>
      </dsp:txXfrm>
    </dsp:sp>
    <dsp:sp modelId="{2AB6ADC8-A37F-4CEC-9BDB-EE85F2CFABD7}">
      <dsp:nvSpPr>
        <dsp:cNvPr id="0" name=""/>
        <dsp:cNvSpPr/>
      </dsp:nvSpPr>
      <dsp:spPr>
        <a:xfrm>
          <a:off x="5155745" y="0"/>
          <a:ext cx="4770964" cy="3797470"/>
        </a:xfrm>
        <a:prstGeom prst="rect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265" tIns="0" rIns="471265" bIns="330200" numCol="1" spcCol="1270" rtlCol="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 noProof="0" dirty="0"/>
            <a:t>Idegen nyelvből való átvétellel</a:t>
          </a:r>
        </a:p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 noProof="0" dirty="0"/>
            <a:t>(jövevény- és idegen </a:t>
          </a:r>
          <a:r>
            <a:rPr lang="hu-HU" sz="2600" kern="1200" noProof="0" dirty="0" err="1"/>
            <a:t>szók</a:t>
          </a:r>
          <a:r>
            <a:rPr lang="hu-HU" sz="2600" kern="1200" noProof="0" dirty="0"/>
            <a:t>)</a:t>
          </a:r>
        </a:p>
      </dsp:txBody>
      <dsp:txXfrm>
        <a:off x="5155745" y="1518988"/>
        <a:ext cx="4770964" cy="2278482"/>
      </dsp:txXfrm>
    </dsp:sp>
    <dsp:sp modelId="{24718070-8741-4D97-B1C5-D92D74FE998F}">
      <dsp:nvSpPr>
        <dsp:cNvPr id="0" name=""/>
        <dsp:cNvSpPr/>
      </dsp:nvSpPr>
      <dsp:spPr>
        <a:xfrm>
          <a:off x="5155745" y="0"/>
          <a:ext cx="4770964" cy="1518988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265" tIns="165100" rIns="471265" bIns="165100" numCol="1" spcCol="1270" rtlCol="0" anchor="ctr" anchorCtr="0">
          <a:noAutofit/>
        </a:bodyPr>
        <a:lstStyle/>
        <a:p>
          <a:pPr marL="0" lvl="0" indent="0" algn="l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600" kern="1200" noProof="0"/>
            <a:t>02</a:t>
          </a:r>
          <a:endParaRPr lang="hu-HU" sz="6600" kern="1200" noProof="0" dirty="0"/>
        </a:p>
      </dsp:txBody>
      <dsp:txXfrm>
        <a:off x="5155745" y="0"/>
        <a:ext cx="4770964" cy="15189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áris folyamat blokk, számozott "/>
  <dgm:desc val="Egy előrehaladás; egy idősor; egy feladat, folyamat vagy munkafolyamat egymást követő lépéseinek szemléltetésére; valamint mozgás vagy irány kiemelésére használható. A folyamatok lépéseinek megjelenítéséhez automatikus számokat vezettek be. Az 1. és 2. szintű szövegek is egy téglalapon belül jelennek meg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 rtlCol="0"/>
            <a:lstStyle/>
            <a:p>
              <a:pPr rtl="0"/>
              <a:r>
                <a:t>01</a:t>
              </a:r>
            </a:p>
          </dgm:t>
        </dgm:pt>
        <dgm:pt modelId="201" type="sibTrans" cxnId="5">
          <dgm:prSet phldrT="2"/>
          <dgm:t>
            <a:bodyPr rtlCol="0"/>
            <a:lstStyle/>
            <a:p>
              <a:pPr rtl="0"/>
              <a:r>
                <a:t>02</a:t>
              </a:r>
            </a:p>
          </dgm:t>
        </dgm:pt>
        <dgm:pt modelId="301" type="sibTrans" cxnId="6">
          <dgm:prSet phldrT="3"/>
          <dgm:t>
            <a:bodyPr rtlCol="0"/>
            <a:lstStyle/>
            <a:p>
              <a:pPr rtl="0"/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032C492-468E-42DC-8602-1DB98249E83E}" type="datetime1">
              <a:rPr lang="hu-HU" smtClean="0"/>
              <a:t>2023. 03. 17.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15CDEBD-EF8F-487A-856D-CC68DBEFA78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61024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EF091-061B-4AEC-9890-963C425841DE}" type="datetime1">
              <a:rPr lang="hu-HU" smtClean="0"/>
              <a:pPr/>
              <a:t>2023. 03. 17.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293C6C-82EA-4D9D-AA8A-69C85F2EE2B5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537326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293C6C-82EA-4D9D-AA8A-69C85F2EE2B5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41726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293C6C-82EA-4D9D-AA8A-69C85F2EE2B5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9180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hu-HU" noProof="0"/>
              <a:t>Kattintson ide az alcím mintájának szerkesztéséhez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3AD406AE-5E5B-4B67-9A07-29B48D7D68A5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  <p:cxnSp>
        <p:nvCxnSpPr>
          <p:cNvPr id="8" name="Egyenes összekötő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D76905-54BA-4C66-90C3-DB5D89C10F87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D99181-3085-462D-8C92-214D9901BA37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94CBFF-A8FE-41AE-9C4B-B9DF60709C1C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C1A035-7A9C-40F4-A7BB-58F4F8DA63A4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  <p:cxnSp>
        <p:nvCxnSpPr>
          <p:cNvPr id="7" name="Egyenes összekötő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0E1BBE-6146-4C88-9131-C723AD63BFA5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24792A-416D-4095-8A1A-CA218AD08134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448750-3F6A-4347-8887-7D1C5272E25B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D73BF8-F535-4BB2-B226-D023A00DBCEA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89EBB7-30F9-4A20-A966-8639B0BA78E7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4246E8-6A9F-483D-9941-D9C393C5DB3E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hu-HU" noProof="0" dirty="0"/>
              <a:t>Mintacím stílusának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4ECB150E-7D92-4546-8C6E-3C295233573F}" type="datetime1">
              <a:rPr lang="hu-HU" noProof="0" smtClean="0"/>
              <a:t>2023. 03. 17.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>
            <a:extLst>
              <a:ext uri="{FF2B5EF4-FFF2-40B4-BE49-F238E27FC236}">
                <a16:creationId xmlns:a16="http://schemas.microsoft.com/office/drawing/2014/main" id="{E455C987-ED28-46CA-ACFD-871FF101D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A09530D1-E1B7-4679-A6ED-D82EB77AA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BCB8372A-11C5-4BD2-B5FD-71DDEFADE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5896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ím 1">
            <a:extLst>
              <a:ext uri="{FF2B5EF4-FFF2-40B4-BE49-F238E27FC236}">
                <a16:creationId xmlns:a16="http://schemas.microsoft.com/office/drawing/2014/main" id="{55B9BDB7-2134-468E-9725-B904F4E36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5275580"/>
            <a:ext cx="9966960" cy="1325880"/>
          </a:xfrm>
        </p:spPr>
        <p:txBody>
          <a:bodyPr rtlCol="0">
            <a:normAutofit fontScale="90000"/>
          </a:bodyPr>
          <a:lstStyle/>
          <a:p>
            <a:r>
              <a:rPr lang="hu-HU" sz="6600" dirty="0">
                <a:solidFill>
                  <a:schemeClr val="accent1"/>
                </a:solidFill>
              </a:rPr>
              <a:t>A szókincs bővülése: </a:t>
            </a:r>
            <a:r>
              <a:rPr lang="hu-HU" sz="4400" dirty="0">
                <a:solidFill>
                  <a:schemeClr val="accent2"/>
                </a:solidFill>
              </a:rPr>
              <a:t> jövevényszók és idegen </a:t>
            </a:r>
            <a:r>
              <a:rPr lang="hu-HU" sz="4400" dirty="0" err="1">
                <a:solidFill>
                  <a:schemeClr val="accent2"/>
                </a:solidFill>
              </a:rPr>
              <a:t>szók</a:t>
            </a:r>
            <a:endParaRPr lang="hu-HU" sz="4400" dirty="0">
              <a:solidFill>
                <a:schemeClr val="accent2"/>
              </a:solidFill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234002C-587E-4F0F-A9CB-5B4EE2AB9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5596128"/>
            <a:ext cx="9367410" cy="557784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hu-HU" sz="2000" dirty="0" err="1">
                <a:solidFill>
                  <a:schemeClr val="accent1"/>
                </a:solidFill>
              </a:rPr>
              <a:t>Sit</a:t>
            </a:r>
            <a:r>
              <a:rPr lang="hu-HU" sz="2000" dirty="0">
                <a:solidFill>
                  <a:schemeClr val="accent1"/>
                </a:solidFill>
              </a:rPr>
              <a:t> </a:t>
            </a:r>
            <a:r>
              <a:rPr lang="hu-HU" sz="2000" dirty="0" err="1">
                <a:solidFill>
                  <a:schemeClr val="accent1"/>
                </a:solidFill>
              </a:rPr>
              <a:t>Dolor</a:t>
            </a:r>
            <a:r>
              <a:rPr lang="hu-HU" sz="2000" dirty="0">
                <a:solidFill>
                  <a:schemeClr val="accent1"/>
                </a:solidFill>
              </a:rPr>
              <a:t> </a:t>
            </a:r>
            <a:r>
              <a:rPr lang="hu-HU" sz="2000" dirty="0" err="1">
                <a:solidFill>
                  <a:schemeClr val="accent1"/>
                </a:solidFill>
              </a:rPr>
              <a:t>Amet</a:t>
            </a:r>
            <a:endParaRPr lang="hu-HU" sz="2000" dirty="0">
              <a:solidFill>
                <a:schemeClr val="accent1"/>
              </a:solidFill>
            </a:endParaRPr>
          </a:p>
          <a:p>
            <a:pPr rtl="0"/>
            <a:r>
              <a:rPr lang="hu-HU" sz="2000" dirty="0">
                <a:solidFill>
                  <a:schemeClr val="accent1"/>
                </a:solidFill>
              </a:rPr>
              <a:t>  </a:t>
            </a:r>
          </a:p>
          <a:p>
            <a:pPr rtl="0"/>
            <a:endParaRPr lang="hu-HU" sz="2000" dirty="0">
              <a:solidFill>
                <a:schemeClr val="accent1"/>
              </a:solidFill>
            </a:endParaRPr>
          </a:p>
          <a:p>
            <a:pPr rtl="0"/>
            <a:endParaRPr lang="hu-HU" sz="2000" dirty="0">
              <a:solidFill>
                <a:schemeClr val="accent1"/>
              </a:solidFill>
            </a:endParaRPr>
          </a:p>
        </p:txBody>
      </p:sp>
      <p:pic>
        <p:nvPicPr>
          <p:cNvPr id="5" name="Kép 4" descr="Közelkép egy zöld mezőről">
            <a:extLst>
              <a:ext uri="{FF2B5EF4-FFF2-40B4-BE49-F238E27FC236}">
                <a16:creationId xmlns:a16="http://schemas.microsoft.com/office/drawing/2014/main" id="{4E312030-0DC2-4F76-9D84-36063902E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67" r="1" b="29770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69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2B57F5-53E1-851A-75BD-2A2C1ED7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4160520" cy="1356360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  <a:t>Francia (a divat globalizációjával)</a:t>
            </a:r>
            <a:b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B893A00-50FB-6CD3-AF31-E233BE893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4953000" cy="4038600"/>
          </a:xfrm>
        </p:spPr>
        <p:txBody>
          <a:bodyPr/>
          <a:lstStyle/>
          <a:p>
            <a:pPr algn="l" fontAlgn="base"/>
            <a:r>
              <a:rPr lang="hu-HU" sz="4800" b="0" i="1" dirty="0">
                <a:solidFill>
                  <a:srgbClr val="FF0000"/>
                </a:solidFill>
                <a:effectLst/>
                <a:latin typeface="inherit"/>
              </a:rPr>
              <a:t>trikó, parfüm, bross, bizsu, rúzs, dekoltázs</a:t>
            </a:r>
            <a:endParaRPr lang="hu-HU" sz="4800" b="0" i="0" dirty="0">
              <a:solidFill>
                <a:srgbClr val="FF0000"/>
              </a:solidFill>
              <a:effectLst/>
              <a:latin typeface="Lato" panose="020F0502020204030203" pitchFamily="34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9FC6F3A-8FE1-24B2-6A42-DD913171E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602" y="100012"/>
            <a:ext cx="5324475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8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68CE86-DD8E-10F4-8C8E-A28CA1107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5166360" cy="1356360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  <a:t>cigány (az együttélés során)</a:t>
            </a:r>
            <a:b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2AB4A83-9746-3216-ACD0-2F98454A1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5394960" cy="4038600"/>
          </a:xfrm>
        </p:spPr>
        <p:txBody>
          <a:bodyPr/>
          <a:lstStyle/>
          <a:p>
            <a:pPr algn="l" fontAlgn="base"/>
            <a:r>
              <a:rPr lang="hu-HU" sz="4800" b="0" i="1" dirty="0">
                <a:solidFill>
                  <a:srgbClr val="FF0000"/>
                </a:solidFill>
                <a:effectLst/>
                <a:latin typeface="inherit"/>
              </a:rPr>
              <a:t>csávó, csaj, csóró, dilis, duma, góré, kaja, </a:t>
            </a:r>
            <a:r>
              <a:rPr lang="hu-HU" sz="4800" b="0" i="1" dirty="0" err="1">
                <a:solidFill>
                  <a:srgbClr val="FF0000"/>
                </a:solidFill>
                <a:effectLst/>
                <a:latin typeface="inherit"/>
              </a:rPr>
              <a:t>kéró</a:t>
            </a:r>
            <a:endParaRPr lang="hu-HU" sz="4800" b="0" i="0" dirty="0">
              <a:solidFill>
                <a:srgbClr val="FF0000"/>
              </a:solidFill>
              <a:effectLst/>
              <a:latin typeface="Lato" panose="020F0502020204030203" pitchFamily="34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BDAB18E-EE3E-3AAC-E9C5-E0FB14C240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283"/>
          <a:stretch/>
        </p:blipFill>
        <p:spPr>
          <a:xfrm>
            <a:off x="5880698" y="262890"/>
            <a:ext cx="6063654" cy="625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09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08D945F-3D94-1B56-C7E1-F2C80A296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5295437" cy="1356360"/>
          </a:xfrm>
        </p:spPr>
        <p:txBody>
          <a:bodyPr>
            <a:normAutofit fontScale="90000"/>
          </a:bodyPr>
          <a:lstStyle/>
          <a:p>
            <a:r>
              <a:rPr lang="hu-HU" b="1" i="0" dirty="0">
                <a:solidFill>
                  <a:srgbClr val="222222"/>
                </a:solidFill>
                <a:effectLst/>
                <a:latin typeface="inherit"/>
              </a:rPr>
              <a:t>nemzetközi vándorszók</a:t>
            </a:r>
            <a:br>
              <a:rPr lang="hu-HU" b="1" i="0" dirty="0">
                <a:solidFill>
                  <a:srgbClr val="222222"/>
                </a:solidFill>
                <a:effectLst/>
                <a:latin typeface="inherit"/>
              </a:rPr>
            </a:br>
            <a:r>
              <a:rPr lang="hu-HU" i="0" dirty="0">
                <a:solidFill>
                  <a:srgbClr val="222222"/>
                </a:solidFill>
                <a:effectLst/>
                <a:latin typeface="inherit"/>
              </a:rPr>
              <a:t>(minden nyelvben hasonló forma)</a:t>
            </a:r>
            <a:br>
              <a:rPr lang="hu-HU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9C41A9-E8C1-8E2E-CDDF-F9C5FEA1D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4000" dirty="0">
                <a:solidFill>
                  <a:srgbClr val="FF0000"/>
                </a:solidFill>
              </a:rPr>
              <a:t>Görög: szimbólum</a:t>
            </a:r>
          </a:p>
          <a:p>
            <a:r>
              <a:rPr lang="hu-HU" sz="4000" dirty="0">
                <a:solidFill>
                  <a:srgbClr val="FF0000"/>
                </a:solidFill>
              </a:rPr>
              <a:t>Azték: csokoládé</a:t>
            </a:r>
          </a:p>
          <a:p>
            <a:r>
              <a:rPr lang="hu-HU" sz="4000" dirty="0">
                <a:solidFill>
                  <a:srgbClr val="FF0000"/>
                </a:solidFill>
              </a:rPr>
              <a:t>Angol: gól</a:t>
            </a:r>
          </a:p>
          <a:p>
            <a:r>
              <a:rPr lang="hu-HU" sz="4000" dirty="0">
                <a:solidFill>
                  <a:srgbClr val="FF0000"/>
                </a:solidFill>
              </a:rPr>
              <a:t>Spanyol: sombrero</a:t>
            </a:r>
          </a:p>
          <a:p>
            <a:r>
              <a:rPr lang="hu-HU" sz="4000" dirty="0">
                <a:solidFill>
                  <a:srgbClr val="FF0000"/>
                </a:solidFill>
              </a:rPr>
              <a:t>Olasz: pizza</a:t>
            </a:r>
          </a:p>
          <a:p>
            <a:r>
              <a:rPr lang="hu-HU" sz="4000" dirty="0">
                <a:solidFill>
                  <a:srgbClr val="FF0000"/>
                </a:solidFill>
              </a:rPr>
              <a:t>Orosz: vodka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C556511-55CA-DE04-868F-1496CAB3DC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556"/>
          <a:stretch/>
        </p:blipFill>
        <p:spPr>
          <a:xfrm>
            <a:off x="6438437" y="224790"/>
            <a:ext cx="5528773" cy="633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4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912339-01E7-E94F-C0BE-DBDE87190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5077701" cy="1356360"/>
          </a:xfrm>
        </p:spPr>
        <p:txBody>
          <a:bodyPr>
            <a:normAutofit fontScale="90000"/>
          </a:bodyPr>
          <a:lstStyle/>
          <a:p>
            <a:r>
              <a:rPr lang="hu-HU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magyar szavak más nyelvekben:</a:t>
            </a:r>
            <a:br>
              <a:rPr lang="hu-HU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AFC871-8056-29A1-2F07-26504AA04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4953000" cy="4038600"/>
          </a:xfrm>
        </p:spPr>
        <p:txBody>
          <a:bodyPr>
            <a:normAutofit/>
          </a:bodyPr>
          <a:lstStyle/>
          <a:p>
            <a:r>
              <a:rPr lang="hu-HU" sz="4800" b="0" i="0" dirty="0">
                <a:solidFill>
                  <a:srgbClr val="FF0000"/>
                </a:solidFill>
                <a:effectLst/>
                <a:latin typeface="Lato" panose="020F0502020204030203" pitchFamily="34" charset="0"/>
              </a:rPr>
              <a:t>kocsi, gulyás, bacon, betyár, paprika, csárda, hajdú, huszár</a:t>
            </a:r>
            <a:endParaRPr lang="hu-HU" sz="4800" dirty="0">
              <a:solidFill>
                <a:srgbClr val="FF0000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159A741-AC90-B378-B87A-C9996AE94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704" y="194310"/>
            <a:ext cx="5077701" cy="642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97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00971F-12D3-A3AC-36A7-DA254AED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5349240" cy="2510790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tx1"/>
                </a:solidFill>
              </a:rPr>
              <a:t>A </a:t>
            </a:r>
            <a:r>
              <a:rPr lang="hu-HU" dirty="0" err="1">
                <a:solidFill>
                  <a:schemeClr val="tx1"/>
                </a:solidFill>
              </a:rPr>
              <a:t>nyelvtanilag</a:t>
            </a:r>
            <a:r>
              <a:rPr lang="hu-HU" dirty="0">
                <a:solidFill>
                  <a:schemeClr val="tx1"/>
                </a:solidFill>
              </a:rPr>
              <a:t> még nem teljesen beilleszkedett szavak az idegen </a:t>
            </a:r>
            <a:r>
              <a:rPr lang="hu-HU" dirty="0" err="1">
                <a:solidFill>
                  <a:schemeClr val="tx1"/>
                </a:solidFill>
              </a:rPr>
              <a:t>szók</a:t>
            </a:r>
            <a:r>
              <a:rPr lang="hu-HU" dirty="0"/>
              <a:t>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035E106-FE90-4EE7-EE8A-2ABFB60D2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3737610"/>
            <a:ext cx="4514850" cy="2358390"/>
          </a:xfrm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sz="4800" b="0" i="0" dirty="0" err="1">
                <a:solidFill>
                  <a:srgbClr val="FF0000"/>
                </a:solidFill>
                <a:effectLst/>
                <a:latin typeface="inherit"/>
              </a:rPr>
              <a:t>cyber</a:t>
            </a:r>
            <a:r>
              <a:rPr lang="hu-HU" sz="4800" b="0" i="0" dirty="0">
                <a:solidFill>
                  <a:srgbClr val="FF0000"/>
                </a:solidFill>
                <a:effectLst/>
                <a:latin typeface="inherit"/>
              </a:rPr>
              <a:t>-, web, login, pendrive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B0600A6-02F0-98EB-80CB-96A3272BBD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35"/>
          <a:stretch/>
        </p:blipFill>
        <p:spPr>
          <a:xfrm>
            <a:off x="7189470" y="182880"/>
            <a:ext cx="5002530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2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82DF19-720C-448B-912E-8649ED438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rtlCol="0">
            <a:normAutofit/>
          </a:bodyPr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A szókincs bővülésének forrásai</a:t>
            </a:r>
          </a:p>
        </p:txBody>
      </p:sp>
      <p:graphicFrame>
        <p:nvGraphicFramePr>
          <p:cNvPr id="5" name="Tartalom helye 2" descr="SmartArt lineáris folyamat blokk, számozott ">
            <a:extLst>
              <a:ext uri="{FF2B5EF4-FFF2-40B4-BE49-F238E27FC236}">
                <a16:creationId xmlns:a16="http://schemas.microsoft.com/office/drawing/2014/main" id="{65634D7E-F3EC-4C77-B0DA-7AE7B2C92B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102663"/>
              </p:ext>
            </p:extLst>
          </p:nvPr>
        </p:nvGraphicFramePr>
        <p:xfrm>
          <a:off x="1085850" y="2298530"/>
          <a:ext cx="9929813" cy="3797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170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23600D-7444-AD1D-E86F-2C55079CC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1238250"/>
            <a:ext cx="9875520" cy="1356360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A magyar nép történelme során számos idegen néppel /nyelvvel érintkezett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A7E990-89E9-A18C-F35D-838D677D1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3531870"/>
            <a:ext cx="9872871" cy="256413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hu-HU" sz="4000" dirty="0"/>
          </a:p>
          <a:p>
            <a:pPr marL="45720" indent="0">
              <a:buNone/>
            </a:pPr>
            <a:r>
              <a:rPr lang="hu-HU" sz="4000" dirty="0">
                <a:solidFill>
                  <a:schemeClr val="tx1"/>
                </a:solidFill>
              </a:rPr>
              <a:t>Ez mind nyomot hagyott a szókincsben is</a:t>
            </a:r>
          </a:p>
        </p:txBody>
      </p:sp>
    </p:spTree>
    <p:extLst>
      <p:ext uri="{BB962C8B-B14F-4D97-AF65-F5344CB8AC3E}">
        <p14:creationId xmlns:p14="http://schemas.microsoft.com/office/powerpoint/2010/main" val="53137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681B22-23A1-0D19-D10D-71F5053C0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  <a:t>iráni (vándorlások kora):</a:t>
            </a:r>
            <a:b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77AA91-490B-C787-4D63-04DBF0E36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base"/>
            <a:r>
              <a:rPr lang="hu-HU" sz="3600" b="0" i="0" dirty="0">
                <a:solidFill>
                  <a:srgbClr val="FF0000"/>
                </a:solidFill>
                <a:effectLst/>
                <a:latin typeface="Lato" panose="020F0502020204030203" pitchFamily="34" charset="0"/>
              </a:rPr>
              <a:t>tehén, tej, vásár, ing, asszony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84D4006-6DCF-E549-3141-451C0086C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240" y="2921166"/>
            <a:ext cx="6675120" cy="37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5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646610-2B1A-E597-BE2E-C1701DD5C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Ótörök (vándorlások kora):</a:t>
            </a:r>
            <a:br>
              <a:rPr lang="hu-HU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748AAAE-E72A-315B-821D-3EE535584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sz="3600" b="0" i="0" dirty="0">
                <a:solidFill>
                  <a:srgbClr val="0070C0"/>
                </a:solidFill>
                <a:effectLst/>
                <a:latin typeface="inherit"/>
              </a:rPr>
              <a:t>állattartás, mezőgazdaság: </a:t>
            </a:r>
            <a:r>
              <a:rPr lang="hu-HU" sz="3600" b="0" i="0" dirty="0">
                <a:solidFill>
                  <a:srgbClr val="FF0000"/>
                </a:solidFill>
                <a:effectLst/>
                <a:latin typeface="inherit"/>
              </a:rPr>
              <a:t>borjú, ökör, túró,  kantár, tyúk, gyümölcs, szőlő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sz="3600" b="0" i="0" dirty="0">
                <a:solidFill>
                  <a:srgbClr val="0070C0"/>
                </a:solidFill>
                <a:effectLst/>
                <a:latin typeface="inherit"/>
              </a:rPr>
              <a:t>öltözködés:</a:t>
            </a:r>
            <a:r>
              <a:rPr lang="hu-HU" sz="3600" b="0" i="0" dirty="0">
                <a:solidFill>
                  <a:srgbClr val="FF0000"/>
                </a:solidFill>
                <a:effectLst/>
                <a:latin typeface="inherit"/>
              </a:rPr>
              <a:t> gyöngy, gyűrű, saru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sz="3600" b="0" i="0" dirty="0">
                <a:solidFill>
                  <a:srgbClr val="0070C0"/>
                </a:solidFill>
                <a:effectLst/>
                <a:latin typeface="inherit"/>
              </a:rPr>
              <a:t>hiedelmek:</a:t>
            </a:r>
            <a:r>
              <a:rPr lang="hu-HU" sz="3600" b="0" i="0" dirty="0">
                <a:solidFill>
                  <a:srgbClr val="FF0000"/>
                </a:solidFill>
                <a:effectLst/>
                <a:latin typeface="inherit"/>
              </a:rPr>
              <a:t> igéz, boszorkány, sárkány, bájol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sz="3600" b="0" i="0" dirty="0">
                <a:solidFill>
                  <a:srgbClr val="0070C0"/>
                </a:solidFill>
                <a:effectLst/>
                <a:latin typeface="inherit"/>
              </a:rPr>
              <a:t>tudomány:</a:t>
            </a:r>
            <a:r>
              <a:rPr lang="hu-HU" sz="3600" b="0" i="0" dirty="0">
                <a:solidFill>
                  <a:srgbClr val="FF0000"/>
                </a:solidFill>
                <a:effectLst/>
                <a:latin typeface="inherit"/>
              </a:rPr>
              <a:t> betű, ige, ír, tolmács, szám</a:t>
            </a:r>
          </a:p>
          <a:p>
            <a:pPr marL="4572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02872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B92842-6EC9-AA8E-AF7F-8C877BD84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5989320" cy="1356360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  <a:t>szláv (honfoglalás, letelepedés után)</a:t>
            </a:r>
            <a:b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8A8471-3E8D-0178-6946-31EA6B889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729740"/>
            <a:ext cx="5703570" cy="4518660"/>
          </a:xfrm>
        </p:spPr>
        <p:txBody>
          <a:bodyPr>
            <a:normAutofit/>
          </a:bodyPr>
          <a:lstStyle/>
          <a:p>
            <a:pPr algn="l" fontAlgn="base"/>
            <a:r>
              <a:rPr lang="hu-HU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</a:t>
            </a:r>
            <a:r>
              <a:rPr lang="hu-HU" sz="2800" b="0" i="0" dirty="0">
                <a:solidFill>
                  <a:srgbClr val="0070C0"/>
                </a:solidFill>
                <a:effectLst/>
                <a:latin typeface="inherit"/>
              </a:rPr>
              <a:t>állami élet: </a:t>
            </a:r>
            <a:r>
              <a:rPr lang="hu-HU" sz="2800" b="0" i="0" dirty="0">
                <a:solidFill>
                  <a:schemeClr val="accent2"/>
                </a:solidFill>
                <a:effectLst/>
                <a:latin typeface="inherit"/>
              </a:rPr>
              <a:t>király, ispán, megye, tiszt, pénz, pecsét, perel, szolga, megye, barát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sz="2800" b="0" i="0" dirty="0">
                <a:solidFill>
                  <a:srgbClr val="0070C0"/>
                </a:solidFill>
                <a:effectLst/>
                <a:latin typeface="inherit"/>
              </a:rPr>
              <a:t>napok:</a:t>
            </a:r>
            <a:r>
              <a:rPr lang="hu-HU" sz="2800" b="0" i="0" dirty="0">
                <a:solidFill>
                  <a:schemeClr val="accent2"/>
                </a:solidFill>
                <a:effectLst/>
                <a:latin typeface="inherit"/>
              </a:rPr>
              <a:t> szerda, csütörtök, péntek, szombat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sz="2800" b="0" i="0" dirty="0">
                <a:solidFill>
                  <a:srgbClr val="0070C0"/>
                </a:solidFill>
                <a:effectLst/>
                <a:latin typeface="inherit"/>
              </a:rPr>
              <a:t>gazdálkodás:</a:t>
            </a:r>
            <a:r>
              <a:rPr lang="hu-HU" sz="2800" b="0" i="0" dirty="0">
                <a:solidFill>
                  <a:schemeClr val="accent2"/>
                </a:solidFill>
                <a:effectLst/>
                <a:latin typeface="inherit"/>
              </a:rPr>
              <a:t> rozs, zab, gabona, cseresznye, barack, málna,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sz="2800" b="0" i="1" dirty="0">
                <a:solidFill>
                  <a:srgbClr val="0070C0"/>
                </a:solidFill>
                <a:effectLst/>
                <a:latin typeface="inherit"/>
              </a:rPr>
              <a:t>vallás:</a:t>
            </a:r>
            <a:r>
              <a:rPr lang="hu-HU" sz="2800" b="0" i="1" dirty="0">
                <a:solidFill>
                  <a:schemeClr val="accent2"/>
                </a:solidFill>
                <a:effectLst/>
                <a:latin typeface="inherit"/>
              </a:rPr>
              <a:t> kereszt, szent, malaszt, pap, apáca, zarándok, karácsony, pünkösd,</a:t>
            </a:r>
            <a:endParaRPr lang="hu-HU" sz="2800" b="0" i="0" dirty="0">
              <a:solidFill>
                <a:schemeClr val="accent2"/>
              </a:solidFill>
              <a:effectLst/>
              <a:latin typeface="inherit"/>
            </a:endParaRP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67EB03D-C5C3-C91B-4874-35A5FEEC3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996" y="609600"/>
            <a:ext cx="5230974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86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CFD2B0-77C1-126A-9384-1C941797C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  <a:t>latin (középkor)</a:t>
            </a:r>
            <a:b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2EA487-C56C-5E2F-50A8-31F593F8B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725930"/>
            <a:ext cx="5852160" cy="4038600"/>
          </a:xfrm>
        </p:spPr>
        <p:txBody>
          <a:bodyPr>
            <a:normAutofit fontScale="92500" lnSpcReduction="10000"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sz="4000" b="0" i="0" dirty="0">
                <a:solidFill>
                  <a:srgbClr val="0070C0"/>
                </a:solidFill>
                <a:effectLst/>
                <a:latin typeface="inherit"/>
              </a:rPr>
              <a:t>tudomány, iskola: </a:t>
            </a:r>
            <a:r>
              <a:rPr lang="hu-HU" sz="4000" b="0" i="1" dirty="0">
                <a:solidFill>
                  <a:srgbClr val="FF0000"/>
                </a:solidFill>
                <a:effectLst/>
                <a:latin typeface="inherit"/>
              </a:rPr>
              <a:t>kollégium, rektor, professzor, kántor papiros, iskola, lecke, tinta, penna, tábla</a:t>
            </a:r>
            <a:endParaRPr lang="hu-HU" sz="4000" b="0" i="0" dirty="0">
              <a:solidFill>
                <a:srgbClr val="FF0000"/>
              </a:solidFill>
              <a:effectLst/>
              <a:latin typeface="inher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sz="4000" b="0" i="0" dirty="0">
                <a:solidFill>
                  <a:srgbClr val="0070C0"/>
                </a:solidFill>
                <a:effectLst/>
                <a:latin typeface="inherit"/>
              </a:rPr>
              <a:t>Vallás</a:t>
            </a:r>
            <a:r>
              <a:rPr lang="hu-HU" sz="4000" i="1" dirty="0">
                <a:solidFill>
                  <a:srgbClr val="FF0000"/>
                </a:solidFill>
                <a:latin typeface="inherit"/>
              </a:rPr>
              <a:t>: </a:t>
            </a:r>
            <a:r>
              <a:rPr lang="hu-HU" sz="4000" b="0" i="1" dirty="0">
                <a:solidFill>
                  <a:srgbClr val="FF0000"/>
                </a:solidFill>
                <a:effectLst/>
                <a:latin typeface="inherit"/>
              </a:rPr>
              <a:t>kolostor, apostol, fráter, paradicsom, angyal, templom, , sekrestye, ostya, gyehenna</a:t>
            </a:r>
            <a:endParaRPr lang="hu-HU" sz="4000" b="0" i="0" dirty="0">
              <a:solidFill>
                <a:srgbClr val="FF0000"/>
              </a:solidFill>
              <a:effectLst/>
              <a:latin typeface="inherit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993C609-A1B6-DF0A-2F62-12F796ADF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360045"/>
            <a:ext cx="5099748" cy="613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5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3B876B-73BB-8FCD-C756-CE13B6179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4469130" cy="1356360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  <a:t>német (a városiasodás terjedésével)</a:t>
            </a:r>
            <a:b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6F9B1E-A191-8BB1-6820-0B28F820B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4953000" cy="4038600"/>
          </a:xfrm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sz="4000" b="0" i="0" dirty="0">
                <a:solidFill>
                  <a:srgbClr val="0070C0"/>
                </a:solidFill>
                <a:effectLst/>
                <a:latin typeface="inherit"/>
              </a:rPr>
              <a:t>városi élet, lakberendezés</a:t>
            </a:r>
            <a:r>
              <a:rPr lang="hu-HU" sz="4000" b="0" i="1" dirty="0">
                <a:solidFill>
                  <a:srgbClr val="0070C0"/>
                </a:solidFill>
                <a:effectLst/>
                <a:latin typeface="inherit"/>
              </a:rPr>
              <a:t>: </a:t>
            </a:r>
            <a:r>
              <a:rPr lang="hu-HU" sz="4000" b="0" i="1" dirty="0">
                <a:solidFill>
                  <a:srgbClr val="FF0000"/>
                </a:solidFill>
                <a:effectLst/>
                <a:latin typeface="inherit"/>
              </a:rPr>
              <a:t>erkély, torony, kályha, márvány, kristály</a:t>
            </a:r>
            <a:endParaRPr lang="hu-HU" sz="4000" b="0" i="0" dirty="0">
              <a:solidFill>
                <a:srgbClr val="FF0000"/>
              </a:solidFill>
              <a:effectLst/>
              <a:latin typeface="inher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rgbClr val="0070C0"/>
                </a:solidFill>
                <a:latin typeface="inherit"/>
              </a:rPr>
              <a:t>m</a:t>
            </a:r>
            <a:r>
              <a:rPr lang="hu-HU" sz="4000" b="0" i="0" dirty="0">
                <a:solidFill>
                  <a:srgbClr val="0070C0"/>
                </a:solidFill>
                <a:effectLst/>
                <a:latin typeface="inherit"/>
              </a:rPr>
              <a:t>esterségek:</a:t>
            </a:r>
            <a:r>
              <a:rPr lang="hu-HU" sz="4000" b="0" i="0" dirty="0">
                <a:solidFill>
                  <a:srgbClr val="FF0000"/>
                </a:solidFill>
                <a:effectLst/>
                <a:latin typeface="inherit"/>
              </a:rPr>
              <a:t> </a:t>
            </a:r>
            <a:r>
              <a:rPr lang="hu-HU" sz="4000" b="0" i="1" dirty="0">
                <a:solidFill>
                  <a:srgbClr val="FF0000"/>
                </a:solidFill>
                <a:effectLst/>
                <a:latin typeface="inherit"/>
              </a:rPr>
              <a:t>borbély, kalmár pék</a:t>
            </a:r>
            <a:endParaRPr lang="hu-HU" sz="4000" b="0" i="0" dirty="0">
              <a:solidFill>
                <a:srgbClr val="FF0000"/>
              </a:solidFill>
              <a:effectLst/>
              <a:latin typeface="inherit"/>
            </a:endParaRPr>
          </a:p>
          <a:p>
            <a:pPr marL="45720" indent="0">
              <a:buNone/>
            </a:pP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FA3E33-831C-9C29-9B4D-45B231EDED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457"/>
          <a:stretch/>
        </p:blipFill>
        <p:spPr>
          <a:xfrm>
            <a:off x="6983562" y="195262"/>
            <a:ext cx="5040798" cy="638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47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72D41B-F181-1F8E-63E4-5A552A6D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4640580" cy="1356360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  <a:t>török (a török uralom alatt)</a:t>
            </a:r>
            <a:br>
              <a:rPr lang="hu-HU" dirty="0">
                <a:solidFill>
                  <a:srgbClr val="222222"/>
                </a:solidFill>
                <a:latin typeface="Lato" panose="020F0502020204030203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8A60F62-6F27-E2A9-5017-CF8A941D1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4777740" cy="4038600"/>
          </a:xfrm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sz="4000" b="0" i="0" dirty="0">
                <a:solidFill>
                  <a:srgbClr val="0070C0"/>
                </a:solidFill>
                <a:effectLst/>
                <a:latin typeface="inherit"/>
              </a:rPr>
              <a:t>öltözködés: </a:t>
            </a:r>
            <a:r>
              <a:rPr lang="hu-HU" sz="4000" b="0" i="1" dirty="0">
                <a:solidFill>
                  <a:srgbClr val="FF0000"/>
                </a:solidFill>
                <a:effectLst/>
                <a:latin typeface="inherit"/>
              </a:rPr>
              <a:t>pamut, papucs, dolmány,</a:t>
            </a:r>
            <a:endParaRPr lang="hu-HU" sz="4000" b="0" i="0" dirty="0">
              <a:solidFill>
                <a:srgbClr val="FF0000"/>
              </a:solidFill>
              <a:effectLst/>
              <a:latin typeface="inher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sz="4000" b="0" dirty="0">
                <a:solidFill>
                  <a:srgbClr val="0070C0"/>
                </a:solidFill>
                <a:effectLst/>
                <a:latin typeface="inherit"/>
              </a:rPr>
              <a:t>étkezés:</a:t>
            </a:r>
            <a:r>
              <a:rPr lang="hu-HU" sz="4000" b="0" i="1" dirty="0">
                <a:solidFill>
                  <a:srgbClr val="FF0000"/>
                </a:solidFill>
                <a:effectLst/>
                <a:latin typeface="inherit"/>
              </a:rPr>
              <a:t> bogrács, pite, tarhonya, tepsi, kávé,</a:t>
            </a:r>
            <a:endParaRPr lang="hu-HU" sz="4000" b="0" i="0" dirty="0">
              <a:solidFill>
                <a:srgbClr val="FF0000"/>
              </a:solidFill>
              <a:effectLst/>
              <a:latin typeface="inherit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B4418A1-8358-330C-1C65-4B0CD2D64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285" y="381000"/>
            <a:ext cx="32575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26120"/>
      </p:ext>
    </p:extLst>
  </p:cSld>
  <p:clrMapOvr>
    <a:masterClrMapping/>
  </p:clrMapOvr>
</p:sld>
</file>

<file path=ppt/theme/theme1.xml><?xml version="1.0" encoding="utf-8"?>
<a:theme xmlns:a="http://schemas.openxmlformats.org/drawingml/2006/main" name="Alap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5427_TF00019431.potx" id="{D1070A9B-AA56-4E94-B16A-97731E6EF53C}" vid="{528CAE5C-1FED-433A-858B-1B548615CA9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915EF7-B9F6-4EB7-AA4F-557BE6AB702C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928E4D0-782D-4812-BE7D-AE5131FD37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65D742-03F8-4A07-AD44-2F5940A960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Alap arculat</Template>
  <TotalTime>39</TotalTime>
  <Words>399</Words>
  <Application>Microsoft Office PowerPoint</Application>
  <PresentationFormat>Szélesvásznú</PresentationFormat>
  <Paragraphs>52</Paragraphs>
  <Slides>14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Arial</vt:lpstr>
      <vt:lpstr>Calibri</vt:lpstr>
      <vt:lpstr>Corbel</vt:lpstr>
      <vt:lpstr>inherit</vt:lpstr>
      <vt:lpstr>Lato</vt:lpstr>
      <vt:lpstr>Alap</vt:lpstr>
      <vt:lpstr>A szókincs bővülése:  jövevényszók és idegen szók</vt:lpstr>
      <vt:lpstr>A szókincs bővülésének forrásai</vt:lpstr>
      <vt:lpstr>A magyar nép történelme során számos idegen néppel /nyelvvel érintkezett</vt:lpstr>
      <vt:lpstr>iráni (vándorlások kora): </vt:lpstr>
      <vt:lpstr>Ótörök (vándorlások kora): </vt:lpstr>
      <vt:lpstr>szláv (honfoglalás, letelepedés után) </vt:lpstr>
      <vt:lpstr>latin (középkor) </vt:lpstr>
      <vt:lpstr>német (a városiasodás terjedésével) </vt:lpstr>
      <vt:lpstr>török (a török uralom alatt) </vt:lpstr>
      <vt:lpstr>Francia (a divat globalizációjával) </vt:lpstr>
      <vt:lpstr>cigány (az együttélés során) </vt:lpstr>
      <vt:lpstr>nemzetközi vándorszók (minden nyelvben hasonló forma) </vt:lpstr>
      <vt:lpstr>magyar szavak más nyelvekben: </vt:lpstr>
      <vt:lpstr>A nyelvtanilag még nem teljesen beilleszkedett szavak az idegen szók: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szókincs bővülése:  jövevényszók és idegen szók</dc:title>
  <dc:creator>Terdikné Takács Szilvia Dr.</dc:creator>
  <cp:lastModifiedBy>Terdikné Takács Szilvia Dr.</cp:lastModifiedBy>
  <cp:revision>2</cp:revision>
  <dcterms:created xsi:type="dcterms:W3CDTF">2023-03-06T22:19:12Z</dcterms:created>
  <dcterms:modified xsi:type="dcterms:W3CDTF">2023-03-17T16:55:51Z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