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70" r:id="rId3"/>
    <p:sldId id="271" r:id="rId4"/>
    <p:sldId id="262" r:id="rId5"/>
    <p:sldId id="27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7EB9FF-6B8C-4CEE-835F-EC1956890C00}" v="58" dt="2023-12-20T21:10:15.1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8A7EB9FF-6B8C-4CEE-835F-EC1956890C00}"/>
    <pc:docChg chg="modSld">
      <pc:chgData name="Terdikné Takács Szilvia Dr." userId="62a28fc6-f7f7-41bd-b6fa-95189fe2a219" providerId="ADAL" clId="{8A7EB9FF-6B8C-4CEE-835F-EC1956890C00}" dt="2023-12-20T21:10:15.155" v="257"/>
      <pc:docMkLst>
        <pc:docMk/>
      </pc:docMkLst>
      <pc:sldChg chg="addSp modSp mod modAnim">
        <pc:chgData name="Terdikné Takács Szilvia Dr." userId="62a28fc6-f7f7-41bd-b6fa-95189fe2a219" providerId="ADAL" clId="{8A7EB9FF-6B8C-4CEE-835F-EC1956890C00}" dt="2023-12-20T21:10:15.155" v="257"/>
        <pc:sldMkLst>
          <pc:docMk/>
          <pc:sldMk cId="210584588" sldId="272"/>
        </pc:sldMkLst>
        <pc:spChg chg="mod">
          <ac:chgData name="Terdikné Takács Szilvia Dr." userId="62a28fc6-f7f7-41bd-b6fa-95189fe2a219" providerId="ADAL" clId="{8A7EB9FF-6B8C-4CEE-835F-EC1956890C00}" dt="2023-12-20T21:07:38.387" v="61" actId="1076"/>
          <ac:spMkLst>
            <pc:docMk/>
            <pc:sldMk cId="210584588" sldId="272"/>
            <ac:spMk id="9" creationId="{6B2D3396-E21D-17A1-7650-6E5BCCFDFB98}"/>
          </ac:spMkLst>
        </pc:spChg>
        <pc:spChg chg="mod">
          <ac:chgData name="Terdikné Takács Szilvia Dr." userId="62a28fc6-f7f7-41bd-b6fa-95189fe2a219" providerId="ADAL" clId="{8A7EB9FF-6B8C-4CEE-835F-EC1956890C00}" dt="2023-12-20T21:07:25.865" v="59" actId="14100"/>
          <ac:spMkLst>
            <pc:docMk/>
            <pc:sldMk cId="210584588" sldId="272"/>
            <ac:spMk id="15" creationId="{E2661597-949C-5591-29B2-523790881669}"/>
          </ac:spMkLst>
        </pc:spChg>
        <pc:spChg chg="mod">
          <ac:chgData name="Terdikné Takács Szilvia Dr." userId="62a28fc6-f7f7-41bd-b6fa-95189fe2a219" providerId="ADAL" clId="{8A7EB9FF-6B8C-4CEE-835F-EC1956890C00}" dt="2023-12-20T21:07:18.823" v="58" actId="14100"/>
          <ac:spMkLst>
            <pc:docMk/>
            <pc:sldMk cId="210584588" sldId="272"/>
            <ac:spMk id="16" creationId="{36E17B50-84A2-92E8-0665-63B0CAC47C4C}"/>
          </ac:spMkLst>
        </pc:spChg>
        <pc:spChg chg="mod">
          <ac:chgData name="Terdikné Takács Szilvia Dr." userId="62a28fc6-f7f7-41bd-b6fa-95189fe2a219" providerId="ADAL" clId="{8A7EB9FF-6B8C-4CEE-835F-EC1956890C00}" dt="2023-12-20T21:07:33.260" v="60" actId="1076"/>
          <ac:spMkLst>
            <pc:docMk/>
            <pc:sldMk cId="210584588" sldId="272"/>
            <ac:spMk id="17" creationId="{AEED8DD5-D86B-5EC8-F797-42968D7E657C}"/>
          </ac:spMkLst>
        </pc:spChg>
        <pc:spChg chg="add mod">
          <ac:chgData name="Terdikné Takács Szilvia Dr." userId="62a28fc6-f7f7-41bd-b6fa-95189fe2a219" providerId="ADAL" clId="{8A7EB9FF-6B8C-4CEE-835F-EC1956890C00}" dt="2023-12-20T21:10:08.137" v="256" actId="113"/>
          <ac:spMkLst>
            <pc:docMk/>
            <pc:sldMk cId="210584588" sldId="272"/>
            <ac:spMk id="23" creationId="{4B5548C7-B726-225B-71AE-A4361C40DE7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78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29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3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4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87DE6118-2437-4B30-8E3C-4D2BE6020583}" type="datetimeFigureOut">
              <a:rPr lang="en-US" smtClean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86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0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0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22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382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083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12/19/2023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40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3200" b="1" dirty="0"/>
              <a:t>A SZÓSZERKEZET FOGALMA, SZEREPE A MONDATBAN</a:t>
            </a:r>
            <a:br>
              <a:rPr lang="hu-HU" sz="3200" b="1" dirty="0"/>
            </a:br>
            <a:endParaRPr lang="hu-HU" sz="32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1352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FEED41-73AA-4198-9FC8-A8307C674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SZÓSZERKEZET: </a:t>
            </a:r>
            <a:r>
              <a:rPr lang="hu-HU" sz="3600" dirty="0"/>
              <a:t>(= SZÓKAPCSOLAT, SZINTAGMA)</a:t>
            </a:r>
            <a:br>
              <a:rPr lang="hu-HU" sz="3600" dirty="0"/>
            </a:br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93C46A-65DE-4AC4-8224-0DBB7A6A1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779" y="1901197"/>
            <a:ext cx="11645462" cy="15278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u-HU" dirty="0"/>
          </a:p>
          <a:p>
            <a:r>
              <a:rPr lang="hu-HU" dirty="0"/>
              <a:t>KÉT VAGY TÖBB SZÓ SZOROS NYELVTANI VISZONYA: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sz="2800" b="1" dirty="0">
                <a:solidFill>
                  <a:schemeClr val="bg1"/>
                </a:solidFill>
                <a:highlight>
                  <a:srgbClr val="808080"/>
                </a:highlight>
              </a:rPr>
              <a:t>KI VISZI ÁT FOGÁBAN TARTVA A SZERELMET A TÚLSÓ PARTRA?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3B2C708-B22A-4C6A-9C2B-84B22E41A60F}"/>
              </a:ext>
            </a:extLst>
          </p:cNvPr>
          <p:cNvSpPr/>
          <p:nvPr/>
        </p:nvSpPr>
        <p:spPr>
          <a:xfrm>
            <a:off x="710814" y="3510541"/>
            <a:ext cx="4649461" cy="1901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SZERELMET A TÚLSÓ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FOGÁBAN SZERELMET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SZERELMET PARTRA</a:t>
            </a:r>
          </a:p>
          <a:p>
            <a:pPr algn="ctr"/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1A7430FF-BA4A-4811-BECB-890BC5B8D0E8}"/>
              </a:ext>
            </a:extLst>
          </p:cNvPr>
          <p:cNvSpPr/>
          <p:nvPr/>
        </p:nvSpPr>
        <p:spPr>
          <a:xfrm>
            <a:off x="6722677" y="3593162"/>
            <a:ext cx="4405571" cy="1818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FOGÁBAN TARTVA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TARTVA A SZERELMET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TÚLSÓ PARTRA</a:t>
            </a:r>
          </a:p>
        </p:txBody>
      </p:sp>
      <p:sp>
        <p:nvSpPr>
          <p:cNvPr id="6" name="Nyíl: felfelé mutató 5">
            <a:extLst>
              <a:ext uri="{FF2B5EF4-FFF2-40B4-BE49-F238E27FC236}">
                <a16:creationId xmlns:a16="http://schemas.microsoft.com/office/drawing/2014/main" id="{656D1ADA-9A11-AA25-5DF8-C28F7C0A6189}"/>
              </a:ext>
            </a:extLst>
          </p:cNvPr>
          <p:cNvSpPr/>
          <p:nvPr/>
        </p:nvSpPr>
        <p:spPr>
          <a:xfrm>
            <a:off x="798785" y="5493288"/>
            <a:ext cx="3909850" cy="126124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NEM SZÓSZERKEZET</a:t>
            </a:r>
          </a:p>
        </p:txBody>
      </p:sp>
      <p:sp>
        <p:nvSpPr>
          <p:cNvPr id="7" name="Nyíl: felfelé mutató 6">
            <a:extLst>
              <a:ext uri="{FF2B5EF4-FFF2-40B4-BE49-F238E27FC236}">
                <a16:creationId xmlns:a16="http://schemas.microsoft.com/office/drawing/2014/main" id="{B7ACCB1B-B3E7-F306-ABE9-D4B762795BEE}"/>
              </a:ext>
            </a:extLst>
          </p:cNvPr>
          <p:cNvSpPr/>
          <p:nvPr/>
        </p:nvSpPr>
        <p:spPr>
          <a:xfrm>
            <a:off x="6970537" y="5493288"/>
            <a:ext cx="3909850" cy="126124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SZÓSZERKEZET</a:t>
            </a:r>
          </a:p>
        </p:txBody>
      </p:sp>
    </p:spTree>
    <p:extLst>
      <p:ext uri="{BB962C8B-B14F-4D97-AF65-F5344CB8AC3E}">
        <p14:creationId xmlns:p14="http://schemas.microsoft.com/office/powerpoint/2010/main" val="238501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73943F-3712-DDFD-299A-B9EFED6AF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42" y="155099"/>
            <a:ext cx="11689710" cy="1609344"/>
          </a:xfrm>
        </p:spPr>
        <p:txBody>
          <a:bodyPr/>
          <a:lstStyle/>
          <a:p>
            <a:r>
              <a:rPr lang="hu-HU" dirty="0"/>
              <a:t>A SZÓSZERKEZETEK TARTJÁK ÖSSZE A MONDATOT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B87064-AC2D-F009-20A9-3595B588F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5E300805-C63F-0F24-A2D8-846E4E705C6C}"/>
              </a:ext>
            </a:extLst>
          </p:cNvPr>
          <p:cNvSpPr/>
          <p:nvPr/>
        </p:nvSpPr>
        <p:spPr>
          <a:xfrm>
            <a:off x="5403208" y="2833264"/>
            <a:ext cx="19111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Á (viszi át)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0E307C81-D9DD-9B3B-0C86-DD3BECB2EFC7}"/>
              </a:ext>
            </a:extLst>
          </p:cNvPr>
          <p:cNvSpPr/>
          <p:nvPr/>
        </p:nvSpPr>
        <p:spPr>
          <a:xfrm>
            <a:off x="2264444" y="3761510"/>
            <a:ext cx="8980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r>
              <a:rPr lang="hu-H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(ki)</a:t>
            </a:r>
            <a:endParaRPr lang="hu-H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064A65FE-70F8-A7C0-98E0-A6B7DDBBCE53}"/>
              </a:ext>
            </a:extLst>
          </p:cNvPr>
          <p:cNvSpPr/>
          <p:nvPr/>
        </p:nvSpPr>
        <p:spPr>
          <a:xfrm>
            <a:off x="5908911" y="4546054"/>
            <a:ext cx="16161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Hm </a:t>
            </a:r>
            <a:r>
              <a:rPr lang="hu-H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(tartva)</a:t>
            </a:r>
            <a:endParaRPr lang="hu-H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1B6C41BC-9600-07CA-114C-7187D00DEC87}"/>
              </a:ext>
            </a:extLst>
          </p:cNvPr>
          <p:cNvSpPr/>
          <p:nvPr/>
        </p:nvSpPr>
        <p:spPr>
          <a:xfrm>
            <a:off x="8622934" y="5791941"/>
            <a:ext cx="14798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Jmi</a:t>
            </a:r>
            <a:r>
              <a:rPr lang="hu-H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(túlsó)</a:t>
            </a:r>
            <a:endParaRPr lang="hu-H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726C5AD6-D651-915F-05C4-6E6E41B21E54}"/>
              </a:ext>
            </a:extLst>
          </p:cNvPr>
          <p:cNvSpPr/>
          <p:nvPr/>
        </p:nvSpPr>
        <p:spPr>
          <a:xfrm>
            <a:off x="8458273" y="4546054"/>
            <a:ext cx="15545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Hh</a:t>
            </a:r>
            <a:r>
              <a:rPr lang="hu-H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(partra)</a:t>
            </a:r>
            <a:endParaRPr lang="hu-H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7747640-BE5D-54F7-FBEB-AE745E56EAFB}"/>
              </a:ext>
            </a:extLst>
          </p:cNvPr>
          <p:cNvSpPr/>
          <p:nvPr/>
        </p:nvSpPr>
        <p:spPr>
          <a:xfrm>
            <a:off x="3724791" y="3815255"/>
            <a:ext cx="16809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 </a:t>
            </a:r>
            <a:r>
              <a:rPr lang="hu-H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(szerelmet)</a:t>
            </a:r>
            <a:endParaRPr lang="hu-H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EF15C283-FE63-D504-205F-5C4F37CEAA09}"/>
              </a:ext>
            </a:extLst>
          </p:cNvPr>
          <p:cNvSpPr/>
          <p:nvPr/>
        </p:nvSpPr>
        <p:spPr>
          <a:xfrm>
            <a:off x="5908911" y="5815235"/>
            <a:ext cx="17826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Hh</a:t>
            </a:r>
            <a:r>
              <a:rPr lang="hu-H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(fogában)</a:t>
            </a:r>
            <a:endParaRPr lang="hu-H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B83FC4B1-025E-42AC-AE4D-3634FDF71743}"/>
              </a:ext>
            </a:extLst>
          </p:cNvPr>
          <p:cNvCxnSpPr>
            <a:cxnSpLocks/>
          </p:cNvCxnSpPr>
          <p:nvPr/>
        </p:nvCxnSpPr>
        <p:spPr>
          <a:xfrm flipH="1">
            <a:off x="3058510" y="3261346"/>
            <a:ext cx="2240801" cy="55390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artalom helye 2">
            <a:extLst>
              <a:ext uri="{FF2B5EF4-FFF2-40B4-BE49-F238E27FC236}">
                <a16:creationId xmlns:a16="http://schemas.microsoft.com/office/drawing/2014/main" id="{D68A8CE0-9FE4-3F57-F47C-F18C1357CA84}"/>
              </a:ext>
            </a:extLst>
          </p:cNvPr>
          <p:cNvSpPr txBox="1">
            <a:spLocks/>
          </p:cNvSpPr>
          <p:nvPr/>
        </p:nvSpPr>
        <p:spPr>
          <a:xfrm>
            <a:off x="1222248" y="22738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hu-HU"/>
              <a:t>  </a:t>
            </a:r>
            <a:endParaRPr lang="hu-HU" dirty="0"/>
          </a:p>
        </p:txBody>
      </p:sp>
      <p:sp>
        <p:nvSpPr>
          <p:cNvPr id="22" name="Tartalom helye 2">
            <a:extLst>
              <a:ext uri="{FF2B5EF4-FFF2-40B4-BE49-F238E27FC236}">
                <a16:creationId xmlns:a16="http://schemas.microsoft.com/office/drawing/2014/main" id="{D01B51C9-8F4B-C2A1-322C-1587ACDFE605}"/>
              </a:ext>
            </a:extLst>
          </p:cNvPr>
          <p:cNvSpPr txBox="1">
            <a:spLocks/>
          </p:cNvSpPr>
          <p:nvPr/>
        </p:nvSpPr>
        <p:spPr>
          <a:xfrm flipV="1">
            <a:off x="8156028" y="2380489"/>
            <a:ext cx="3277020" cy="4571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hu-HU"/>
              <a:t>  </a:t>
            </a:r>
            <a:endParaRPr lang="hu-HU" dirty="0"/>
          </a:p>
        </p:txBody>
      </p: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F3422D8B-5BAA-2FE5-68C9-4E516EAA1DF9}"/>
              </a:ext>
            </a:extLst>
          </p:cNvPr>
          <p:cNvCxnSpPr>
            <a:cxnSpLocks/>
          </p:cNvCxnSpPr>
          <p:nvPr/>
        </p:nvCxnSpPr>
        <p:spPr>
          <a:xfrm flipH="1">
            <a:off x="4998708" y="3413656"/>
            <a:ext cx="910203" cy="49663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Egyenes összekötő 23">
            <a:extLst>
              <a:ext uri="{FF2B5EF4-FFF2-40B4-BE49-F238E27FC236}">
                <a16:creationId xmlns:a16="http://schemas.microsoft.com/office/drawing/2014/main" id="{55ACA669-04D3-A6F6-6557-87870045D95E}"/>
              </a:ext>
            </a:extLst>
          </p:cNvPr>
          <p:cNvCxnSpPr>
            <a:cxnSpLocks/>
          </p:cNvCxnSpPr>
          <p:nvPr/>
        </p:nvCxnSpPr>
        <p:spPr>
          <a:xfrm>
            <a:off x="6344141" y="5097617"/>
            <a:ext cx="0" cy="71761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Egyenes összekötő 24">
            <a:extLst>
              <a:ext uri="{FF2B5EF4-FFF2-40B4-BE49-F238E27FC236}">
                <a16:creationId xmlns:a16="http://schemas.microsoft.com/office/drawing/2014/main" id="{CB2ECB6F-2792-3FD0-C2E1-1DD2690528DF}"/>
              </a:ext>
            </a:extLst>
          </p:cNvPr>
          <p:cNvCxnSpPr>
            <a:cxnSpLocks/>
          </p:cNvCxnSpPr>
          <p:nvPr/>
        </p:nvCxnSpPr>
        <p:spPr>
          <a:xfrm flipH="1">
            <a:off x="6587891" y="3434547"/>
            <a:ext cx="7194" cy="111150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Egyenes összekötő 25">
            <a:extLst>
              <a:ext uri="{FF2B5EF4-FFF2-40B4-BE49-F238E27FC236}">
                <a16:creationId xmlns:a16="http://schemas.microsoft.com/office/drawing/2014/main" id="{82FFA856-52D7-9DE2-D774-93EAB75B9BB4}"/>
              </a:ext>
            </a:extLst>
          </p:cNvPr>
          <p:cNvCxnSpPr>
            <a:cxnSpLocks/>
          </p:cNvCxnSpPr>
          <p:nvPr/>
        </p:nvCxnSpPr>
        <p:spPr>
          <a:xfrm>
            <a:off x="8736194" y="5165516"/>
            <a:ext cx="0" cy="6264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Egyenes összekötő 26">
            <a:extLst>
              <a:ext uri="{FF2B5EF4-FFF2-40B4-BE49-F238E27FC236}">
                <a16:creationId xmlns:a16="http://schemas.microsoft.com/office/drawing/2014/main" id="{F9C6A703-99BF-37E1-8E42-F33C39D1F5B3}"/>
              </a:ext>
            </a:extLst>
          </p:cNvPr>
          <p:cNvCxnSpPr>
            <a:cxnSpLocks/>
          </p:cNvCxnSpPr>
          <p:nvPr/>
        </p:nvCxnSpPr>
        <p:spPr>
          <a:xfrm>
            <a:off x="6852160" y="3434547"/>
            <a:ext cx="1884034" cy="107611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5" name="Kép 34">
            <a:extLst>
              <a:ext uri="{FF2B5EF4-FFF2-40B4-BE49-F238E27FC236}">
                <a16:creationId xmlns:a16="http://schemas.microsoft.com/office/drawing/2014/main" id="{EEEA23AF-634D-9625-9FF3-1857331ECAE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1678377"/>
            <a:ext cx="12192000" cy="73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5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90648" y="484632"/>
            <a:ext cx="8437600" cy="1123451"/>
          </a:xfrm>
        </p:spPr>
        <p:txBody>
          <a:bodyPr>
            <a:normAutofit fontScale="90000"/>
          </a:bodyPr>
          <a:lstStyle/>
          <a:p>
            <a:r>
              <a:rPr lang="hu-HU" dirty="0"/>
              <a:t>Szószerkezet két fajtája: </a:t>
            </a:r>
            <a:br>
              <a:rPr lang="hu-HU" dirty="0"/>
            </a:br>
            <a:endParaRPr lang="hu-HU" sz="27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15960" y="4529959"/>
            <a:ext cx="4808482" cy="184340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-  </a:t>
            </a:r>
            <a:r>
              <a:rPr lang="hu-HU" sz="3200" dirty="0"/>
              <a:t>azonos szófajú </a:t>
            </a:r>
          </a:p>
          <a:p>
            <a:pPr>
              <a:buFontTx/>
              <a:buChar char="-"/>
            </a:pPr>
            <a:r>
              <a:rPr lang="hu-HU" sz="3200" dirty="0"/>
              <a:t>egyenrangú</a:t>
            </a:r>
          </a:p>
          <a:p>
            <a:pPr>
              <a:buFontTx/>
              <a:buChar char="-"/>
            </a:pPr>
            <a:r>
              <a:rPr lang="hu-HU" sz="3200" dirty="0"/>
              <a:t>azonos mondatrészi szerep</a:t>
            </a:r>
          </a:p>
        </p:txBody>
      </p:sp>
      <p:sp>
        <p:nvSpPr>
          <p:cNvPr id="4" name="Téglalap 3"/>
          <p:cNvSpPr/>
          <p:nvPr/>
        </p:nvSpPr>
        <p:spPr>
          <a:xfrm>
            <a:off x="7081509" y="1352051"/>
            <a:ext cx="3672781" cy="102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mellérendelő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EAD838D-51DA-CAD4-C979-B402937B0A7B}"/>
              </a:ext>
            </a:extLst>
          </p:cNvPr>
          <p:cNvSpPr/>
          <p:nvPr/>
        </p:nvSpPr>
        <p:spPr>
          <a:xfrm>
            <a:off x="586828" y="1352051"/>
            <a:ext cx="3672781" cy="102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alárendelő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9753977-B64D-7967-A11C-F7F659751C1D}"/>
              </a:ext>
            </a:extLst>
          </p:cNvPr>
          <p:cNvSpPr txBox="1"/>
          <p:nvPr/>
        </p:nvSpPr>
        <p:spPr>
          <a:xfrm>
            <a:off x="336332" y="2710514"/>
            <a:ext cx="10699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highlight>
                  <a:srgbClr val="800000"/>
                </a:highlight>
              </a:rPr>
              <a:t>KI BECÉZ FALBAN MEGEREDT HAJAKAT, VERŐEREKET?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BAB137F-7E7C-8565-A170-81B2B97B0BD2}"/>
              </a:ext>
            </a:extLst>
          </p:cNvPr>
          <p:cNvSpPr txBox="1"/>
          <p:nvPr/>
        </p:nvSpPr>
        <p:spPr>
          <a:xfrm>
            <a:off x="1020216" y="3666681"/>
            <a:ext cx="4398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highlight>
                  <a:srgbClr val="808080"/>
                </a:highlight>
              </a:rPr>
              <a:t>MEGEREDT HAJAKAT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B2D3396-E21D-17A1-7650-6E5BCCFDFB98}"/>
              </a:ext>
            </a:extLst>
          </p:cNvPr>
          <p:cNvSpPr txBox="1"/>
          <p:nvPr/>
        </p:nvSpPr>
        <p:spPr>
          <a:xfrm>
            <a:off x="6430580" y="3666681"/>
            <a:ext cx="4605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highlight>
                  <a:srgbClr val="808080"/>
                </a:highlight>
              </a:rPr>
              <a:t>HAJAKAT, VERŐEREKET</a:t>
            </a: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643C1A95-402B-0C6A-9E86-69202516B95C}"/>
              </a:ext>
            </a:extLst>
          </p:cNvPr>
          <p:cNvSpPr txBox="1">
            <a:spLocks/>
          </p:cNvSpPr>
          <p:nvPr/>
        </p:nvSpPr>
        <p:spPr>
          <a:xfrm>
            <a:off x="877615" y="4397720"/>
            <a:ext cx="4808482" cy="18434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hu-HU" dirty="0"/>
          </a:p>
          <a:p>
            <a:pPr marL="0" indent="0">
              <a:buFont typeface="Wingdings" pitchFamily="2" charset="2"/>
              <a:buNone/>
            </a:pPr>
            <a:r>
              <a:rPr lang="hu-HU" sz="3200" dirty="0"/>
              <a:t>-  </a:t>
            </a:r>
            <a:r>
              <a:rPr lang="hu-HU" sz="2700" dirty="0"/>
              <a:t>egyikről rá tudunk kérdezni a másikra</a:t>
            </a:r>
          </a:p>
          <a:p>
            <a:pPr>
              <a:buFontTx/>
              <a:buChar char="-"/>
            </a:pPr>
            <a:r>
              <a:rPr lang="hu-HU" sz="2700" dirty="0"/>
              <a:t>Alárendeltségi viszony</a:t>
            </a:r>
          </a:p>
        </p:txBody>
      </p:sp>
    </p:spTree>
    <p:extLst>
      <p:ext uri="{BB962C8B-B14F-4D97-AF65-F5344CB8AC3E}">
        <p14:creationId xmlns:p14="http://schemas.microsoft.com/office/powerpoint/2010/main" val="204494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4EAD838D-51DA-CAD4-C979-B402937B0A7B}"/>
              </a:ext>
            </a:extLst>
          </p:cNvPr>
          <p:cNvSpPr/>
          <p:nvPr/>
        </p:nvSpPr>
        <p:spPr>
          <a:xfrm>
            <a:off x="586828" y="1352051"/>
            <a:ext cx="3672781" cy="102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alárendelő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B2D3396-E21D-17A1-7650-6E5BCCFDFB98}"/>
              </a:ext>
            </a:extLst>
          </p:cNvPr>
          <p:cNvSpPr txBox="1"/>
          <p:nvPr/>
        </p:nvSpPr>
        <p:spPr>
          <a:xfrm>
            <a:off x="3531475" y="4502920"/>
            <a:ext cx="6926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highlight>
                  <a:srgbClr val="808080"/>
                </a:highlight>
              </a:rPr>
              <a:t>ÁLLÍT KÁROMKODÁSBÓL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243AF70-E044-2485-8EFC-4531454CFD3C}"/>
              </a:ext>
            </a:extLst>
          </p:cNvPr>
          <p:cNvSpPr txBox="1"/>
          <p:nvPr/>
        </p:nvSpPr>
        <p:spPr>
          <a:xfrm>
            <a:off x="1873178" y="2475502"/>
            <a:ext cx="2504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FAJTÁI: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DF0E505D-0CE7-B4F7-AE89-F5D61CE93259}"/>
              </a:ext>
            </a:extLst>
          </p:cNvPr>
          <p:cNvSpPr/>
          <p:nvPr/>
        </p:nvSpPr>
        <p:spPr>
          <a:xfrm>
            <a:off x="586828" y="3103983"/>
            <a:ext cx="2240455" cy="427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ALANYI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6BF219DB-F2C1-F5DD-3091-6C5F1BFEAA5C}"/>
              </a:ext>
            </a:extLst>
          </p:cNvPr>
          <p:cNvSpPr/>
          <p:nvPr/>
        </p:nvSpPr>
        <p:spPr>
          <a:xfrm>
            <a:off x="586828" y="3727209"/>
            <a:ext cx="2240455" cy="427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TÁRGYI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E2661597-949C-5591-29B2-523790881669}"/>
              </a:ext>
            </a:extLst>
          </p:cNvPr>
          <p:cNvSpPr/>
          <p:nvPr/>
        </p:nvSpPr>
        <p:spPr>
          <a:xfrm>
            <a:off x="586827" y="4350435"/>
            <a:ext cx="2240455" cy="67804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HATÁROZÓS eredet)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36E17B50-84A2-92E8-0665-63B0CAC47C4C}"/>
              </a:ext>
            </a:extLst>
          </p:cNvPr>
          <p:cNvSpPr/>
          <p:nvPr/>
        </p:nvSpPr>
        <p:spPr>
          <a:xfrm>
            <a:off x="586827" y="5292202"/>
            <a:ext cx="2240455" cy="8374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tx1"/>
                </a:solidFill>
              </a:rPr>
              <a:t>JELZŐS (minőség)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AEED8DD5-D86B-5EC8-F797-42968D7E657C}"/>
              </a:ext>
            </a:extLst>
          </p:cNvPr>
          <p:cNvSpPr txBox="1"/>
          <p:nvPr/>
        </p:nvSpPr>
        <p:spPr>
          <a:xfrm>
            <a:off x="3531473" y="5418534"/>
            <a:ext cx="6148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highlight>
                  <a:srgbClr val="808080"/>
                </a:highlight>
              </a:rPr>
              <a:t>DÚLT HITEK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1BDDC5BA-EEA1-8373-85E9-0DF74BC7830F}"/>
              </a:ext>
            </a:extLst>
          </p:cNvPr>
          <p:cNvSpPr txBox="1"/>
          <p:nvPr/>
        </p:nvSpPr>
        <p:spPr>
          <a:xfrm>
            <a:off x="3531474" y="3648568"/>
            <a:ext cx="6148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highlight>
                  <a:srgbClr val="808080"/>
                </a:highlight>
              </a:rPr>
              <a:t>IMÁD TÜCSÖKHEGEDŰT</a:t>
            </a:r>
          </a:p>
        </p:txBody>
      </p:sp>
      <p:sp>
        <p:nvSpPr>
          <p:cNvPr id="21" name="Cím 20">
            <a:extLst>
              <a:ext uri="{FF2B5EF4-FFF2-40B4-BE49-F238E27FC236}">
                <a16:creationId xmlns:a16="http://schemas.microsoft.com/office/drawing/2014/main" id="{F8AE2DFF-2B3F-1C26-48EA-8A22C4DA6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D8BE0D49-F7A2-2BF3-A27E-94B94BBBC4FB}"/>
              </a:ext>
            </a:extLst>
          </p:cNvPr>
          <p:cNvSpPr txBox="1"/>
          <p:nvPr/>
        </p:nvSpPr>
        <p:spPr>
          <a:xfrm>
            <a:off x="3531475" y="2993998"/>
            <a:ext cx="6926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highlight>
                  <a:srgbClr val="808080"/>
                </a:highlight>
              </a:rPr>
              <a:t>KI BECÉZ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4B5548C7-B726-225B-71AE-A4361C40DE77}"/>
              </a:ext>
            </a:extLst>
          </p:cNvPr>
          <p:cNvSpPr/>
          <p:nvPr/>
        </p:nvSpPr>
        <p:spPr>
          <a:xfrm>
            <a:off x="8742397" y="2061930"/>
            <a:ext cx="3090042" cy="39413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AMILYEN MONDATRÉSZ LÉTEZIK, OLYAN ALÁRENDELŐ SZÓÖSSZETÉTEL IS LÉTEZIK </a:t>
            </a:r>
          </a:p>
          <a:p>
            <a:pPr algn="ctr"/>
            <a:endParaRPr lang="hu-HU" b="1" dirty="0"/>
          </a:p>
          <a:p>
            <a:pPr algn="ctr"/>
            <a:r>
              <a:rPr lang="hu-HU" b="1" dirty="0"/>
              <a:t> (KIVÉVE  ÁLLÍTMÁNYI)</a:t>
            </a:r>
          </a:p>
        </p:txBody>
      </p:sp>
    </p:spTree>
    <p:extLst>
      <p:ext uri="{BB962C8B-B14F-4D97-AF65-F5344CB8AC3E}">
        <p14:creationId xmlns:p14="http://schemas.microsoft.com/office/powerpoint/2010/main" val="21058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22" grpId="0"/>
      <p:bldP spid="2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betű">
  <a:themeElements>
    <a:clrScheme name="Fabetű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betű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abet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TM03090434[[fn=Fabetű]]</Template>
  <TotalTime>1446</TotalTime>
  <Words>160</Words>
  <Application>Microsoft Office PowerPoint</Application>
  <PresentationFormat>Szélesvásznú</PresentationFormat>
  <Paragraphs>51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0" baseType="lpstr">
      <vt:lpstr>Arial</vt:lpstr>
      <vt:lpstr>Rockwell</vt:lpstr>
      <vt:lpstr>Rockwell Condensed</vt:lpstr>
      <vt:lpstr>Wingdings</vt:lpstr>
      <vt:lpstr>Fabetű</vt:lpstr>
      <vt:lpstr>A SZÓSZERKEZET FOGALMA, SZEREPE A MONDATBAN </vt:lpstr>
      <vt:lpstr>SZÓSZERKEZET: (= SZÓKAPCSOLAT, SZINTAGMA) </vt:lpstr>
      <vt:lpstr>A SZÓSZERKEZETEK TARTJÁK ÖSSZE A MONDATOT</vt:lpstr>
      <vt:lpstr>Szószerkezet két fajtája:  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Alárendelő és mellérendelő viszonyok a nyelvben</dc:title>
  <dc:creator>Admin</dc:creator>
  <cp:lastModifiedBy>Terdikné Takács Szilvia Dr.</cp:lastModifiedBy>
  <cp:revision>12</cp:revision>
  <dcterms:created xsi:type="dcterms:W3CDTF">2020-12-29T13:16:39Z</dcterms:created>
  <dcterms:modified xsi:type="dcterms:W3CDTF">2023-12-20T21:10:20Z</dcterms:modified>
</cp:coreProperties>
</file>