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717" autoAdjust="0"/>
  </p:normalViewPr>
  <p:slideViewPr>
    <p:cSldViewPr snapToGrid="0">
      <p:cViewPr varScale="1">
        <p:scale>
          <a:sx n="56" d="100"/>
          <a:sy n="56" d="100"/>
        </p:scale>
        <p:origin x="4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03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64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73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654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7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00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16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8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605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9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96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30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27" r:id="rId6"/>
    <p:sldLayoutId id="2147483723" r:id="rId7"/>
    <p:sldLayoutId id="2147483724" r:id="rId8"/>
    <p:sldLayoutId id="2147483725" r:id="rId9"/>
    <p:sldLayoutId id="2147483726" r:id="rId10"/>
    <p:sldLayoutId id="21474837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0B7304F-E6C0-414A-A6DA-6D87129A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képen ég, felhő, kék, képernyőkép látható&#10;&#10;Automatikusan generált leírás">
            <a:extLst>
              <a:ext uri="{FF2B5EF4-FFF2-40B4-BE49-F238E27FC236}">
                <a16:creationId xmlns:a16="http://schemas.microsoft.com/office/drawing/2014/main" id="{DB3FEC18-EE53-C57C-3CD0-DBD20983B6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5000"/>
          <a:stretch/>
        </p:blipFill>
        <p:spPr>
          <a:xfrm>
            <a:off x="-1" y="10"/>
            <a:ext cx="12192000" cy="6857991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F5807EA-6457-87B6-EE7D-594A00C6F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450" y="1439919"/>
            <a:ext cx="12013097" cy="3474854"/>
          </a:xfrm>
        </p:spPr>
        <p:txBody>
          <a:bodyPr anchor="t">
            <a:normAutofit/>
          </a:bodyPr>
          <a:lstStyle/>
          <a:p>
            <a:r>
              <a:rPr lang="hu-HU" sz="8900" dirty="0">
                <a:solidFill>
                  <a:srgbClr val="FFFFFF"/>
                </a:solidFill>
              </a:rPr>
              <a:t>INTERTEXTUALITÁS</a:t>
            </a:r>
          </a:p>
        </p:txBody>
      </p:sp>
      <p:cxnSp>
        <p:nvCxnSpPr>
          <p:cNvPr id="24" name="Straight Connector 17">
            <a:extLst>
              <a:ext uri="{FF2B5EF4-FFF2-40B4-BE49-F238E27FC236}">
                <a16:creationId xmlns:a16="http://schemas.microsoft.com/office/drawing/2014/main" id="{1163B6C4-0500-4B1A-9149-4A6C7EDAF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87805" y="5715292"/>
            <a:ext cx="804195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lcím 12">
            <a:extLst>
              <a:ext uri="{FF2B5EF4-FFF2-40B4-BE49-F238E27FC236}">
                <a16:creationId xmlns:a16="http://schemas.microsoft.com/office/drawing/2014/main" id="{EC432CF7-F042-B96D-A4ED-3A7B7F4539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32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0B7304F-E6C0-414A-A6DA-6D87129AC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képen ég, felhő, kék, képernyőkép látható&#10;&#10;Automatikusan generált leírás">
            <a:extLst>
              <a:ext uri="{FF2B5EF4-FFF2-40B4-BE49-F238E27FC236}">
                <a16:creationId xmlns:a16="http://schemas.microsoft.com/office/drawing/2014/main" id="{DB3FEC18-EE53-C57C-3CD0-DBD20983B6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5000"/>
          <a:stretch/>
        </p:blipFill>
        <p:spPr>
          <a:xfrm>
            <a:off x="-1" y="10"/>
            <a:ext cx="12192000" cy="6857991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F5807EA-6457-87B6-EE7D-594A00C6F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12" y="66262"/>
            <a:ext cx="12013097" cy="4974636"/>
          </a:xfrm>
        </p:spPr>
        <p:txBody>
          <a:bodyPr anchor="t">
            <a:normAutofit/>
          </a:bodyPr>
          <a:lstStyle/>
          <a:p>
            <a:r>
              <a:rPr lang="hu-HU" sz="8900" dirty="0">
                <a:solidFill>
                  <a:srgbClr val="FFFFFF"/>
                </a:solidFill>
              </a:rPr>
              <a:t>INTERTEXTUALITÁS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A6B3A3E-7FC7-6DF2-F7C5-6987B8C7D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6955" y="3440796"/>
            <a:ext cx="5801996" cy="794148"/>
          </a:xfrm>
        </p:spPr>
        <p:txBody>
          <a:bodyPr anchor="b">
            <a:noAutofit/>
          </a:bodyPr>
          <a:lstStyle/>
          <a:p>
            <a:pPr algn="r"/>
            <a:r>
              <a:rPr lang="hu-HU" sz="4400" dirty="0">
                <a:solidFill>
                  <a:srgbClr val="FFFFFF"/>
                </a:solidFill>
              </a:rPr>
              <a:t>‚KÖZÖTT’  ‚SZÖVEG’ </a:t>
            </a:r>
          </a:p>
        </p:txBody>
      </p:sp>
      <p:cxnSp>
        <p:nvCxnSpPr>
          <p:cNvPr id="24" name="Straight Connector 17">
            <a:extLst>
              <a:ext uri="{FF2B5EF4-FFF2-40B4-BE49-F238E27FC236}">
                <a16:creationId xmlns:a16="http://schemas.microsoft.com/office/drawing/2014/main" id="{1163B6C4-0500-4B1A-9149-4A6C7EDAF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387805" y="5715292"/>
            <a:ext cx="804195" cy="0"/>
          </a:xfrm>
          <a:prstGeom prst="line">
            <a:avLst/>
          </a:prstGeom>
          <a:ln w="1206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zövegdoboz 5">
            <a:extLst>
              <a:ext uri="{FF2B5EF4-FFF2-40B4-BE49-F238E27FC236}">
                <a16:creationId xmlns:a16="http://schemas.microsoft.com/office/drawing/2014/main" id="{2A19B70B-6F01-2BCD-DD21-E9A097CF0B70}"/>
              </a:ext>
            </a:extLst>
          </p:cNvPr>
          <p:cNvSpPr txBox="1"/>
          <p:nvPr/>
        </p:nvSpPr>
        <p:spPr>
          <a:xfrm>
            <a:off x="1345934" y="1599189"/>
            <a:ext cx="110724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7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INTER TEXT UALITÁS</a:t>
            </a:r>
          </a:p>
        </p:txBody>
      </p:sp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9808EC32-1F50-A045-BE8C-3ED09E32DD17}"/>
              </a:ext>
            </a:extLst>
          </p:cNvPr>
          <p:cNvSpPr/>
          <p:nvPr/>
        </p:nvSpPr>
        <p:spPr>
          <a:xfrm>
            <a:off x="2480441" y="2741901"/>
            <a:ext cx="725214" cy="6870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lefelé mutató 7">
            <a:extLst>
              <a:ext uri="{FF2B5EF4-FFF2-40B4-BE49-F238E27FC236}">
                <a16:creationId xmlns:a16="http://schemas.microsoft.com/office/drawing/2014/main" id="{16F2810C-DAF5-2D1A-4477-EC5CE7FF636E}"/>
              </a:ext>
            </a:extLst>
          </p:cNvPr>
          <p:cNvSpPr/>
          <p:nvPr/>
        </p:nvSpPr>
        <p:spPr>
          <a:xfrm>
            <a:off x="5031608" y="2741896"/>
            <a:ext cx="725214" cy="6870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97C42F8C-B288-C5DC-FC83-3FF81DAF8323}"/>
              </a:ext>
            </a:extLst>
          </p:cNvPr>
          <p:cNvSpPr txBox="1"/>
          <p:nvPr/>
        </p:nvSpPr>
        <p:spPr>
          <a:xfrm>
            <a:off x="5273794" y="5453702"/>
            <a:ext cx="5415225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hu-HU" sz="4000" b="1" dirty="0"/>
              <a:t>=SZÖVEGKÖZISÉG</a:t>
            </a:r>
          </a:p>
        </p:txBody>
      </p:sp>
    </p:spTree>
    <p:extLst>
      <p:ext uri="{BB962C8B-B14F-4D97-AF65-F5344CB8AC3E}">
        <p14:creationId xmlns:p14="http://schemas.microsoft.com/office/powerpoint/2010/main" val="416869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710362-FFC5-B527-F7C2-72B4D44B6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12" y="419444"/>
            <a:ext cx="9922764" cy="1294228"/>
          </a:xfrm>
        </p:spPr>
        <p:txBody>
          <a:bodyPr>
            <a:normAutofit fontScale="90000"/>
          </a:bodyPr>
          <a:lstStyle/>
          <a:p>
            <a:r>
              <a:rPr lang="hu-HU" dirty="0"/>
              <a:t>Intertextualitás </a:t>
            </a:r>
            <a:br>
              <a:rPr lang="hu-HU" dirty="0"/>
            </a:br>
            <a:r>
              <a:rPr lang="hu-HU" dirty="0"/>
              <a:t>= szövegek között teremtett kapcsolat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3DF09B-F583-0F93-8A0A-A4E259B0C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745" y="1877470"/>
            <a:ext cx="10432831" cy="5476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valamely szövegbe szó szerint vagy </a:t>
            </a:r>
            <a:r>
              <a:rPr lang="hu-HU" sz="2400" b="1" dirty="0" err="1">
                <a:solidFill>
                  <a:schemeClr val="accent1">
                    <a:lumMod val="75000"/>
                  </a:schemeClr>
                </a:solidFill>
              </a:rPr>
              <a:t>célzásszerűen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 beépített másik szöveg, </a:t>
            </a:r>
            <a:r>
              <a:rPr lang="hu-HU" sz="2400" b="1" dirty="0" err="1">
                <a:solidFill>
                  <a:schemeClr val="accent1">
                    <a:lumMod val="75000"/>
                  </a:schemeClr>
                </a:solidFill>
              </a:rPr>
              <a:t>pl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  <a:p>
            <a:pPr marL="0" indent="0">
              <a:buNone/>
            </a:pPr>
            <a:endParaRPr lang="hu-HU" sz="2400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8C883DC9-2125-3361-2981-F734383A5231}"/>
              </a:ext>
            </a:extLst>
          </p:cNvPr>
          <p:cNvSpPr/>
          <p:nvPr/>
        </p:nvSpPr>
        <p:spPr>
          <a:xfrm>
            <a:off x="478535" y="4838332"/>
            <a:ext cx="7404223" cy="9879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Hisz bűnösök vagyunk mi, akár a többi nép (Radnóti)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8D15FF05-AE50-2E7E-7FB6-4BF7AEB496F7}"/>
              </a:ext>
            </a:extLst>
          </p:cNvPr>
          <p:cNvSpPr/>
          <p:nvPr/>
        </p:nvSpPr>
        <p:spPr>
          <a:xfrm>
            <a:off x="5973160" y="5481402"/>
            <a:ext cx="3941379" cy="9879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Célzás a Hymnusra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FB2B11DD-814C-4E9B-AC58-F376D2692C20}"/>
              </a:ext>
            </a:extLst>
          </p:cNvPr>
          <p:cNvSpPr/>
          <p:nvPr/>
        </p:nvSpPr>
        <p:spPr>
          <a:xfrm>
            <a:off x="478535" y="3020998"/>
            <a:ext cx="6142981" cy="9879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Látjátok feleim, egyszerre meghalt</a:t>
            </a:r>
          </a:p>
          <a:p>
            <a:pPr algn="ctr"/>
            <a:r>
              <a:rPr lang="hu-HU" sz="2800" dirty="0"/>
              <a:t>(Kosztolányi)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594FD255-0B0E-516F-202B-8D84680D64FB}"/>
              </a:ext>
            </a:extLst>
          </p:cNvPr>
          <p:cNvSpPr/>
          <p:nvPr/>
        </p:nvSpPr>
        <p:spPr>
          <a:xfrm>
            <a:off x="5223640" y="3597537"/>
            <a:ext cx="6306208" cy="9879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Szó szerint beépített elem a Halotti Beszéd nyelvemlékből</a:t>
            </a:r>
          </a:p>
        </p:txBody>
      </p:sp>
    </p:spTree>
    <p:extLst>
      <p:ext uri="{BB962C8B-B14F-4D97-AF65-F5344CB8AC3E}">
        <p14:creationId xmlns:p14="http://schemas.microsoft.com/office/powerpoint/2010/main" val="63877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D4D5C26-4853-DC82-12BB-41E3878C5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irodalomban folyamatosan jelen van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8BD8C06-647F-F416-D6B6-E604574F6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2575033"/>
            <a:ext cx="9922764" cy="525519"/>
          </a:xfrm>
        </p:spPr>
        <p:txBody>
          <a:bodyPr>
            <a:noAutofit/>
          </a:bodyPr>
          <a:lstStyle/>
          <a:p>
            <a:r>
              <a:rPr lang="hu-HU" sz="3200" dirty="0"/>
              <a:t>Pl. egyházi prédikációkban bibliai idézetek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AD547D29-DBD3-A0B9-0F63-9B0F7222D8A3}"/>
              </a:ext>
            </a:extLst>
          </p:cNvPr>
          <p:cNvSpPr txBox="1">
            <a:spLocks/>
          </p:cNvSpPr>
          <p:nvPr/>
        </p:nvSpPr>
        <p:spPr>
          <a:xfrm>
            <a:off x="168166" y="3617983"/>
            <a:ext cx="11645462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De a XX-XXI. században megnő a szerepe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C9A06EEF-2109-D50F-5A13-884EECA4BFBF}"/>
              </a:ext>
            </a:extLst>
          </p:cNvPr>
          <p:cNvSpPr txBox="1">
            <a:spLocks/>
          </p:cNvSpPr>
          <p:nvPr/>
        </p:nvSpPr>
        <p:spPr>
          <a:xfrm>
            <a:off x="1314108" y="4493171"/>
            <a:ext cx="9922764" cy="525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Neue Haas Grotesk Text Pro" panose="020B05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3200" dirty="0"/>
              <a:t>Írók és költők nagy arányban alkalmazzák („a dolgokat már megírni nem, csak újraírni lehet”)</a:t>
            </a:r>
          </a:p>
        </p:txBody>
      </p:sp>
    </p:spTree>
    <p:extLst>
      <p:ext uri="{BB962C8B-B14F-4D97-AF65-F5344CB8AC3E}">
        <p14:creationId xmlns:p14="http://schemas.microsoft.com/office/powerpoint/2010/main" val="48623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0D02B2-D3ED-98A6-C294-ABFDAFCF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12" y="459623"/>
            <a:ext cx="9922764" cy="1437758"/>
          </a:xfrm>
        </p:spPr>
        <p:txBody>
          <a:bodyPr>
            <a:normAutofit fontScale="90000"/>
          </a:bodyPr>
          <a:lstStyle/>
          <a:p>
            <a:r>
              <a:rPr lang="hu-HU" dirty="0"/>
              <a:t>Az olvasottság, műveltség szerepe megnő: </a:t>
            </a:r>
            <a:br>
              <a:rPr lang="hu-HU" dirty="0"/>
            </a:b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F2188A-7E71-C2C9-2860-4A22DE979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6812" y="2045970"/>
            <a:ext cx="9591688" cy="2034540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  <a:r>
              <a:rPr lang="hu-HU" sz="3200" dirty="0"/>
              <a:t>minél több </a:t>
            </a:r>
            <a:r>
              <a:rPr lang="hu-HU" sz="3200" dirty="0" err="1"/>
              <a:t>intertextet</a:t>
            </a:r>
            <a:r>
              <a:rPr lang="hu-HU" sz="3200" dirty="0"/>
              <a:t> ismerünk fel, annál mélyebben tudjuk értelmezni a szöveget.</a:t>
            </a:r>
          </a:p>
        </p:txBody>
      </p:sp>
      <p:sp>
        <p:nvSpPr>
          <p:cNvPr id="4" name="Nyíl: jobbra mutató 3">
            <a:extLst>
              <a:ext uri="{FF2B5EF4-FFF2-40B4-BE49-F238E27FC236}">
                <a16:creationId xmlns:a16="http://schemas.microsoft.com/office/drawing/2014/main" id="{0FE9EDE3-A9AA-9521-ECDF-62B47525F415}"/>
              </a:ext>
            </a:extLst>
          </p:cNvPr>
          <p:cNvSpPr/>
          <p:nvPr/>
        </p:nvSpPr>
        <p:spPr>
          <a:xfrm>
            <a:off x="720090" y="4080510"/>
            <a:ext cx="10927080" cy="220599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Pl. Nagy László József Attila! c. verse végig ilyen </a:t>
            </a:r>
            <a:r>
              <a:rPr lang="hu-HU" sz="2800" b="1" dirty="0" err="1"/>
              <a:t>intertextusokra</a:t>
            </a:r>
            <a:r>
              <a:rPr lang="hu-HU" sz="2800" b="1" dirty="0"/>
              <a:t> épül:</a:t>
            </a:r>
          </a:p>
        </p:txBody>
      </p:sp>
    </p:spTree>
    <p:extLst>
      <p:ext uri="{BB962C8B-B14F-4D97-AF65-F5344CB8AC3E}">
        <p14:creationId xmlns:p14="http://schemas.microsoft.com/office/powerpoint/2010/main" val="7934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BB3D9C-74AC-36C2-3292-9708DA870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239" y="614026"/>
            <a:ext cx="4857750" cy="59636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félek, hogy minden rejtelmet kibont</a:t>
            </a:r>
            <a:b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végül már semmi se fáj.</a:t>
            </a:r>
            <a:b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Hogy el ne jussak soha ama síkra:</a:t>
            </a:r>
            <a:b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elém te állj.</a:t>
            </a:r>
            <a:b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Segíts, hogy az emberárulók szutykát</a:t>
            </a:r>
            <a:b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erővel győzze a szív</a:t>
            </a:r>
            <a:b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szép szóval a száj!</a:t>
            </a:r>
            <a:endParaRPr lang="hu-HU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9B72F339-D016-7E22-8E7C-6019E41F2403}"/>
              </a:ext>
            </a:extLst>
          </p:cNvPr>
          <p:cNvSpPr/>
          <p:nvPr/>
        </p:nvSpPr>
        <p:spPr>
          <a:xfrm>
            <a:off x="2017873" y="1149389"/>
            <a:ext cx="1988820" cy="7543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5" name="Nyíl: balra mutató 4">
            <a:extLst>
              <a:ext uri="{FF2B5EF4-FFF2-40B4-BE49-F238E27FC236}">
                <a16:creationId xmlns:a16="http://schemas.microsoft.com/office/drawing/2014/main" id="{F4F64C42-13D8-C7E9-FCDF-7F27A71C2321}"/>
              </a:ext>
            </a:extLst>
          </p:cNvPr>
          <p:cNvSpPr/>
          <p:nvPr/>
        </p:nvSpPr>
        <p:spPr>
          <a:xfrm rot="21234410">
            <a:off x="5985172" y="125334"/>
            <a:ext cx="6029261" cy="1703070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J.A. jellemző, gyakori szava (Rejtelmek ha zengenek…)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25CF9F95-DF82-EDDD-D17F-70515A94D239}"/>
              </a:ext>
            </a:extLst>
          </p:cNvPr>
          <p:cNvSpPr/>
          <p:nvPr/>
        </p:nvSpPr>
        <p:spPr>
          <a:xfrm>
            <a:off x="4375179" y="1700857"/>
            <a:ext cx="2516505" cy="7543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7" name="Nyíl: balra mutató 6">
            <a:extLst>
              <a:ext uri="{FF2B5EF4-FFF2-40B4-BE49-F238E27FC236}">
                <a16:creationId xmlns:a16="http://schemas.microsoft.com/office/drawing/2014/main" id="{9B66B248-B955-19EA-04FF-43588D749E60}"/>
              </a:ext>
            </a:extLst>
          </p:cNvPr>
          <p:cNvSpPr/>
          <p:nvPr/>
        </p:nvSpPr>
        <p:spPr>
          <a:xfrm rot="1031540">
            <a:off x="6336071" y="2713271"/>
            <a:ext cx="5822145" cy="1108710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Utalás J.A. Nagyon fáj c. versére</a:t>
            </a:r>
          </a:p>
        </p:txBody>
      </p:sp>
      <p:sp>
        <p:nvSpPr>
          <p:cNvPr id="8" name="Nyíl: balra mutató 7">
            <a:extLst>
              <a:ext uri="{FF2B5EF4-FFF2-40B4-BE49-F238E27FC236}">
                <a16:creationId xmlns:a16="http://schemas.microsoft.com/office/drawing/2014/main" id="{087D931A-E9B5-FE8C-AB08-C3220D38D126}"/>
              </a:ext>
            </a:extLst>
          </p:cNvPr>
          <p:cNvSpPr/>
          <p:nvPr/>
        </p:nvSpPr>
        <p:spPr>
          <a:xfrm rot="1282009">
            <a:off x="4409646" y="3400693"/>
            <a:ext cx="5412105" cy="1897379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Utalás J.A. Reménytelenül c. versére (szomorú, vizes sík)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0A820675-AC8A-C42F-709A-557180761A7A}"/>
              </a:ext>
            </a:extLst>
          </p:cNvPr>
          <p:cNvSpPr/>
          <p:nvPr/>
        </p:nvSpPr>
        <p:spPr>
          <a:xfrm>
            <a:off x="2039397" y="2964731"/>
            <a:ext cx="2090738" cy="6057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7847DB8B-4430-F404-F79A-E14C230323F3}"/>
              </a:ext>
            </a:extLst>
          </p:cNvPr>
          <p:cNvSpPr/>
          <p:nvPr/>
        </p:nvSpPr>
        <p:spPr>
          <a:xfrm>
            <a:off x="1998317" y="5506666"/>
            <a:ext cx="2306574" cy="8915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Nyíl: balra mutató 10">
            <a:extLst>
              <a:ext uri="{FF2B5EF4-FFF2-40B4-BE49-F238E27FC236}">
                <a16:creationId xmlns:a16="http://schemas.microsoft.com/office/drawing/2014/main" id="{E3B1BDD7-8CB3-94E5-10EA-D174A6375980}"/>
              </a:ext>
            </a:extLst>
          </p:cNvPr>
          <p:cNvSpPr/>
          <p:nvPr/>
        </p:nvSpPr>
        <p:spPr>
          <a:xfrm>
            <a:off x="5440632" y="5790892"/>
            <a:ext cx="4857750" cy="1108710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SZÉP SZÓ: J.A. folyóirata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E093DD04-9F0B-33C7-D790-AE812EB91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714" y="51435"/>
            <a:ext cx="2061717" cy="2913296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D889C5EA-B2AB-F928-F55A-3256B6BC3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59640" y="4126230"/>
            <a:ext cx="1811511" cy="26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37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8B104D-140E-E1FE-6A71-9A33DB884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266" y="358725"/>
            <a:ext cx="9922764" cy="1294228"/>
          </a:xfrm>
        </p:spPr>
        <p:txBody>
          <a:bodyPr/>
          <a:lstStyle/>
          <a:p>
            <a:r>
              <a:rPr lang="hu-HU" dirty="0"/>
              <a:t>Nem csak a megidézés a szerepe, hanem a humor, a nyelvi játék: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096FC7-2B92-A9B0-0F15-F457796BB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266" y="1828800"/>
            <a:ext cx="4443984" cy="483489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A hatalmas szerelem most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Leborít nagy rakományt,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A szívemre lecsücsült egy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Gigatonnás elefánt.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hu-HU" sz="2800" b="0" i="0" dirty="0">
              <a:solidFill>
                <a:srgbClr val="050505"/>
              </a:solidFill>
              <a:effectLst/>
              <a:latin typeface="inherit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A szemedben a csalódás...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Sebem Etna, kitörő...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Lihegek csak, nem akad már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A tüdőmben levegő (…) 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endParaRPr lang="hu-HU" sz="2800" dirty="0">
              <a:solidFill>
                <a:srgbClr val="050505"/>
              </a:solidFill>
              <a:latin typeface="inherit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(</a:t>
            </a:r>
            <a:r>
              <a:rPr lang="hu-HU" sz="2800" b="0" i="0" dirty="0" err="1">
                <a:solidFill>
                  <a:srgbClr val="050505"/>
                </a:solidFill>
                <a:effectLst/>
                <a:latin typeface="inherit"/>
              </a:rPr>
              <a:t>Lackfi</a:t>
            </a:r>
            <a:r>
              <a:rPr lang="hu-HU" sz="2800" b="0" i="0" dirty="0">
                <a:solidFill>
                  <a:srgbClr val="050505"/>
                </a:solidFill>
                <a:effectLst/>
                <a:latin typeface="inherit"/>
              </a:rPr>
              <a:t> János)</a:t>
            </a:r>
          </a:p>
          <a:p>
            <a:endParaRPr lang="hu-HU" dirty="0"/>
          </a:p>
        </p:txBody>
      </p:sp>
      <p:sp>
        <p:nvSpPr>
          <p:cNvPr id="4" name="Nyíl: balra mutató 3">
            <a:extLst>
              <a:ext uri="{FF2B5EF4-FFF2-40B4-BE49-F238E27FC236}">
                <a16:creationId xmlns:a16="http://schemas.microsoft.com/office/drawing/2014/main" id="{B960D2E2-4CC8-0592-A811-D68A800A8A16}"/>
              </a:ext>
            </a:extLst>
          </p:cNvPr>
          <p:cNvSpPr/>
          <p:nvPr/>
        </p:nvSpPr>
        <p:spPr>
          <a:xfrm>
            <a:off x="6012180" y="1828800"/>
            <a:ext cx="4895850" cy="467047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dirty="0"/>
              <a:t>témát, szókincset, ritmust és rímeket is felidéz</a:t>
            </a:r>
          </a:p>
          <a:p>
            <a:pPr algn="ctr"/>
            <a:endParaRPr lang="hu-HU" sz="2800" dirty="0"/>
          </a:p>
          <a:p>
            <a:pPr algn="ctr"/>
            <a:r>
              <a:rPr lang="hu-HU" sz="2800" dirty="0"/>
              <a:t>(tulipánt – elefánt)</a:t>
            </a:r>
          </a:p>
        </p:txBody>
      </p:sp>
    </p:spTree>
    <p:extLst>
      <p:ext uri="{BB962C8B-B14F-4D97-AF65-F5344CB8AC3E}">
        <p14:creationId xmlns:p14="http://schemas.microsoft.com/office/powerpoint/2010/main" val="177500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theme/theme1.xml><?xml version="1.0" encoding="utf-8"?>
<a:theme xmlns:a="http://schemas.openxmlformats.org/drawingml/2006/main" name="BjornVTI">
  <a:themeElements>
    <a:clrScheme name="Bjorn">
      <a:dk1>
        <a:sysClr val="windowText" lastClr="000000"/>
      </a:dk1>
      <a:lt1>
        <a:sysClr val="window" lastClr="FFFFFF"/>
      </a:lt1>
      <a:dk2>
        <a:srgbClr val="252747"/>
      </a:dk2>
      <a:lt2>
        <a:srgbClr val="ECE4E9"/>
      </a:lt2>
      <a:accent1>
        <a:srgbClr val="736EB6"/>
      </a:accent1>
      <a:accent2>
        <a:srgbClr val="AB5991"/>
      </a:accent2>
      <a:accent3>
        <a:srgbClr val="AC9F39"/>
      </a:accent3>
      <a:accent4>
        <a:srgbClr val="756029"/>
      </a:accent4>
      <a:accent5>
        <a:srgbClr val="E87850"/>
      </a:accent5>
      <a:accent6>
        <a:srgbClr val="C6922A"/>
      </a:accent6>
      <a:hlink>
        <a:srgbClr val="736EB6"/>
      </a:hlink>
      <a:folHlink>
        <a:srgbClr val="AB5991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298</Words>
  <Application>Microsoft Office PowerPoint</Application>
  <PresentationFormat>Szélesvásznú</PresentationFormat>
  <Paragraphs>40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Arial</vt:lpstr>
      <vt:lpstr>Calibri</vt:lpstr>
      <vt:lpstr>inherit</vt:lpstr>
      <vt:lpstr>Neue Haas Grotesk Text Pro</vt:lpstr>
      <vt:lpstr>Verdana</vt:lpstr>
      <vt:lpstr>BjornVTI</vt:lpstr>
      <vt:lpstr>INTERTEXTUALITÁS</vt:lpstr>
      <vt:lpstr>INTERTEXTUALITÁS</vt:lpstr>
      <vt:lpstr>Intertextualitás  = szövegek között teremtett kapcsolat</vt:lpstr>
      <vt:lpstr>Az irodalomban folyamatosan jelen van</vt:lpstr>
      <vt:lpstr>Az olvasottság, műveltség szerepe megnő:   </vt:lpstr>
      <vt:lpstr>PowerPoint-bemutató</vt:lpstr>
      <vt:lpstr>Nem csak a megidézés a szerepe, hanem a humor, a nyelvi játék: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INTERTEXTUALITÁS</dc:title>
  <dc:creator>Terdikné Takács Szilvia Dr.</dc:creator>
  <cp:lastModifiedBy>Terdikné Takács Szilvia Dr.</cp:lastModifiedBy>
  <cp:revision>1</cp:revision>
  <dcterms:created xsi:type="dcterms:W3CDTF">2023-12-20T21:48:55Z</dcterms:created>
  <dcterms:modified xsi:type="dcterms:W3CDTF">2023-12-20T22:57:11Z</dcterms:modified>
</cp:coreProperties>
</file>