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4" r:id="rId9"/>
    <p:sldId id="265" r:id="rId10"/>
    <p:sldId id="267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604888-DD4F-4C9E-A330-2535BC756D14}" v="3" dt="2023-11-17T20:22:49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80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A3604888-DD4F-4C9E-A330-2535BC756D14}"/>
    <pc:docChg chg="modSld">
      <pc:chgData name="Terdikné Takács Szilvia Dr." userId="62a28fc6-f7f7-41bd-b6fa-95189fe2a219" providerId="ADAL" clId="{A3604888-DD4F-4C9E-A330-2535BC756D14}" dt="2023-11-17T20:22:49.344" v="2"/>
      <pc:docMkLst>
        <pc:docMk/>
      </pc:docMkLst>
      <pc:sldChg chg="modSp modAnim">
        <pc:chgData name="Terdikné Takács Szilvia Dr." userId="62a28fc6-f7f7-41bd-b6fa-95189fe2a219" providerId="ADAL" clId="{A3604888-DD4F-4C9E-A330-2535BC756D14}" dt="2023-11-17T20:22:49.344" v="2"/>
        <pc:sldMkLst>
          <pc:docMk/>
          <pc:sldMk cId="3504147424" sldId="266"/>
        </pc:sldMkLst>
        <pc:spChg chg="mod">
          <ac:chgData name="Terdikné Takács Szilvia Dr." userId="62a28fc6-f7f7-41bd-b6fa-95189fe2a219" providerId="ADAL" clId="{A3604888-DD4F-4C9E-A330-2535BC756D14}" dt="2023-11-17T20:22:35.952" v="0" actId="5793"/>
          <ac:spMkLst>
            <pc:docMk/>
            <pc:sldMk cId="3504147424" sldId="266"/>
            <ac:spMk id="3" creationId="{155EBB15-6B09-1A49-E82D-B1815242DCA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E974AD-3E4B-F9CA-CC3A-F52B61A60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FABC2A3-01BE-9ECF-7E63-BBE890BBA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0E0F046-062F-E9A3-386C-44B484360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C4A9773-6BD5-EAAF-30A8-83A3D619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F84B1B0-3C8C-A9CA-5EFC-CB1AE8BC5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7131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DC509D-D04F-88CE-0B21-90138BB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2177968-EC9C-AB52-45F0-672739CB5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EEE0624-D085-1473-616C-498832ADC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CEB127D-49D2-85E7-EE91-79A3DAD17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1B383C-A313-7A20-5C61-21BBF6CB8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6647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4FB97EB-048C-9E14-8E7F-93BDB17A08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6D5E3AC-E215-12C5-66A3-8A9E249F8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0F429A8-AC8A-D604-D715-A0E11758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CDCB196-3347-BA14-6746-0D58B7637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10DC5C-0CB1-6D5A-BD7C-B934EB70A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193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93B36F-4751-1DAC-8658-8B440FA5C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015664-63B2-BF44-4261-408DD6D81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6865D08-9163-0F99-211C-034A886C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35CACC-CE23-6141-1AA5-5DDB31929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13DAB0F-CC90-13FD-74D9-5870357E7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014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CCED61-CA32-306B-4F8D-8CEAB95C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0047313-F9BA-2848-C44E-7508319E4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FBCE545-596A-4524-4D27-F0BF3177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315FD35-695F-8043-630F-A1B976618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589FB9A-9FB9-A1B2-8052-3DCDA0FCD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6276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340588-444C-2271-655F-3695528DC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BD025C-4E8B-A03E-669E-99DFD90DF0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A28EA19-E516-3209-0E8E-5C6A02155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10625B4-90C0-AE21-7FAD-7AA3F109B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F76E642-F88E-DE80-6C70-BB8B0E76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263F139-CE24-C415-0B92-4A390685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33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4D06FF-5B2F-CE76-14A1-23058B5C3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0026CE9-62C0-0068-7808-5178492A1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660FB6F-22B2-C3AC-1C55-A1A4C0F3B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3A33D56-B589-3A15-2FA6-E3C135957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8536881-DACB-D291-9B8A-A9C0C5ACB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EA63F08-BD52-08F1-683D-694EA8275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F8A7D1F-9A69-94D8-A44A-B2E15FFA4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5DAAC24-437B-96F6-89D7-54E48355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210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1743A7-CE61-24D5-1EC6-A9F0CED4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5B9B9D0-E719-FDE2-AD28-B61EAB714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B4BEEDA-B1B3-FB2E-BBCB-B033B7CC3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F5123ED-F817-BDDA-374C-493BB70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093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B940F98-69F4-F487-D33B-7AF4C5589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20A49BE-274A-2C08-4055-D680D31E6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75FAA96-2553-B095-2096-D87B9873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145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E72C01-B297-243F-52D2-4A4281741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06BE9ED-9FB5-34D0-03F4-4761168A2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1FBE797-C381-5C29-BE02-B8F08BFDA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57DDCC6-CFD0-6F10-0DD8-C31D5D32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401AEBE-D8F2-B236-E2DB-1578BAC98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2466899-2C53-1B58-3977-7A3239EF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211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7760FF-B7E7-9925-FD44-3FB52B8F3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A02A41A-CAC2-AF2D-FE32-AD7ECC9CC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36D2404-C306-1AC4-C6C4-1B68C3F98A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C52207F-6809-2834-6065-4BA28034E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64DF3B-C361-8DCF-50D8-C97A1B84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BC58679-6474-FB42-0F69-4D39CE445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22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4E1BCE5-9008-2E51-EA50-DD0F742BB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7E0A69-0927-7637-10DB-ED2CAE62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8E2EF5-7D0E-E6CC-6B8A-D0166FFE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EC19C-44EA-4CEE-BFD5-F7404CC6552F}" type="datetimeFigureOut">
              <a:rPr lang="hu-HU" smtClean="0"/>
              <a:t>2023. 11. 17.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1233D6B-9CE7-1636-1FE0-0BD2098A0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6660717-D2ED-0EA3-F3A5-77D83247A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44B0-7B6E-4A27-80E9-8BD10BF6DC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290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E625A7-E7D3-0E86-6D91-31BFDA6981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  <a:latin typeface="+mn-lt"/>
              </a:rPr>
              <a:t>Jókai Mór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D61CB5D-80B0-0CF9-B765-EC93E978AE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96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l your font are belong to us" pitchFamily="2" charset="0"/>
              </a:rPr>
              <a:t>Az arany ember</a:t>
            </a:r>
          </a:p>
        </p:txBody>
      </p:sp>
    </p:spTree>
    <p:extLst>
      <p:ext uri="{BB962C8B-B14F-4D97-AF65-F5344CB8AC3E}">
        <p14:creationId xmlns:p14="http://schemas.microsoft.com/office/powerpoint/2010/main" val="246782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ELBESZÉLÉSMÓD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fontAlgn="base"/>
            <a:r>
              <a:rPr lang="hu-HU" dirty="0">
                <a:solidFill>
                  <a:schemeClr val="bg1"/>
                </a:solidFill>
              </a:rPr>
              <a:t>GAZDAG NYELVEZET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RÉSZLETEZÉS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MESÉLŐ KEDV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TÁJLEÍRÁSOK, FESZÜLT PÁRBESZÉDEK (DRAMATIZÁLÁS)</a:t>
            </a:r>
          </a:p>
        </p:txBody>
      </p:sp>
    </p:spTree>
    <p:extLst>
      <p:ext uri="{BB962C8B-B14F-4D97-AF65-F5344CB8AC3E}">
        <p14:creationId xmlns:p14="http://schemas.microsoft.com/office/powerpoint/2010/main" val="68752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KÉRDÉSEK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0220" y="1690688"/>
            <a:ext cx="6962775" cy="4492942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hu-HU" sz="4000" dirty="0">
                <a:solidFill>
                  <a:schemeClr val="bg1"/>
                </a:solidFill>
              </a:rPr>
              <a:t>TÍMÁR MIHÁLY BECSÜLETE:</a:t>
            </a:r>
          </a:p>
          <a:p>
            <a:pPr fontAlgn="base"/>
            <a:r>
              <a:rPr lang="hu-HU" sz="4000" dirty="0">
                <a:solidFill>
                  <a:schemeClr val="bg1"/>
                </a:solidFill>
              </a:rPr>
              <a:t>Emberi jóság mellett kétes tevékenységek</a:t>
            </a:r>
          </a:p>
          <a:p>
            <a:pPr fontAlgn="base"/>
            <a:r>
              <a:rPr lang="hu-HU" sz="4000" dirty="0">
                <a:solidFill>
                  <a:schemeClr val="bg1"/>
                </a:solidFill>
              </a:rPr>
              <a:t>Tímea „meglopása”</a:t>
            </a:r>
          </a:p>
          <a:p>
            <a:pPr fontAlgn="base"/>
            <a:r>
              <a:rPr lang="hu-HU" sz="4000" dirty="0">
                <a:solidFill>
                  <a:schemeClr val="bg1"/>
                </a:solidFill>
              </a:rPr>
              <a:t>Kettős élet</a:t>
            </a:r>
          </a:p>
          <a:p>
            <a:pPr fontAlgn="base"/>
            <a:r>
              <a:rPr lang="hu-HU" sz="4000" dirty="0">
                <a:solidFill>
                  <a:schemeClr val="bg1"/>
                </a:solidFill>
              </a:rPr>
              <a:t>Nem etikus üzletek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A9C71E9-7BAA-58BB-FD5E-1F8FD225B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091" y="1690688"/>
            <a:ext cx="2524880" cy="44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4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285" y="244807"/>
            <a:ext cx="9696449" cy="963507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KÉRDÉSEK – női döntések, szerepek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701" y="1570370"/>
            <a:ext cx="6962775" cy="5219964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fontAlgn="base"/>
            <a:r>
              <a:rPr lang="hu-HU" sz="4000" dirty="0">
                <a:solidFill>
                  <a:schemeClr val="bg1"/>
                </a:solidFill>
              </a:rPr>
              <a:t>Noémi (mint Éva az Édenben, romlatlan, odaadóan szeret)</a:t>
            </a:r>
          </a:p>
          <a:p>
            <a:pPr fontAlgn="base"/>
            <a:r>
              <a:rPr lang="hu-HU" sz="4000" dirty="0">
                <a:solidFill>
                  <a:schemeClr val="bg1"/>
                </a:solidFill>
              </a:rPr>
              <a:t>Tímea (feláldozza a boldogságát megmentőjéért – ezzel mindkettőjüket boldogtalanná teszi)</a:t>
            </a:r>
          </a:p>
          <a:p>
            <a:pPr fontAlgn="base"/>
            <a:r>
              <a:rPr lang="hu-HU" sz="4000" dirty="0" err="1">
                <a:solidFill>
                  <a:schemeClr val="bg1"/>
                </a:solidFill>
              </a:rPr>
              <a:t>Athalie</a:t>
            </a:r>
            <a:r>
              <a:rPr lang="hu-HU" sz="4000" dirty="0">
                <a:solidFill>
                  <a:schemeClr val="bg1"/>
                </a:solidFill>
              </a:rPr>
              <a:t> (a született gonosz, intrikus)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0C64033-0D49-7BAD-E2EF-C77B83810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028" y="2111284"/>
            <a:ext cx="2632972" cy="470317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1C909A2-4F2B-52A8-7615-E4AC2FD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7" y="3937159"/>
            <a:ext cx="2632972" cy="285317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826A31F7-DE86-811C-81D1-746842705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27" y="821094"/>
            <a:ext cx="2853175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A BOLDOGSÁG KÉRDÉSE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" y="1793558"/>
            <a:ext cx="6962775" cy="4492942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hu-HU" sz="4000" dirty="0">
                <a:solidFill>
                  <a:schemeClr val="bg1"/>
                </a:solidFill>
              </a:rPr>
              <a:t>A CIVILIZÁCIÓBAN ÉLŐ EMBER ÓHATATLANUL BESÁROZÓDIK</a:t>
            </a:r>
          </a:p>
          <a:p>
            <a:pPr marL="0" indent="0" fontAlgn="base">
              <a:buNone/>
            </a:pPr>
            <a:endParaRPr lang="hu-HU" sz="4000" dirty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r>
              <a:rPr lang="hu-HU" sz="4000" dirty="0">
                <a:solidFill>
                  <a:schemeClr val="bg1"/>
                </a:solidFill>
              </a:rPr>
              <a:t>KIVONULÁS A VILÁGBÓL: IDILL, HARMÓNIA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3B0B5B8-2598-1175-107A-3FF572CC1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893" y="0"/>
            <a:ext cx="4131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8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40E419-839E-1BFB-B09C-E3F4E1AFB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621" y="650574"/>
            <a:ext cx="10515600" cy="260763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Jókai Mór (Jókai Móric) </a:t>
            </a: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szül. Komáromban, kálvinista nemes</a:t>
            </a: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pápai református kollégiumban Petőfi osztálytársa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hu-HU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ogot hallgat, ügyvéd lesz 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6488D1BA-92A8-235B-002E-DF982CFF11E4}"/>
              </a:ext>
            </a:extLst>
          </p:cNvPr>
          <p:cNvSpPr txBox="1">
            <a:spLocks/>
          </p:cNvSpPr>
          <p:nvPr/>
        </p:nvSpPr>
        <p:spPr>
          <a:xfrm>
            <a:off x="249621" y="3258208"/>
            <a:ext cx="10515600" cy="17138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hu-HU" sz="11200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Életképek (Petőfivel)</a:t>
            </a:r>
            <a:endParaRPr lang="hu-HU" sz="1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hu-HU" sz="11200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Tízek Társasága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hu-HU" sz="11200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 Részt vesz a forradalomban. </a:t>
            </a:r>
            <a:endParaRPr lang="hu-HU" sz="1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C705B8F-EC17-5916-CA7C-C2AEF2D48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883" y="2638415"/>
            <a:ext cx="7375993" cy="388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2F944E-FAF8-0C52-EC48-D6C0C898B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86" y="580004"/>
            <a:ext cx="3820886" cy="569799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sz="3200" kern="0" dirty="0" err="1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Laborfalvi</a:t>
            </a:r>
            <a:r>
              <a:rPr lang="hu-HU" sz="32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 Róza, Nagy Bella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sz="32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Világos után bujdosott</a:t>
            </a: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sz="32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amnesztia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sz="32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Országgyűlési képviselő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fontAlgn="base">
              <a:lnSpc>
                <a:spcPct val="107000"/>
              </a:lnSpc>
              <a:spcAft>
                <a:spcPts val="800"/>
              </a:spcAft>
            </a:pPr>
            <a:r>
              <a:rPr lang="hu-HU" sz="32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1904.  megh. Budapesten.</a:t>
            </a:r>
            <a:endParaRPr lang="hu-H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1C31763-05B2-2BA0-F4E9-B8CFF7190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618" y="112259"/>
            <a:ext cx="7639050" cy="56102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4D5E504-528B-C910-471C-13B603F9B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847" y="1042645"/>
            <a:ext cx="8321153" cy="569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5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Tartalom helye 3" descr="A képen könyv, ruházat, Emberi arc, ember látható&#10;&#10;Automatikusan generált leírás">
            <a:extLst>
              <a:ext uri="{FF2B5EF4-FFF2-40B4-BE49-F238E27FC236}">
                <a16:creationId xmlns:a16="http://schemas.microsoft.com/office/drawing/2014/main" id="{2718889C-AD78-8CD3-2A7B-CB38957C8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70000"/>
          </a:blip>
          <a:srcRect t="7782" b="764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29F1C60-2B78-513A-E694-84A4759CD5C1}"/>
              </a:ext>
            </a:extLst>
          </p:cNvPr>
          <p:cNvSpPr txBox="1"/>
          <p:nvPr/>
        </p:nvSpPr>
        <p:spPr>
          <a:xfrm>
            <a:off x="315685" y="1404257"/>
            <a:ext cx="6281057" cy="521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00100" indent="-571500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36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írófejedelem, ünnepelt szerző</a:t>
            </a:r>
          </a:p>
          <a:p>
            <a:pPr marL="800100" indent="-571500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36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tömeges olvasótábor</a:t>
            </a:r>
          </a:p>
          <a:p>
            <a:pPr marL="800100" indent="-571500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3600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hu-HU" sz="36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agy példányszámban nyomtatják ki műveit</a:t>
            </a:r>
          </a:p>
          <a:p>
            <a:pPr marL="800100" indent="-571500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36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hatalmas életmű</a:t>
            </a:r>
          </a:p>
          <a:p>
            <a:pPr marL="800100" indent="-571500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3600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életében százkötetes díszkiadás</a:t>
            </a:r>
            <a:endParaRPr lang="hu-HU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62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0BAD54-B7DD-75AF-EE61-F54C5B3CF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3732894"/>
            <a:ext cx="5059245" cy="761271"/>
          </a:xfrm>
        </p:spPr>
        <p:txBody>
          <a:bodyPr>
            <a:normAutofit/>
          </a:bodyPr>
          <a:lstStyle/>
          <a:p>
            <a:endParaRPr lang="hu-HU" sz="32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EECF78C-1048-456C-88A0-441412321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" y="292608"/>
            <a:ext cx="1762956" cy="3182112"/>
          </a:xfrm>
          <a:custGeom>
            <a:avLst/>
            <a:gdLst>
              <a:gd name="connsiteX0" fmla="*/ 171900 w 1762956"/>
              <a:gd name="connsiteY0" fmla="*/ 0 h 3182112"/>
              <a:gd name="connsiteX1" fmla="*/ 1762956 w 1762956"/>
              <a:gd name="connsiteY1" fmla="*/ 1591056 h 3182112"/>
              <a:gd name="connsiteX2" fmla="*/ 171900 w 1762956"/>
              <a:gd name="connsiteY2" fmla="*/ 3182112 h 3182112"/>
              <a:gd name="connsiteX3" fmla="*/ 9224 w 1762956"/>
              <a:gd name="connsiteY3" fmla="*/ 3173898 h 3182112"/>
              <a:gd name="connsiteX4" fmla="*/ 0 w 1762956"/>
              <a:gd name="connsiteY4" fmla="*/ 3172490 h 3182112"/>
              <a:gd name="connsiteX5" fmla="*/ 0 w 1762956"/>
              <a:gd name="connsiteY5" fmla="*/ 9622 h 3182112"/>
              <a:gd name="connsiteX6" fmla="*/ 9224 w 1762956"/>
              <a:gd name="connsiteY6" fmla="*/ 8215 h 3182112"/>
              <a:gd name="connsiteX7" fmla="*/ 171900 w 1762956"/>
              <a:gd name="connsiteY7" fmla="*/ 0 h 3182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2956" h="3182112">
                <a:moveTo>
                  <a:pt x="171900" y="0"/>
                </a:moveTo>
                <a:cubicBezTo>
                  <a:pt x="1050616" y="0"/>
                  <a:pt x="1762956" y="712340"/>
                  <a:pt x="1762956" y="1591056"/>
                </a:cubicBezTo>
                <a:cubicBezTo>
                  <a:pt x="1762956" y="2469772"/>
                  <a:pt x="1050616" y="3182112"/>
                  <a:pt x="171900" y="3182112"/>
                </a:cubicBezTo>
                <a:cubicBezTo>
                  <a:pt x="116980" y="3182112"/>
                  <a:pt x="62710" y="3179330"/>
                  <a:pt x="9224" y="3173898"/>
                </a:cubicBezTo>
                <a:lnTo>
                  <a:pt x="0" y="3172490"/>
                </a:lnTo>
                <a:lnTo>
                  <a:pt x="0" y="9622"/>
                </a:lnTo>
                <a:lnTo>
                  <a:pt x="9224" y="8215"/>
                </a:lnTo>
                <a:cubicBezTo>
                  <a:pt x="62710" y="2783"/>
                  <a:pt x="116980" y="0"/>
                  <a:pt x="1719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E1039373-944C-758D-CBA5-7AE68D2F3D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706" r="11372" b="-4"/>
          <a:stretch/>
        </p:blipFill>
        <p:spPr>
          <a:xfrm>
            <a:off x="82290" y="457200"/>
            <a:ext cx="1598364" cy="2852928"/>
          </a:xfrm>
          <a:custGeom>
            <a:avLst/>
            <a:gdLst/>
            <a:ahLst/>
            <a:cxnLst/>
            <a:rect l="l" t="t" r="r" b="b"/>
            <a:pathLst>
              <a:path w="1598364" h="2852928">
                <a:moveTo>
                  <a:pt x="171900" y="0"/>
                </a:moveTo>
                <a:cubicBezTo>
                  <a:pt x="959714" y="0"/>
                  <a:pt x="1598364" y="638650"/>
                  <a:pt x="1598364" y="1426464"/>
                </a:cubicBezTo>
                <a:cubicBezTo>
                  <a:pt x="1598364" y="2214278"/>
                  <a:pt x="959714" y="2852928"/>
                  <a:pt x="171900" y="2852928"/>
                </a:cubicBezTo>
                <a:cubicBezTo>
                  <a:pt x="122662" y="2852928"/>
                  <a:pt x="74006" y="2850433"/>
                  <a:pt x="26052" y="2845563"/>
                </a:cubicBezTo>
                <a:lnTo>
                  <a:pt x="0" y="2841587"/>
                </a:lnTo>
                <a:lnTo>
                  <a:pt x="0" y="11341"/>
                </a:lnTo>
                <a:lnTo>
                  <a:pt x="26052" y="7365"/>
                </a:lnTo>
                <a:cubicBezTo>
                  <a:pt x="74006" y="2495"/>
                  <a:pt x="122662" y="0"/>
                  <a:pt x="171900" y="0"/>
                </a:cubicBezTo>
                <a:close/>
              </a:path>
            </a:pathLst>
          </a:cu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F4C8155D-EBB3-4B50-B945-2D47A2C5C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78307" y="2926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DFDC2715-684C-6720-F69B-84A21EFDC0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508" r="3" b="14220"/>
          <a:stretch/>
        </p:blipFill>
        <p:spPr>
          <a:xfrm>
            <a:off x="2142899" y="457200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EE99A833-6C48-4919-98F7-4D15C7369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75776" y="2926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73A4F9E-2323-096D-208C-F38E24ACB2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745" r="2" b="17994"/>
          <a:stretch/>
        </p:blipFill>
        <p:spPr>
          <a:xfrm>
            <a:off x="5540368" y="457200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CF523106-7311-45AB-A97A-9BE6E22AC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3245" y="302170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54323A69-030F-2594-51C8-09D4E8AD950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500" b="10000"/>
          <a:stretch/>
        </p:blipFill>
        <p:spPr>
          <a:xfrm>
            <a:off x="8937837" y="466762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0E5ACFF4-C042-B16F-8B9E-E3ABC2842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4632225"/>
            <a:ext cx="5059245" cy="149279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4800" dirty="0"/>
              <a:t>SZEREPLŐK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C1CFE70-2BD5-4661-8AF9-D097E65E7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9027" y="338505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4DB7A9BD-4AF1-20EE-5EDC-580148656F0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" b="9274"/>
          <a:stretch/>
        </p:blipFill>
        <p:spPr>
          <a:xfrm>
            <a:off x="7223619" y="3549650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A6B4445-DDB3-4971-8FBA-4DCAF08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429044" y="3319690"/>
            <a:ext cx="1762956" cy="3182112"/>
          </a:xfrm>
          <a:custGeom>
            <a:avLst/>
            <a:gdLst>
              <a:gd name="connsiteX0" fmla="*/ 171900 w 1762956"/>
              <a:gd name="connsiteY0" fmla="*/ 0 h 3182112"/>
              <a:gd name="connsiteX1" fmla="*/ 1762956 w 1762956"/>
              <a:gd name="connsiteY1" fmla="*/ 1591056 h 3182112"/>
              <a:gd name="connsiteX2" fmla="*/ 171900 w 1762956"/>
              <a:gd name="connsiteY2" fmla="*/ 3182112 h 3182112"/>
              <a:gd name="connsiteX3" fmla="*/ 9224 w 1762956"/>
              <a:gd name="connsiteY3" fmla="*/ 3173898 h 3182112"/>
              <a:gd name="connsiteX4" fmla="*/ 0 w 1762956"/>
              <a:gd name="connsiteY4" fmla="*/ 3172490 h 3182112"/>
              <a:gd name="connsiteX5" fmla="*/ 0 w 1762956"/>
              <a:gd name="connsiteY5" fmla="*/ 9622 h 3182112"/>
              <a:gd name="connsiteX6" fmla="*/ 9224 w 1762956"/>
              <a:gd name="connsiteY6" fmla="*/ 8215 h 3182112"/>
              <a:gd name="connsiteX7" fmla="*/ 171900 w 1762956"/>
              <a:gd name="connsiteY7" fmla="*/ 0 h 3182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2956" h="3182112">
                <a:moveTo>
                  <a:pt x="171900" y="0"/>
                </a:moveTo>
                <a:cubicBezTo>
                  <a:pt x="1050616" y="0"/>
                  <a:pt x="1762956" y="712340"/>
                  <a:pt x="1762956" y="1591056"/>
                </a:cubicBezTo>
                <a:cubicBezTo>
                  <a:pt x="1762956" y="2469772"/>
                  <a:pt x="1050616" y="3182112"/>
                  <a:pt x="171900" y="3182112"/>
                </a:cubicBezTo>
                <a:cubicBezTo>
                  <a:pt x="116980" y="3182112"/>
                  <a:pt x="62710" y="3179330"/>
                  <a:pt x="9224" y="3173898"/>
                </a:cubicBezTo>
                <a:lnTo>
                  <a:pt x="0" y="3172490"/>
                </a:lnTo>
                <a:lnTo>
                  <a:pt x="0" y="9622"/>
                </a:lnTo>
                <a:lnTo>
                  <a:pt x="9224" y="8215"/>
                </a:lnTo>
                <a:cubicBezTo>
                  <a:pt x="62710" y="2783"/>
                  <a:pt x="116980" y="0"/>
                  <a:pt x="1719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44A08D9-9201-3D06-CBBD-0612C378ED3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019" r="-4" b="-4"/>
          <a:stretch/>
        </p:blipFill>
        <p:spPr>
          <a:xfrm>
            <a:off x="10593636" y="3484282"/>
            <a:ext cx="1598364" cy="2852928"/>
          </a:xfrm>
          <a:custGeom>
            <a:avLst/>
            <a:gdLst/>
            <a:ahLst/>
            <a:cxnLst/>
            <a:rect l="l" t="t" r="r" b="b"/>
            <a:pathLst>
              <a:path w="1598364" h="2852928">
                <a:moveTo>
                  <a:pt x="1426464" y="0"/>
                </a:moveTo>
                <a:cubicBezTo>
                  <a:pt x="1475702" y="0"/>
                  <a:pt x="1524358" y="2495"/>
                  <a:pt x="1572312" y="7365"/>
                </a:cubicBezTo>
                <a:lnTo>
                  <a:pt x="1598364" y="11341"/>
                </a:lnTo>
                <a:lnTo>
                  <a:pt x="1598364" y="2841587"/>
                </a:lnTo>
                <a:lnTo>
                  <a:pt x="1572312" y="2845563"/>
                </a:lnTo>
                <a:cubicBezTo>
                  <a:pt x="1524358" y="2850433"/>
                  <a:pt x="1475702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75758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6D696F3-AE44-60AA-30CD-CFF9749E6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558" y="342900"/>
            <a:ext cx="9669912" cy="635219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fontAlgn="base"/>
            <a:r>
              <a:rPr lang="hu-HU" dirty="0"/>
              <a:t>Tímár Mihály egy törököt menekítve mesés vagyonhoz jut </a:t>
            </a:r>
          </a:p>
          <a:p>
            <a:pPr fontAlgn="base"/>
            <a:r>
              <a:rPr lang="hu-HU" dirty="0"/>
              <a:t>Innentől minden „arannyá válik a kezében”</a:t>
            </a:r>
          </a:p>
          <a:p>
            <a:pPr fontAlgn="base"/>
            <a:r>
              <a:rPr lang="hu-HU" dirty="0"/>
              <a:t>Tímea eközben szolgaként él </a:t>
            </a:r>
            <a:r>
              <a:rPr lang="hu-HU" dirty="0" err="1"/>
              <a:t>Brazovicsék</a:t>
            </a:r>
            <a:r>
              <a:rPr lang="hu-HU" dirty="0"/>
              <a:t> házában, szerelmes </a:t>
            </a:r>
            <a:r>
              <a:rPr lang="hu-HU" dirty="0" err="1"/>
              <a:t>Kacsukába</a:t>
            </a:r>
            <a:endParaRPr lang="hu-HU" dirty="0"/>
          </a:p>
          <a:p>
            <a:pPr fontAlgn="base"/>
            <a:r>
              <a:rPr lang="hu-HU" dirty="0" err="1"/>
              <a:t>Brazovics</a:t>
            </a:r>
            <a:r>
              <a:rPr lang="hu-HU" dirty="0"/>
              <a:t> tönkremegy, , </a:t>
            </a:r>
            <a:r>
              <a:rPr lang="hu-HU" dirty="0" err="1"/>
              <a:t>Athalie</a:t>
            </a:r>
            <a:r>
              <a:rPr lang="hu-HU" dirty="0"/>
              <a:t> nem kell már </a:t>
            </a:r>
            <a:r>
              <a:rPr lang="hu-HU" dirty="0" err="1"/>
              <a:t>Kacsukának</a:t>
            </a:r>
            <a:endParaRPr lang="hu-HU" dirty="0"/>
          </a:p>
          <a:p>
            <a:pPr fontAlgn="base"/>
            <a:r>
              <a:rPr lang="hu-HU" dirty="0"/>
              <a:t>Mihály feleségül veszi Tímeát – boldogtalan házasság</a:t>
            </a:r>
          </a:p>
          <a:p>
            <a:pPr fontAlgn="base"/>
            <a:r>
              <a:rPr lang="hu-HU" dirty="0"/>
              <a:t>Mihály kettős élete (Senki szigete) – Tímea hűsége</a:t>
            </a:r>
          </a:p>
          <a:p>
            <a:pPr fontAlgn="base"/>
            <a:r>
              <a:rPr lang="hu-HU" dirty="0" err="1"/>
              <a:t>Athalie</a:t>
            </a:r>
            <a:r>
              <a:rPr lang="hu-HU" dirty="0"/>
              <a:t> és </a:t>
            </a:r>
            <a:r>
              <a:rPr lang="hu-HU" dirty="0" err="1"/>
              <a:t>Krisztyán</a:t>
            </a:r>
            <a:r>
              <a:rPr lang="hu-HU" dirty="0"/>
              <a:t> Tódor ármánykodásai</a:t>
            </a:r>
          </a:p>
          <a:p>
            <a:pPr fontAlgn="base"/>
            <a:r>
              <a:rPr lang="hu-HU" dirty="0"/>
              <a:t>Noéminak gyermeke születik – Mihálynak döntenie kell</a:t>
            </a:r>
          </a:p>
          <a:p>
            <a:pPr fontAlgn="base"/>
            <a:r>
              <a:rPr lang="hu-HU" dirty="0"/>
              <a:t>Véletlen: </a:t>
            </a:r>
            <a:r>
              <a:rPr lang="hu-HU" dirty="0" err="1"/>
              <a:t>Krisztyán</a:t>
            </a:r>
            <a:r>
              <a:rPr lang="hu-HU" dirty="0"/>
              <a:t> Tódor halála Mihály ruháiban</a:t>
            </a:r>
          </a:p>
          <a:p>
            <a:pPr fontAlgn="base"/>
            <a:r>
              <a:rPr lang="hu-HU" dirty="0"/>
              <a:t>Tímea hozzámehet szerelméhez</a:t>
            </a:r>
          </a:p>
          <a:p>
            <a:pPr fontAlgn="base"/>
            <a:r>
              <a:rPr lang="hu-HU" dirty="0" err="1"/>
              <a:t>Athalie</a:t>
            </a:r>
            <a:r>
              <a:rPr lang="hu-HU" dirty="0"/>
              <a:t> elbukik</a:t>
            </a:r>
          </a:p>
          <a:p>
            <a:pPr fontAlgn="base"/>
            <a:r>
              <a:rPr lang="hu-HU" dirty="0"/>
              <a:t>Mihály visszavonulhat a Senki szigetére</a:t>
            </a:r>
          </a:p>
          <a:p>
            <a:pPr marL="0" indent="0" fontAlgn="base">
              <a:buNone/>
            </a:pPr>
            <a:endParaRPr lang="hu-HU" dirty="0"/>
          </a:p>
          <a:p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A313329C-08C1-010E-DC57-9171A75E63AC}"/>
              </a:ext>
            </a:extLst>
          </p:cNvPr>
          <p:cNvSpPr/>
          <p:nvPr/>
        </p:nvSpPr>
        <p:spPr>
          <a:xfrm rot="16200000">
            <a:off x="-1849821" y="2953407"/>
            <a:ext cx="6096000" cy="110358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történet</a:t>
            </a:r>
          </a:p>
        </p:txBody>
      </p:sp>
    </p:spTree>
    <p:extLst>
      <p:ext uri="{BB962C8B-B14F-4D97-AF65-F5344CB8AC3E}">
        <p14:creationId xmlns:p14="http://schemas.microsoft.com/office/powerpoint/2010/main" val="412254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MITOLÓGIAI HÁTTÉR – EPOSZI JELLEMZŐK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MIDÁSZ KIRÁLY  (arannyá válik, amihez hozzáér)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A boldogság szigete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Eposzi jelzők (arany ember, alabástrom szobor)</a:t>
            </a:r>
          </a:p>
        </p:txBody>
      </p:sp>
    </p:spTree>
    <p:extLst>
      <p:ext uri="{BB962C8B-B14F-4D97-AF65-F5344CB8AC3E}">
        <p14:creationId xmlns:p14="http://schemas.microsoft.com/office/powerpoint/2010/main" val="364810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REALISTA VONÁSOK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Valós környezet (Komárom)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hiteles társadalmi viszonyok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 kereskedelem fejlődése,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kapitalizmus kibontakozása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dirty="0">
                <a:solidFill>
                  <a:schemeClr val="bg1"/>
                </a:solidFill>
              </a:rPr>
              <a:t>Korrupció</a:t>
            </a:r>
          </a:p>
        </p:txBody>
      </p:sp>
    </p:spTree>
    <p:extLst>
      <p:ext uri="{BB962C8B-B14F-4D97-AF65-F5344CB8AC3E}">
        <p14:creationId xmlns:p14="http://schemas.microsoft.com/office/powerpoint/2010/main" val="105751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1E96FA-0326-4F8F-3FFA-EF69E40D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20000"/>
                    <a:lumOff val="80000"/>
                  </a:schemeClr>
                </a:solidFill>
                <a:latin typeface="Aptos Black" panose="020F0502020204030204" pitchFamily="34" charset="0"/>
              </a:rPr>
              <a:t>ROMANTIKUS VONÁSOK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EBB15-6B09-1A49-E82D-B1815242DCA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fontAlgn="base"/>
            <a:r>
              <a:rPr lang="hu-HU" dirty="0">
                <a:solidFill>
                  <a:schemeClr val="bg1"/>
                </a:solidFill>
              </a:rPr>
              <a:t>gazdag cselekményszövés, fordulatok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bonyolult-kereszteződő viszonyok (</a:t>
            </a:r>
            <a:r>
              <a:rPr lang="hu-HU" dirty="0" err="1">
                <a:solidFill>
                  <a:schemeClr val="bg1"/>
                </a:solidFill>
              </a:rPr>
              <a:t>Athalie</a:t>
            </a:r>
            <a:r>
              <a:rPr lang="hu-HU" dirty="0">
                <a:solidFill>
                  <a:schemeClr val="bg1"/>
                </a:solidFill>
              </a:rPr>
              <a:t> és Tímea „helycseréje”) 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jó és rossz szembeállítása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drámai jelenetek, hatásvadászat (párbaj, gyilkossági kísérlet, zsarolási jelenetek)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titkok, rejtélyek: titkosajtó, vörös félhold a zsákon, Mihály második élete</a:t>
            </a:r>
          </a:p>
          <a:p>
            <a:pPr fontAlgn="base"/>
            <a:r>
              <a:rPr lang="hu-HU" dirty="0">
                <a:solidFill>
                  <a:schemeClr val="bg1"/>
                </a:solidFill>
              </a:rPr>
              <a:t>a véletlen (K. Tódor halála)</a:t>
            </a:r>
          </a:p>
          <a:p>
            <a:pPr fontAlgn="base"/>
            <a:r>
              <a:rPr lang="hu-HU" dirty="0" err="1">
                <a:solidFill>
                  <a:schemeClr val="bg1"/>
                </a:solidFill>
              </a:rPr>
              <a:t>ellentétezés</a:t>
            </a:r>
            <a:r>
              <a:rPr lang="hu-HU" dirty="0">
                <a:solidFill>
                  <a:schemeClr val="bg1"/>
                </a:solidFill>
              </a:rPr>
              <a:t>: gazdag és boldogtalan élet </a:t>
            </a:r>
            <a:r>
              <a:rPr lang="hu-HU" dirty="0">
                <a:solidFill>
                  <a:schemeClr val="bg1"/>
                </a:solidFill>
                <a:sym typeface="Symbol" panose="05050102010706020507" pitchFamily="18" charset="2"/>
              </a:rPr>
              <a:t></a:t>
            </a:r>
            <a:r>
              <a:rPr lang="hu-HU" dirty="0">
                <a:solidFill>
                  <a:schemeClr val="bg1"/>
                </a:solidFill>
              </a:rPr>
              <a:t> szerény élet és boldogság,             civilizáció </a:t>
            </a:r>
            <a:r>
              <a:rPr lang="hu-HU" dirty="0">
                <a:solidFill>
                  <a:schemeClr val="bg1"/>
                </a:solidFill>
                <a:sym typeface="Symbol" panose="05050102010706020507" pitchFamily="18" charset="2"/>
              </a:rPr>
              <a:t></a:t>
            </a:r>
            <a:r>
              <a:rPr lang="hu-HU" dirty="0">
                <a:solidFill>
                  <a:schemeClr val="bg1"/>
                </a:solidFill>
              </a:rPr>
              <a:t> természet</a:t>
            </a:r>
          </a:p>
        </p:txBody>
      </p:sp>
    </p:spTree>
    <p:extLst>
      <p:ext uri="{BB962C8B-B14F-4D97-AF65-F5344CB8AC3E}">
        <p14:creationId xmlns:p14="http://schemas.microsoft.com/office/powerpoint/2010/main" val="249907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353</Words>
  <Application>Microsoft Office PowerPoint</Application>
  <PresentationFormat>Szélesvásznú</PresentationFormat>
  <Paragraphs>70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1" baseType="lpstr">
      <vt:lpstr>All your font are belong to us</vt:lpstr>
      <vt:lpstr>Aptos Black</vt:lpstr>
      <vt:lpstr>Arial</vt:lpstr>
      <vt:lpstr>Calibri</vt:lpstr>
      <vt:lpstr>Calibri Light</vt:lpstr>
      <vt:lpstr>inherit</vt:lpstr>
      <vt:lpstr>Wingdings</vt:lpstr>
      <vt:lpstr>Office-téma</vt:lpstr>
      <vt:lpstr>Jókai Mór</vt:lpstr>
      <vt:lpstr>PowerPoint-bemutató</vt:lpstr>
      <vt:lpstr>PowerPoint-bemutató</vt:lpstr>
      <vt:lpstr>PowerPoint-bemutató</vt:lpstr>
      <vt:lpstr>PowerPoint-bemutató</vt:lpstr>
      <vt:lpstr>PowerPoint-bemutató</vt:lpstr>
      <vt:lpstr>MITOLÓGIAI HÁTTÉR – EPOSZI JELLEMZŐK</vt:lpstr>
      <vt:lpstr>REALISTA VONÁSOK</vt:lpstr>
      <vt:lpstr>ROMANTIKUS VONÁSOK</vt:lpstr>
      <vt:lpstr>ELBESZÉLÉSMÓD</vt:lpstr>
      <vt:lpstr>KÉRDÉSEK</vt:lpstr>
      <vt:lpstr>KÉRDÉSEK – női döntések, szerepek</vt:lpstr>
      <vt:lpstr>A BOLDOGSÁG KÉRDÉSE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Jókai Mór</dc:title>
  <dc:creator>Terdikné Takács Szilvia Dr.</dc:creator>
  <cp:lastModifiedBy>Terdikné Takács Szilvia Dr.</cp:lastModifiedBy>
  <cp:revision>1</cp:revision>
  <dcterms:created xsi:type="dcterms:W3CDTF">2023-11-17T18:52:27Z</dcterms:created>
  <dcterms:modified xsi:type="dcterms:W3CDTF">2023-11-17T20:22:54Z</dcterms:modified>
</cp:coreProperties>
</file>