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72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BE9D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EC866026-6D4E-4C4B-8C2C-E05ACD151DF4}"/>
    <pc:docChg chg="custSel modSld">
      <pc:chgData name="Terdikné Takács Szilvia Dr." userId="62a28fc6-f7f7-41bd-b6fa-95189fe2a219" providerId="ADAL" clId="{EC866026-6D4E-4C4B-8C2C-E05ACD151DF4}" dt="2022-09-09T17:57:16.502" v="206" actId="12"/>
      <pc:docMkLst>
        <pc:docMk/>
      </pc:docMkLst>
      <pc:sldChg chg="modSp mod">
        <pc:chgData name="Terdikné Takács Szilvia Dr." userId="62a28fc6-f7f7-41bd-b6fa-95189fe2a219" providerId="ADAL" clId="{EC866026-6D4E-4C4B-8C2C-E05ACD151DF4}" dt="2022-09-09T17:25:19.676" v="23" actId="20577"/>
        <pc:sldMkLst>
          <pc:docMk/>
          <pc:sldMk cId="60485868" sldId="270"/>
        </pc:sldMkLst>
        <pc:spChg chg="mod">
          <ac:chgData name="Terdikné Takács Szilvia Dr." userId="62a28fc6-f7f7-41bd-b6fa-95189fe2a219" providerId="ADAL" clId="{EC866026-6D4E-4C4B-8C2C-E05ACD151DF4}" dt="2022-09-09T17:25:19.676" v="23" actId="20577"/>
          <ac:spMkLst>
            <pc:docMk/>
            <pc:sldMk cId="60485868" sldId="270"/>
            <ac:spMk id="2" creationId="{00000000-0000-0000-0000-000000000000}"/>
          </ac:spMkLst>
        </pc:spChg>
      </pc:sldChg>
      <pc:sldChg chg="modSp mod">
        <pc:chgData name="Terdikné Takács Szilvia Dr." userId="62a28fc6-f7f7-41bd-b6fa-95189fe2a219" providerId="ADAL" clId="{EC866026-6D4E-4C4B-8C2C-E05ACD151DF4}" dt="2022-09-09T17:57:16.502" v="206" actId="12"/>
        <pc:sldMkLst>
          <pc:docMk/>
          <pc:sldMk cId="1663906558" sldId="272"/>
        </pc:sldMkLst>
        <pc:spChg chg="mod">
          <ac:chgData name="Terdikné Takács Szilvia Dr." userId="62a28fc6-f7f7-41bd-b6fa-95189fe2a219" providerId="ADAL" clId="{EC866026-6D4E-4C4B-8C2C-E05ACD151DF4}" dt="2022-09-09T17:57:16.502" v="206" actId="12"/>
          <ac:spMkLst>
            <pc:docMk/>
            <pc:sldMk cId="1663906558" sldId="272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5821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116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60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187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7323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4422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956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606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7409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50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149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BE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0276C-F125-49C2-BF7B-4DA3E44600E0}" type="datetimeFigureOut">
              <a:rPr lang="hu-HU" smtClean="0"/>
              <a:t>2022. 09. 09.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9B3E0-D406-48A7-A691-345CA45682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539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BE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843336" y="3244056"/>
            <a:ext cx="7153275" cy="2387600"/>
          </a:xfrm>
        </p:spPr>
        <p:txBody>
          <a:bodyPr>
            <a:noAutofit/>
          </a:bodyPr>
          <a:lstStyle/>
          <a:p>
            <a:r>
              <a:rPr lang="hu-HU" sz="4000" b="1" dirty="0">
                <a:latin typeface="Aparajita" panose="020B0604020202020204" pitchFamily="34" charset="0"/>
                <a:cs typeface="Aparajita" panose="020B0604020202020204" pitchFamily="34" charset="0"/>
              </a:rPr>
              <a:t>TIZENNYOLCADIK FEJEZET,</a:t>
            </a:r>
            <a:br>
              <a:rPr lang="hu-HU" sz="4000" b="1" dirty="0">
                <a:latin typeface="Aparajita" panose="020B0604020202020204" pitchFamily="34" charset="0"/>
                <a:cs typeface="Aparajita" panose="020B0604020202020204" pitchFamily="34" charset="0"/>
              </a:rPr>
            </a:br>
            <a:br>
              <a:rPr lang="hu-HU" sz="4000" dirty="0">
                <a:latin typeface="Aparajita" panose="020B0604020202020204" pitchFamily="34" charset="0"/>
                <a:cs typeface="Aparajita" panose="020B0604020202020204" pitchFamily="34" charset="0"/>
              </a:rPr>
            </a:br>
            <a:r>
              <a:rPr lang="hu-HU" sz="4000" b="1" i="1" dirty="0">
                <a:latin typeface="Aparajita" panose="020B0604020202020204" pitchFamily="34" charset="0"/>
                <a:cs typeface="Aparajita" panose="020B0604020202020204" pitchFamily="34" charset="0"/>
              </a:rPr>
              <a:t>MELYBEN EGY KÖZÖNSÉGES VILLAMOSÚTRÓL AD MEGRÁZÓ LEÍRÁST, </a:t>
            </a:r>
            <a:br>
              <a:rPr lang="hu-HU" sz="4000" b="1" i="1" dirty="0">
                <a:latin typeface="Aparajita" panose="020B0604020202020204" pitchFamily="34" charset="0"/>
                <a:cs typeface="Aparajita" panose="020B0604020202020204" pitchFamily="34" charset="0"/>
              </a:rPr>
            </a:br>
            <a:r>
              <a:rPr lang="hu-HU" sz="4000" b="1" i="1" dirty="0">
                <a:latin typeface="Aparajita" panose="020B0604020202020204" pitchFamily="34" charset="0"/>
                <a:cs typeface="Aparajita" panose="020B0604020202020204" pitchFamily="34" charset="0"/>
              </a:rPr>
              <a:t>S ELBÚCSÚZKODIK AZ OLVASÓTÓL</a:t>
            </a:r>
            <a:br>
              <a:rPr lang="hu-HU" sz="4000" b="1" dirty="0">
                <a:latin typeface="Aparajita" panose="020B0604020202020204" pitchFamily="34" charset="0"/>
                <a:cs typeface="Aparajita" panose="020B0604020202020204" pitchFamily="34" charset="0"/>
              </a:rPr>
            </a:br>
            <a:endParaRPr lang="hu-HU" sz="4000" b="1" dirty="0"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  <p:pic>
        <p:nvPicPr>
          <p:cNvPr id="1026" name="Picture 2" descr="http://images3-hu.gs-static.com/products/800x600/2014/09/07/540caab996da3-kosztolanyi-esti-kornel-1933-elso-kiad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6" y="828676"/>
            <a:ext cx="4286250" cy="5715000"/>
          </a:xfrm>
          <a:prstGeom prst="rect">
            <a:avLst/>
          </a:prstGeom>
          <a:noFill/>
          <a:effectLst>
            <a:softEdge rad="635000"/>
          </a:effectLst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182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199" y="628650"/>
            <a:ext cx="10848975" cy="5548313"/>
          </a:xfrm>
        </p:spPr>
        <p:txBody>
          <a:bodyPr>
            <a:normAutofit lnSpcReduction="10000"/>
          </a:bodyPr>
          <a:lstStyle/>
          <a:p>
            <a:pPr lvl="0"/>
            <a:r>
              <a:rPr lang="hu-HU" sz="3200" b="1" i="1" dirty="0"/>
              <a:t>De nem adtam föl a </a:t>
            </a:r>
            <a:r>
              <a:rPr lang="hu-HU" sz="3200" b="1" i="1" dirty="0">
                <a:solidFill>
                  <a:srgbClr val="C00000"/>
                </a:solidFill>
              </a:rPr>
              <a:t>harcot</a:t>
            </a:r>
            <a:r>
              <a:rPr lang="hu-HU" sz="3200" b="1" i="1" dirty="0"/>
              <a:t>. Csak kitartani - biztatgattam magam. - </a:t>
            </a:r>
            <a:r>
              <a:rPr lang="hu-HU" sz="3200" b="1" i="1" dirty="0">
                <a:solidFill>
                  <a:srgbClr val="C00000"/>
                </a:solidFill>
              </a:rPr>
              <a:t>Állni a sarat</a:t>
            </a:r>
            <a:r>
              <a:rPr lang="hu-HU" sz="3200" b="1" i="1" dirty="0"/>
              <a:t>, azért sem engedni.</a:t>
            </a:r>
          </a:p>
          <a:p>
            <a:pPr lvl="0"/>
            <a:r>
              <a:rPr lang="hu-HU" sz="3200" b="1" i="1" dirty="0"/>
              <a:t>a célhoz és beteljesüléshez közel az a gondolat kísértett, leteszek a </a:t>
            </a:r>
            <a:r>
              <a:rPr lang="hu-HU" sz="3200" b="1" i="1" dirty="0">
                <a:solidFill>
                  <a:srgbClr val="C00000"/>
                </a:solidFill>
              </a:rPr>
              <a:t>küzdelemről,</a:t>
            </a:r>
            <a:r>
              <a:rPr lang="hu-HU" sz="3200" b="1" i="1" dirty="0"/>
              <a:t> nem folytatom tovább utamat.</a:t>
            </a:r>
          </a:p>
          <a:p>
            <a:pPr lvl="0"/>
            <a:r>
              <a:rPr lang="hu-HU" sz="3200" b="1" i="1" dirty="0"/>
              <a:t>nem vesztettem el végleg </a:t>
            </a:r>
            <a:r>
              <a:rPr lang="hu-HU" sz="3200" b="1" i="1" dirty="0">
                <a:solidFill>
                  <a:srgbClr val="C00000"/>
                </a:solidFill>
              </a:rPr>
              <a:t>harci</a:t>
            </a:r>
            <a:r>
              <a:rPr lang="hu-HU" sz="3200" b="1" i="1" dirty="0"/>
              <a:t> kedvemet.</a:t>
            </a:r>
          </a:p>
          <a:p>
            <a:pPr lvl="0"/>
            <a:r>
              <a:rPr lang="hu-HU" sz="3200" b="1" i="1" dirty="0"/>
              <a:t>"</a:t>
            </a:r>
            <a:r>
              <a:rPr lang="hu-HU" sz="3200" b="1" i="1" dirty="0">
                <a:solidFill>
                  <a:srgbClr val="C00000"/>
                </a:solidFill>
              </a:rPr>
              <a:t>küzdöttem és győztem</a:t>
            </a:r>
            <a:r>
              <a:rPr lang="hu-HU" sz="3200" b="1" i="1" dirty="0"/>
              <a:t>". Elértem azt, amit lehetett. </a:t>
            </a:r>
          </a:p>
          <a:p>
            <a:pPr lvl="0"/>
            <a:r>
              <a:rPr lang="hu-HU" sz="3200" b="1" i="1" dirty="0"/>
              <a:t>elégedetten gondoltam vissza </a:t>
            </a:r>
            <a:r>
              <a:rPr lang="hu-HU" sz="3200" b="1" i="1" dirty="0">
                <a:solidFill>
                  <a:srgbClr val="C00000"/>
                </a:solidFill>
              </a:rPr>
              <a:t>borzasztó tusám </a:t>
            </a:r>
            <a:r>
              <a:rPr lang="hu-HU" sz="3200" b="1" i="1" dirty="0"/>
              <a:t>egyes mozzanataira, az első </a:t>
            </a:r>
            <a:r>
              <a:rPr lang="hu-HU" sz="3200" b="1" i="1" dirty="0">
                <a:solidFill>
                  <a:srgbClr val="C00000"/>
                </a:solidFill>
              </a:rPr>
              <a:t>rohamra, </a:t>
            </a:r>
            <a:r>
              <a:rPr lang="hu-HU" sz="3200" b="1" i="1" dirty="0"/>
              <a:t>a tornác </a:t>
            </a:r>
            <a:r>
              <a:rPr lang="hu-HU" sz="3200" b="1" i="1" dirty="0">
                <a:solidFill>
                  <a:srgbClr val="C00000"/>
                </a:solidFill>
              </a:rPr>
              <a:t>ökölharcára</a:t>
            </a:r>
          </a:p>
          <a:p>
            <a:pPr lvl="0"/>
            <a:r>
              <a:rPr lang="hu-HU" sz="3200" b="1" i="1" dirty="0"/>
              <a:t>míg én az élet </a:t>
            </a:r>
            <a:r>
              <a:rPr lang="hu-HU" sz="3200" b="1" i="1" dirty="0">
                <a:solidFill>
                  <a:srgbClr val="C00000"/>
                </a:solidFill>
              </a:rPr>
              <a:t>vad viadalát </a:t>
            </a:r>
            <a:r>
              <a:rPr lang="hu-HU" sz="3200" b="1" i="1" dirty="0"/>
              <a:t>vívtam</a:t>
            </a:r>
          </a:p>
          <a:p>
            <a:pPr lvl="0"/>
            <a:r>
              <a:rPr lang="hu-HU" sz="3200" b="1" i="1" dirty="0"/>
              <a:t>mint </a:t>
            </a:r>
            <a:r>
              <a:rPr lang="hu-HU" sz="3200" b="1" i="1" dirty="0">
                <a:solidFill>
                  <a:srgbClr val="C00000"/>
                </a:solidFill>
              </a:rPr>
              <a:t>harcos</a:t>
            </a:r>
            <a:r>
              <a:rPr lang="hu-HU" sz="3200" b="1" i="1" dirty="0"/>
              <a:t> a sebeit. </a:t>
            </a:r>
          </a:p>
          <a:p>
            <a:pPr lvl="0"/>
            <a:r>
              <a:rPr lang="hu-HU" sz="3200" b="1" i="1" dirty="0"/>
              <a:t>elfogott a vágy, hogy élvezzem </a:t>
            </a:r>
            <a:r>
              <a:rPr lang="hu-HU" sz="3200" b="1" i="1" dirty="0">
                <a:solidFill>
                  <a:srgbClr val="C00000"/>
                </a:solidFill>
              </a:rPr>
              <a:t>diadalomat</a:t>
            </a:r>
            <a:r>
              <a:rPr lang="hu-HU" sz="3200" b="1" i="1" dirty="0"/>
              <a:t>.</a:t>
            </a:r>
          </a:p>
          <a:p>
            <a:pPr lvl="0"/>
            <a:endParaRPr lang="hu-HU" sz="3200" b="1" i="1" dirty="0">
              <a:solidFill>
                <a:srgbClr val="C00000"/>
              </a:solidFill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79755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C00000"/>
                </a:solidFill>
              </a:rPr>
              <a:t>„állomások”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sz="3200" b="1" i="1" dirty="0"/>
              <a:t>Emberfürtök lógtak a fölhágóról. (…)  Belecsimpaszkodtam (…)</a:t>
            </a:r>
          </a:p>
          <a:p>
            <a:r>
              <a:rPr lang="hu-HU" sz="3200" b="1" i="1" dirty="0"/>
              <a:t>(…)  a tornácra kerültem (…)) fönn voltam a szilárd talajon. </a:t>
            </a:r>
          </a:p>
          <a:p>
            <a:r>
              <a:rPr lang="hu-HU" sz="3200" b="1" i="1" dirty="0"/>
              <a:t>Elkaparintottam egy kapaszkodószíjat (…)</a:t>
            </a:r>
          </a:p>
          <a:p>
            <a:r>
              <a:rPr lang="hu-HU" sz="3200" b="1" i="1" dirty="0"/>
              <a:t>(…) én is benn voltam, benn a kocsi belsejében: "megérkeztem".</a:t>
            </a:r>
          </a:p>
          <a:p>
            <a:r>
              <a:rPr lang="hu-HU" sz="3200" b="1" i="1" dirty="0"/>
              <a:t>(…) már ülőhelyet is kaptam a padon (…) </a:t>
            </a:r>
          </a:p>
          <a:p>
            <a:r>
              <a:rPr lang="hu-HU" sz="3200" b="1" i="1" dirty="0"/>
              <a:t>Később már válogathattam is a helyek közt.</a:t>
            </a:r>
          </a:p>
          <a:p>
            <a:r>
              <a:rPr lang="hu-HU" sz="3200" b="1" i="1" dirty="0"/>
              <a:t>Néhány megálló után egy ablakülésre tettem szert.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9279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714376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solidFill>
                  <a:srgbClr val="C00000"/>
                </a:solidFill>
              </a:rPr>
              <a:t>útitársak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585788" y="889844"/>
            <a:ext cx="105584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útitársaim egytől egyig gyűlöltek.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röhögtek rajtam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közhangulat ismét ellenem fordult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közös gyűlöletben forrtak össze ellenem. .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mocskos pára is, mely fokhagymás, gyomorsavas leheletektől beszüremkedő téli ködből, ruhák áporodott kigőzölgéséből verődött össze.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 minden emberi méltóságából kivetkezett összepréselt, bűzös állatsereglet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köröttem  ülők ronda nyárspolgárok voltak</a:t>
            </a:r>
            <a:endParaRPr lang="hu-HU" sz="3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14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Ekkor megpillantottam egy nőt. </a:t>
            </a:r>
            <a:br>
              <a:rPr lang="hu-H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hu-HU" b="1" dirty="0">
              <a:solidFill>
                <a:srgbClr val="C0000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302420" y="1089819"/>
            <a:ext cx="820578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Úgy rémlett, mintha ő is azt gondolná, amit én (…) Ez megvigasztalt.</a:t>
            </a:r>
          </a:p>
          <a:p>
            <a:r>
              <a:rPr lang="hu-H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Csak neki köszönhetem, hogy nem vesztettem el végleg harci kedvemet.</a:t>
            </a:r>
          </a:p>
          <a:p>
            <a:pPr algn="ctr"/>
            <a:r>
              <a:rPr lang="hu-HU" sz="32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Wingdings 2" panose="05020102010507070707" pitchFamily="18" charset="2"/>
              </a:rPr>
              <a:t></a:t>
            </a:r>
          </a:p>
          <a:p>
            <a:pPr algn="ctr"/>
            <a:endParaRPr lang="hu-HU" sz="3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u-H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Először is a kék szemű nőt kutattam, de az már nem volt ott, nyilván leszállt valahol, míg én az élet vad viadalát vívtam. Elvesztettem mindörökre.</a:t>
            </a:r>
          </a:p>
          <a:p>
            <a:r>
              <a:rPr lang="hu-H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Sóhajtottam egyet. </a:t>
            </a:r>
            <a:endParaRPr lang="hu-HU" sz="32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6" name="Picture 4" descr="The Artis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00" r="22400"/>
          <a:stretch/>
        </p:blipFill>
        <p:spPr bwMode="auto">
          <a:xfrm>
            <a:off x="9244013" y="514349"/>
            <a:ext cx="2819400" cy="590073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60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63406" y="3491479"/>
            <a:ext cx="6627994" cy="3557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1" i="1" dirty="0">
                <a:latin typeface="Aparajita" panose="020B0604020202020204" pitchFamily="34" charset="0"/>
                <a:cs typeface="Aparajita" panose="020B0604020202020204" pitchFamily="34" charset="0"/>
              </a:rPr>
              <a:t>MELYBEN EGY </a:t>
            </a:r>
            <a:r>
              <a:rPr lang="hu-HU" sz="3600" b="1" i="1" dirty="0">
                <a:solidFill>
                  <a:srgbClr val="C00000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KÖZÖNSÉGES </a:t>
            </a:r>
            <a:r>
              <a:rPr lang="hu-HU" sz="3600" b="1" i="1" dirty="0">
                <a:latin typeface="Aparajita" panose="020B0604020202020204" pitchFamily="34" charset="0"/>
                <a:cs typeface="Aparajita" panose="020B0604020202020204" pitchFamily="34" charset="0"/>
              </a:rPr>
              <a:t>VILLAMOSÚTRÓL AD </a:t>
            </a:r>
            <a:r>
              <a:rPr lang="hu-HU" sz="3600" b="1" i="1" dirty="0">
                <a:solidFill>
                  <a:srgbClr val="C00000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MEGRÁZÓ </a:t>
            </a:r>
            <a:r>
              <a:rPr lang="hu-HU" sz="3600" b="1" i="1" dirty="0">
                <a:latin typeface="Aparajita" panose="020B0604020202020204" pitchFamily="34" charset="0"/>
                <a:cs typeface="Aparajita" panose="020B0604020202020204" pitchFamily="34" charset="0"/>
              </a:rPr>
              <a:t>LEÍRÁST</a:t>
            </a:r>
            <a:br>
              <a:rPr lang="hu-HU" sz="4400" b="1" i="1" dirty="0">
                <a:latin typeface="Aparajita" panose="020B0604020202020204" pitchFamily="34" charset="0"/>
                <a:cs typeface="Aparajita" panose="020B0604020202020204" pitchFamily="34" charset="0"/>
              </a:rPr>
            </a:br>
            <a:endParaRPr lang="hu-HU" sz="4400" dirty="0"/>
          </a:p>
        </p:txBody>
      </p:sp>
      <p:pic>
        <p:nvPicPr>
          <p:cNvPr id="5122" name="Picture 2" descr="http://pctrs.network.hu/clubpicture/1/8/2/9/_/budapest__reggeli_tomeg_a_hatos_villamoson_1829630_37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9" b="21699"/>
          <a:stretch/>
        </p:blipFill>
        <p:spPr bwMode="auto">
          <a:xfrm rot="497259">
            <a:off x="0" y="-509928"/>
            <a:ext cx="12192000" cy="359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églalap 5"/>
          <p:cNvSpPr/>
          <p:nvPr/>
        </p:nvSpPr>
        <p:spPr>
          <a:xfrm rot="21156756">
            <a:off x="3668553" y="5414541"/>
            <a:ext cx="7993081" cy="542925"/>
          </a:xfrm>
          <a:prstGeom prst="rect">
            <a:avLst/>
          </a:prstGeom>
          <a:solidFill>
            <a:srgbClr val="DFB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0721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20350" cy="2244725"/>
          </a:xfrm>
        </p:spPr>
        <p:txBody>
          <a:bodyPr/>
          <a:lstStyle/>
          <a:p>
            <a:pPr algn="ctr"/>
            <a:r>
              <a:rPr lang="hu-HU" b="1" dirty="0">
                <a:solidFill>
                  <a:srgbClr val="C00000"/>
                </a:solidFill>
              </a:rPr>
              <a:t>Értelmezés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66800" y="2000251"/>
            <a:ext cx="10287000" cy="4176712"/>
          </a:xfrm>
        </p:spPr>
        <p:txBody>
          <a:bodyPr>
            <a:normAutofit/>
          </a:bodyPr>
          <a:lstStyle/>
          <a:p>
            <a:r>
              <a:rPr lang="hu-HU" sz="4000" dirty="0"/>
              <a:t>Jelképesen az életben való érvényesülés útja</a:t>
            </a:r>
          </a:p>
          <a:p>
            <a:r>
              <a:rPr lang="hu-HU" sz="4000" dirty="0"/>
              <a:t>Kétféle megérkezés („megérkeztem” – „végállomás”)</a:t>
            </a:r>
          </a:p>
          <a:p>
            <a:r>
              <a:rPr lang="hu-HU" sz="4000" dirty="0"/>
              <a:t>mi a cél (előre jutás – boldogság)</a:t>
            </a:r>
          </a:p>
        </p:txBody>
      </p:sp>
    </p:spTree>
    <p:extLst>
      <p:ext uri="{BB962C8B-B14F-4D97-AF65-F5344CB8AC3E}">
        <p14:creationId xmlns:p14="http://schemas.microsoft.com/office/powerpoint/2010/main" val="375188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b="1" dirty="0">
              <a:solidFill>
                <a:srgbClr val="C0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800" b="1" dirty="0">
                <a:solidFill>
                  <a:srgbClr val="C00000"/>
                </a:solidFill>
              </a:rPr>
              <a:t>Műfaji jellegzetességek:</a:t>
            </a:r>
          </a:p>
          <a:p>
            <a:r>
              <a:rPr lang="hu-HU" dirty="0">
                <a:solidFill>
                  <a:srgbClr val="C00000"/>
                </a:solidFill>
              </a:rPr>
              <a:t>epikus, lineáris, folyamatosan előre haladó (szerkezeti egységek egymásba játszanak)</a:t>
            </a:r>
          </a:p>
          <a:p>
            <a:r>
              <a:rPr lang="hu-HU" dirty="0">
                <a:solidFill>
                  <a:srgbClr val="C00000"/>
                </a:solidFill>
              </a:rPr>
              <a:t>szűk tér- és időkeret</a:t>
            </a:r>
          </a:p>
          <a:p>
            <a:r>
              <a:rPr lang="hu-HU" dirty="0">
                <a:solidFill>
                  <a:srgbClr val="C00000"/>
                </a:solidFill>
              </a:rPr>
              <a:t>egyes szám első személyű elbeszélő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63906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2899" y="714375"/>
            <a:ext cx="5529263" cy="5876925"/>
          </a:xfrm>
        </p:spPr>
        <p:txBody>
          <a:bodyPr/>
          <a:lstStyle/>
          <a:p>
            <a:r>
              <a:rPr lang="hu-HU" dirty="0"/>
              <a:t>novellaciklus/ novellafüzér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Esti Kornél Kosztolányi másik énje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A 18. novella a ciklus utolsó darabja</a:t>
            </a:r>
          </a:p>
        </p:txBody>
      </p:sp>
    </p:spTree>
    <p:extLst>
      <p:ext uri="{BB962C8B-B14F-4D97-AF65-F5344CB8AC3E}">
        <p14:creationId xmlns:p14="http://schemas.microsoft.com/office/powerpoint/2010/main" val="209045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párhuzamok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/>
              <a:t>Biblia – zsidók vándorlása </a:t>
            </a:r>
            <a:r>
              <a:rPr lang="hu-HU" sz="1200" b="1" dirty="0"/>
              <a:t>(</a:t>
            </a:r>
            <a:r>
              <a:rPr lang="hu-HU" sz="1200" b="1" dirty="0" err="1"/>
              <a:t>útkeresés-küzdés-elbukás</a:t>
            </a:r>
            <a:r>
              <a:rPr lang="hu-HU" sz="1200" b="1" dirty="0"/>
              <a:t> – érkezés az Ígéret földjére)</a:t>
            </a:r>
            <a:endParaRPr lang="hu-HU" sz="1200" dirty="0"/>
          </a:p>
          <a:p>
            <a:r>
              <a:rPr lang="hu-HU" b="1" dirty="0"/>
              <a:t>Homérosz: Odüsszeia </a:t>
            </a:r>
            <a:r>
              <a:rPr lang="hu-HU" sz="1400" b="1" dirty="0"/>
              <a:t>(bolyongás: visszatérés a kezdőponthoz)</a:t>
            </a:r>
            <a:endParaRPr lang="hu-HU" sz="1400" dirty="0"/>
          </a:p>
          <a:p>
            <a:r>
              <a:rPr lang="hu-HU" b="1" dirty="0"/>
              <a:t>Dante: Isteni színjáték </a:t>
            </a:r>
            <a:r>
              <a:rPr lang="hu-HU" sz="1400" b="1" dirty="0"/>
              <a:t>(Pokolból a Mennybe)</a:t>
            </a:r>
            <a:endParaRPr lang="hu-HU" sz="1400" dirty="0"/>
          </a:p>
          <a:p>
            <a:r>
              <a:rPr lang="hu-HU" b="1" dirty="0"/>
              <a:t>Voltaire: </a:t>
            </a:r>
            <a:r>
              <a:rPr lang="hu-HU" b="1" dirty="0" err="1"/>
              <a:t>Candide</a:t>
            </a:r>
            <a:r>
              <a:rPr lang="hu-HU" b="1" dirty="0"/>
              <a:t> </a:t>
            </a:r>
            <a:r>
              <a:rPr lang="hu-HU" sz="1400" b="1" dirty="0"/>
              <a:t>(„Paradicsomból” a munkás életbe)</a:t>
            </a:r>
            <a:endParaRPr lang="hu-HU" sz="1400" dirty="0"/>
          </a:p>
          <a:p>
            <a:r>
              <a:rPr lang="hu-HU" b="1" dirty="0"/>
              <a:t>Madách: Az ember tragédiája </a:t>
            </a:r>
            <a:r>
              <a:rPr lang="hu-HU" sz="1400" b="1" dirty="0"/>
              <a:t>(az emberiség útja –térben és időben is)</a:t>
            </a:r>
            <a:endParaRPr lang="hu-HU" sz="1400" dirty="0"/>
          </a:p>
          <a:p>
            <a:r>
              <a:rPr lang="hu-HU" b="1" dirty="0"/>
              <a:t>Vörösmarty: Csongor és Tünde </a:t>
            </a:r>
            <a:r>
              <a:rPr lang="hu-HU" sz="1400" b="1" dirty="0"/>
              <a:t>(boldogságkeresés)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6048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~ab0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952" y="-19485"/>
            <a:ext cx="8766548" cy="695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563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2050" name="Picture 2" descr="http://static.femina.hu/terasz/regi_villamos_vonalak/villamos_nyuga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9" y="365124"/>
            <a:ext cx="8715809" cy="611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villamosok.hu/nzg/feltamad/5005feloldalrol_kics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9" y="13098"/>
            <a:ext cx="9126535" cy="6844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70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http://www.szeretlekmagyarorszag.hu/wp-content/uploads/2014/10/asp_620_tujaz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928" y="18676"/>
            <a:ext cx="9119097" cy="683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563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hu-HU" sz="7200" b="1" dirty="0">
                <a:solidFill>
                  <a:srgbClr val="C00000"/>
                </a:solidFill>
              </a:rPr>
              <a:t>Utazás - életút</a:t>
            </a:r>
            <a:br>
              <a:rPr lang="hu-HU" sz="7200" b="1" dirty="0">
                <a:solidFill>
                  <a:srgbClr val="C00000"/>
                </a:solidFill>
              </a:rPr>
            </a:br>
            <a:endParaRPr lang="hu-HU" sz="7200" dirty="0"/>
          </a:p>
        </p:txBody>
      </p:sp>
      <p:pic>
        <p:nvPicPr>
          <p:cNvPr id="4" name="Kép 3" descr="http://marvin.bline.hu/product_images/642/B129637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375" y="-85725"/>
            <a:ext cx="4843462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9333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C00000"/>
                </a:solidFill>
              </a:rPr>
              <a:t>Metaforikus értelemre utaló nyelvi eszközök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4400" i="1" dirty="0"/>
              <a:t>Életemmel játszottam.</a:t>
            </a:r>
          </a:p>
          <a:p>
            <a:r>
              <a:rPr lang="hu-HU" sz="4400" i="1" dirty="0"/>
              <a:t>…míg én az élet vad viadalát vívtam</a:t>
            </a:r>
          </a:p>
          <a:p>
            <a:r>
              <a:rPr lang="hu-HU" sz="4400" i="1" dirty="0"/>
              <a:t>Büszkeség dagasztott, hogy idáig jutottam.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Picture 4" descr="http://mw2.google.com/mw-panoramio/photos/medium/40098066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1669256"/>
            <a:ext cx="6918325" cy="518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52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199" y="628650"/>
            <a:ext cx="10848975" cy="5548313"/>
          </a:xfrm>
        </p:spPr>
        <p:txBody>
          <a:bodyPr>
            <a:normAutofit/>
          </a:bodyPr>
          <a:lstStyle/>
          <a:p>
            <a:pPr lvl="0"/>
            <a:r>
              <a:rPr lang="hu-HU" sz="3200" b="1" i="1" dirty="0"/>
              <a:t>De nem adtam föl a harcot. Csak kitartani - biztatgattam magam. - Állni a sarat, azért sem engedni.</a:t>
            </a:r>
          </a:p>
          <a:p>
            <a:pPr lvl="0"/>
            <a:r>
              <a:rPr lang="hu-HU" sz="3200" b="1" i="1" dirty="0"/>
              <a:t>a célhoz és beteljesüléshez közel az a gondolat kísértett, leteszek a küzdelemről, nem folytatom tovább utamat.</a:t>
            </a:r>
          </a:p>
          <a:p>
            <a:pPr lvl="0"/>
            <a:r>
              <a:rPr lang="hu-HU" sz="3200" b="1" i="1" dirty="0"/>
              <a:t>nem vesztettem el végleg harci kedvemet.</a:t>
            </a:r>
          </a:p>
          <a:p>
            <a:pPr lvl="0"/>
            <a:r>
              <a:rPr lang="hu-HU" sz="3200" b="1" i="1" dirty="0"/>
              <a:t>"küzdöttem és győztem". Elértem azt, amit lehetett. </a:t>
            </a:r>
          </a:p>
          <a:p>
            <a:pPr lvl="0"/>
            <a:r>
              <a:rPr lang="hu-HU" sz="3200" b="1" i="1" dirty="0"/>
              <a:t>elégedetten gondoltam vissza borzasztó tusám egyes mozzanataira, </a:t>
            </a:r>
          </a:p>
          <a:p>
            <a:pPr lvl="0"/>
            <a:r>
              <a:rPr lang="hu-HU" sz="3200" b="1" i="1" dirty="0"/>
              <a:t>az első rohamra</a:t>
            </a:r>
          </a:p>
          <a:p>
            <a:pPr lvl="0"/>
            <a:r>
              <a:rPr lang="hu-HU" sz="3200" b="1" i="1" dirty="0"/>
              <a:t>a tornác ökölharcára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1833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538</Words>
  <Application>Microsoft Office PowerPoint</Application>
  <PresentationFormat>Szélesvásznú</PresentationFormat>
  <Paragraphs>65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3" baseType="lpstr">
      <vt:lpstr>Aparajita</vt:lpstr>
      <vt:lpstr>Arial</vt:lpstr>
      <vt:lpstr>Calibri</vt:lpstr>
      <vt:lpstr>Calibri Light</vt:lpstr>
      <vt:lpstr>Symbol</vt:lpstr>
      <vt:lpstr>Times New Roman</vt:lpstr>
      <vt:lpstr>Office-téma</vt:lpstr>
      <vt:lpstr>TIZENNYOLCADIK FEJEZET,  MELYBEN EGY KÖZÖNSÉGES VILLAMOSÚTRÓL AD MEGRÁZÓ LEÍRÁST,  S ELBÚCSÚZKODIK AZ OLVASÓTÓL </vt:lpstr>
      <vt:lpstr>PowerPoint-bemutató</vt:lpstr>
      <vt:lpstr>párhuzamok</vt:lpstr>
      <vt:lpstr>PowerPoint-bemutató</vt:lpstr>
      <vt:lpstr>PowerPoint-bemutató</vt:lpstr>
      <vt:lpstr>PowerPoint-bemutató</vt:lpstr>
      <vt:lpstr>Utazás - életút </vt:lpstr>
      <vt:lpstr>Metaforikus értelemre utaló nyelvi eszközök</vt:lpstr>
      <vt:lpstr>PowerPoint-bemutató</vt:lpstr>
      <vt:lpstr>PowerPoint-bemutató</vt:lpstr>
      <vt:lpstr>„állomások”</vt:lpstr>
      <vt:lpstr>útitársak</vt:lpstr>
      <vt:lpstr>Ekkor megpillantottam egy nőt.  </vt:lpstr>
      <vt:lpstr>PowerPoint-bemutató</vt:lpstr>
      <vt:lpstr>Értelmezés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Terdik Szilvia</dc:creator>
  <cp:lastModifiedBy>Terdikné Takács Szilvia Dr.</cp:lastModifiedBy>
  <cp:revision>33</cp:revision>
  <dcterms:created xsi:type="dcterms:W3CDTF">2016-02-04T14:54:16Z</dcterms:created>
  <dcterms:modified xsi:type="dcterms:W3CDTF">2022-09-09T17:57:18Z</dcterms:modified>
</cp:coreProperties>
</file>