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2" r:id="rId4"/>
    <p:sldId id="257" r:id="rId5"/>
    <p:sldId id="260" r:id="rId6"/>
    <p:sldId id="261" r:id="rId7"/>
    <p:sldId id="264" r:id="rId8"/>
    <p:sldId id="265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Pedagógia gyakorlat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tx1"/>
                </a:solidFill>
              </a:rPr>
              <a:t>Kézműves foglalkozások kisgyermekkorban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2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Fejlesztési célok kisgyermekkorban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3556179" y="2537138"/>
            <a:ext cx="3168202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nagymozgás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928833" y="2563030"/>
            <a:ext cx="3168202" cy="1828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err="1" smtClean="0">
                <a:solidFill>
                  <a:schemeClr val="bg1"/>
                </a:solidFill>
              </a:rPr>
              <a:t>Finommotorika</a:t>
            </a:r>
            <a:endParaRPr lang="hu-HU" b="1" dirty="0" smtClean="0">
              <a:solidFill>
                <a:schemeClr val="bg1"/>
              </a:solidFill>
            </a:endParaRPr>
          </a:p>
          <a:p>
            <a:pPr algn="ctr"/>
            <a:r>
              <a:rPr lang="hu-HU" b="1" dirty="0" smtClean="0">
                <a:solidFill>
                  <a:schemeClr val="bg1"/>
                </a:solidFill>
              </a:rPr>
              <a:t>Kéz-szem koordináció</a:t>
            </a:r>
          </a:p>
          <a:p>
            <a:pPr algn="ctr"/>
            <a:r>
              <a:rPr lang="hu-HU" b="1" dirty="0" smtClean="0">
                <a:solidFill>
                  <a:schemeClr val="bg1"/>
                </a:solidFill>
              </a:rPr>
              <a:t>Ízlés, esztétikai érzékenység</a:t>
            </a:r>
          </a:p>
          <a:p>
            <a:pPr algn="ctr"/>
            <a:r>
              <a:rPr lang="hu-HU" b="1" dirty="0" smtClean="0">
                <a:solidFill>
                  <a:schemeClr val="bg1"/>
                </a:solidFill>
              </a:rPr>
              <a:t>kreativitás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944986" y="2537138"/>
            <a:ext cx="2406741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Nyelvi-kommunikációs készségek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8" name="Lefelé nyíl 7"/>
          <p:cNvSpPr/>
          <p:nvPr/>
        </p:nvSpPr>
        <p:spPr>
          <a:xfrm>
            <a:off x="7667114" y="4076700"/>
            <a:ext cx="2017799" cy="204183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Miért?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7521262" y="2266950"/>
            <a:ext cx="2163651" cy="592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Kézművesség: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8481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212082" y="1811926"/>
            <a:ext cx="5773782" cy="35814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hu-HU" dirty="0" smtClean="0"/>
              <a:t>Írástanulás (kéz-szem koordináció, ceruzafogás)</a:t>
            </a:r>
          </a:p>
          <a:p>
            <a:r>
              <a:rPr lang="hu-HU" dirty="0" smtClean="0"/>
              <a:t>Esztétikai érzék</a:t>
            </a:r>
          </a:p>
          <a:p>
            <a:r>
              <a:rPr lang="hu-HU" dirty="0" smtClean="0"/>
              <a:t>Forma- és arányérzék (matek!)</a:t>
            </a:r>
          </a:p>
          <a:p>
            <a:r>
              <a:rPr lang="hu-HU" dirty="0" smtClean="0"/>
              <a:t>Megfigyelő képesség</a:t>
            </a:r>
          </a:p>
          <a:p>
            <a:r>
              <a:rPr lang="hu-HU" dirty="0" smtClean="0"/>
              <a:t>Színérzék</a:t>
            </a:r>
          </a:p>
          <a:p>
            <a:r>
              <a:rPr lang="hu-HU" dirty="0" smtClean="0"/>
              <a:t>Koncentráció</a:t>
            </a:r>
          </a:p>
          <a:p>
            <a:r>
              <a:rPr lang="hu-HU" dirty="0" smtClean="0"/>
              <a:t>Türelem</a:t>
            </a:r>
          </a:p>
          <a:p>
            <a:r>
              <a:rPr lang="hu-HU" dirty="0" smtClean="0"/>
              <a:t>Emlékezet</a:t>
            </a:r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5" name="Ötszög 4"/>
          <p:cNvSpPr/>
          <p:nvPr/>
        </p:nvSpPr>
        <p:spPr>
          <a:xfrm>
            <a:off x="235131" y="2750819"/>
            <a:ext cx="4598126" cy="170361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A tanulási sikerességhez nagyban hozzájárul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70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Eszközhasználat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67097" y="2050869"/>
            <a:ext cx="9705703" cy="3816531"/>
          </a:xfrm>
        </p:spPr>
        <p:txBody>
          <a:bodyPr/>
          <a:lstStyle/>
          <a:p>
            <a:r>
              <a:rPr lang="hu-HU" b="1" dirty="0" smtClean="0"/>
              <a:t>Anyagok tulajdonságainak megismerése (gyurma, homok, festék, ceruza, kréta, papír, fa)</a:t>
            </a:r>
          </a:p>
          <a:p>
            <a:r>
              <a:rPr lang="hu-HU" b="1" dirty="0" smtClean="0"/>
              <a:t>Ceruza (ceruzafogás!), ecset</a:t>
            </a:r>
          </a:p>
          <a:p>
            <a:r>
              <a:rPr lang="hu-HU" b="1" dirty="0" smtClean="0"/>
              <a:t>Papír: </a:t>
            </a:r>
            <a:r>
              <a:rPr lang="hu-HU" b="1" dirty="0"/>
              <a:t>é</a:t>
            </a:r>
            <a:r>
              <a:rPr lang="hu-HU" b="1" dirty="0" smtClean="0"/>
              <a:t>lre hajtogatás, ragasztás</a:t>
            </a:r>
            <a:endParaRPr lang="hu-HU" b="1" dirty="0"/>
          </a:p>
          <a:p>
            <a:r>
              <a:rPr lang="hu-HU" b="1" dirty="0" smtClean="0"/>
              <a:t>Olló használata</a:t>
            </a:r>
          </a:p>
          <a:p>
            <a:r>
              <a:rPr lang="hu-HU" b="1" dirty="0" err="1" smtClean="0"/>
              <a:t>Legó</a:t>
            </a:r>
            <a:r>
              <a:rPr lang="hu-HU" b="1" dirty="0" smtClean="0"/>
              <a:t>, építőkocka</a:t>
            </a:r>
          </a:p>
          <a:p>
            <a:r>
              <a:rPr lang="hu-HU" b="1" dirty="0"/>
              <a:t>Digitális </a:t>
            </a:r>
            <a:r>
              <a:rPr lang="hu-HU" b="1" dirty="0" smtClean="0"/>
              <a:t>eszközhasználat</a:t>
            </a:r>
            <a:endParaRPr lang="hu-HU" b="1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2"/>
          <a:srcRect t="19793"/>
          <a:stretch/>
        </p:blipFill>
        <p:spPr>
          <a:xfrm>
            <a:off x="5327373" y="2627116"/>
            <a:ext cx="4211293" cy="3377743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l="24493" t="1930" r="28357"/>
          <a:stretch/>
        </p:blipFill>
        <p:spPr>
          <a:xfrm>
            <a:off x="9872869" y="4315988"/>
            <a:ext cx="2199862" cy="254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2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Tevékenységek tágabb kontextusba helyezése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hu-HU" sz="3200" dirty="0" smtClean="0"/>
              <a:t>Projektek (bábkészítés – bábozás, </a:t>
            </a:r>
            <a:r>
              <a:rPr lang="hu-HU" sz="3200" dirty="0" err="1" smtClean="0"/>
              <a:t>kavicsgyűjtés-festés-kiállítás</a:t>
            </a:r>
            <a:r>
              <a:rPr lang="hu-HU" sz="3200" dirty="0" smtClean="0"/>
              <a:t>)</a:t>
            </a:r>
          </a:p>
          <a:p>
            <a:pPr marL="0" indent="0">
              <a:buNone/>
            </a:pPr>
            <a:r>
              <a:rPr lang="hu-HU" sz="3200" dirty="0" smtClean="0"/>
              <a:t>Kötődés alkalmakhoz, ünnepekhez</a:t>
            </a:r>
          </a:p>
          <a:p>
            <a:pPr marL="0" indent="0">
              <a:buNone/>
            </a:pPr>
            <a:r>
              <a:rPr lang="hu-HU" sz="3200" dirty="0" smtClean="0"/>
              <a:t>Integrált fejlesztés (pl. nyelvi és vizuális készség együtt)</a:t>
            </a:r>
          </a:p>
          <a:p>
            <a:pPr marL="0" indent="0">
              <a:buNone/>
            </a:pPr>
            <a:r>
              <a:rPr lang="hu-HU" sz="3200" dirty="0" smtClean="0"/>
              <a:t>Nevelési célokkal összekötni (pl. identitás, természet)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285520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Alapanyagok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04175" y="1667814"/>
            <a:ext cx="3457978" cy="4887531"/>
          </a:xfrm>
        </p:spPr>
        <p:txBody>
          <a:bodyPr>
            <a:normAutofit/>
          </a:bodyPr>
          <a:lstStyle/>
          <a:p>
            <a:r>
              <a:rPr lang="hu-HU" dirty="0" smtClean="0"/>
              <a:t>Újrahasznosítás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Költséghatékonyság (egyszerű háztartási anyagok, hulladékok)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Körkérdés a szülőkhöz (faforgács, ledarált papír, kupak, gomb </a:t>
            </a:r>
            <a:r>
              <a:rPr lang="hu-HU" dirty="0" err="1" smtClean="0"/>
              <a:t>stb</a:t>
            </a:r>
            <a:r>
              <a:rPr lang="hu-HU" dirty="0" smtClean="0"/>
              <a:t>: - ami ingyen van és kidobnák!)</a:t>
            </a:r>
          </a:p>
          <a:p>
            <a:r>
              <a:rPr lang="hu-HU" dirty="0" smtClean="0"/>
              <a:t>Minél több természetes, gyűjthető anyag: csigaház, agyag, kavics, bot, falevél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285" y="685800"/>
            <a:ext cx="4406005" cy="2478378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4456090" y="1142597"/>
            <a:ext cx="2395469" cy="1564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Azért ne vegyük, vagy vetessük meg, hogy „újrahasznosítsuk”, VALÓDI HULLADÉKOT HASZNÁLJUNK!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4456090" y="2814704"/>
            <a:ext cx="2395469" cy="1564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Soha ne kérjünk a szülőktől olyan anyagot, amihez meg kell vásárolniuk</a:t>
            </a:r>
            <a:r>
              <a:rPr lang="hu-HU" dirty="0"/>
              <a:t> </a:t>
            </a:r>
            <a:r>
              <a:rPr lang="hu-HU" dirty="0" smtClean="0"/>
              <a:t>valamit! 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151" y="3271502"/>
            <a:ext cx="1437068" cy="143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9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Nagyobb mennyiségben könnyen beszerezhető háztartási/ipari melléktermékek: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71600" y="2564296"/>
            <a:ext cx="9601200" cy="35814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hu-HU" dirty="0" err="1" smtClean="0"/>
              <a:t>Pet</a:t>
            </a:r>
            <a:r>
              <a:rPr lang="hu-HU" dirty="0" smtClean="0"/>
              <a:t> palack</a:t>
            </a:r>
          </a:p>
          <a:p>
            <a:r>
              <a:rPr lang="hu-HU" dirty="0" err="1" smtClean="0"/>
              <a:t>Tejfölöspohár</a:t>
            </a:r>
            <a:endParaRPr lang="hu-HU" dirty="0" smtClean="0"/>
          </a:p>
          <a:p>
            <a:r>
              <a:rPr lang="hu-HU" dirty="0" smtClean="0"/>
              <a:t>Papír, karton / (darált papír)</a:t>
            </a:r>
          </a:p>
          <a:p>
            <a:r>
              <a:rPr lang="hu-HU" dirty="0" smtClean="0"/>
              <a:t>Nylonharisnya</a:t>
            </a:r>
          </a:p>
          <a:p>
            <a:r>
              <a:rPr lang="hu-HU" dirty="0" smtClean="0"/>
              <a:t>Mosószeres flakon</a:t>
            </a:r>
          </a:p>
          <a:p>
            <a:r>
              <a:rPr lang="hu-HU" dirty="0" smtClean="0"/>
              <a:t>zokni</a:t>
            </a:r>
          </a:p>
          <a:p>
            <a:r>
              <a:rPr lang="hu-HU" dirty="0" smtClean="0"/>
              <a:t>CD-lemez</a:t>
            </a:r>
          </a:p>
          <a:p>
            <a:r>
              <a:rPr lang="hu-HU" dirty="0" smtClean="0"/>
              <a:t>Tojástartó</a:t>
            </a:r>
          </a:p>
          <a:p>
            <a:r>
              <a:rPr lang="hu-HU" dirty="0" smtClean="0"/>
              <a:t>Faforgács</a:t>
            </a:r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8438606" y="2067908"/>
            <a:ext cx="2625634" cy="33009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Nyáron szólni a szülőknek, hogy ne dobják ki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73" y="1504950"/>
            <a:ext cx="7155070" cy="536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99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Olcsón beszerezhető alapanyagok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Rizs (festhető)</a:t>
            </a:r>
          </a:p>
          <a:p>
            <a:r>
              <a:rPr lang="hu-HU" dirty="0" smtClean="0"/>
              <a:t>Száraztészta (festhető)</a:t>
            </a:r>
          </a:p>
          <a:p>
            <a:r>
              <a:rPr lang="hu-HU" dirty="0"/>
              <a:t>Liszt, só</a:t>
            </a:r>
          </a:p>
          <a:p>
            <a:r>
              <a:rPr lang="hu-HU" dirty="0" smtClean="0"/>
              <a:t>Papír zsebkendő, szalvéta, papírtörlő, WC-papír</a:t>
            </a:r>
          </a:p>
          <a:p>
            <a:r>
              <a:rPr lang="hu-HU" dirty="0" smtClean="0"/>
              <a:t>Mosogatószivacs</a:t>
            </a:r>
          </a:p>
          <a:p>
            <a:r>
              <a:rPr lang="hu-HU" dirty="0" smtClean="0"/>
              <a:t>Hurkapálca</a:t>
            </a:r>
          </a:p>
          <a:p>
            <a:r>
              <a:rPr lang="hu-HU" dirty="0" err="1" smtClean="0"/>
              <a:t>Jégkrémpálca</a:t>
            </a:r>
            <a:endParaRPr lang="hu-HU" dirty="0" smtClean="0"/>
          </a:p>
          <a:p>
            <a:r>
              <a:rPr lang="hu-HU" dirty="0" smtClean="0"/>
              <a:t>Papírtányér</a:t>
            </a:r>
          </a:p>
          <a:p>
            <a:r>
              <a:rPr lang="hu-HU" dirty="0" err="1" smtClean="0"/>
              <a:t>parafadugó</a:t>
            </a:r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846" y="3591339"/>
            <a:ext cx="5185146" cy="309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2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Egészségvédelem, balesetek megelőzése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81050" y="2717074"/>
            <a:ext cx="6008915" cy="1946366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Nem dolgozunk forró anyaggal</a:t>
            </a:r>
          </a:p>
          <a:p>
            <a:r>
              <a:rPr lang="hu-HU" b="1" dirty="0" smtClean="0">
                <a:solidFill>
                  <a:srgbClr val="FF0000"/>
                </a:solidFill>
              </a:rPr>
              <a:t>Kerüljük a vegyszereket</a:t>
            </a:r>
          </a:p>
          <a:p>
            <a:r>
              <a:rPr lang="hu-HU" b="1" dirty="0" smtClean="0">
                <a:solidFill>
                  <a:srgbClr val="FF0000"/>
                </a:solidFill>
              </a:rPr>
              <a:t>Tompa végű ollót és tűt használunk</a:t>
            </a:r>
          </a:p>
          <a:p>
            <a:r>
              <a:rPr lang="hu-HU" b="1" dirty="0" smtClean="0">
                <a:solidFill>
                  <a:srgbClr val="FF0000"/>
                </a:solidFill>
              </a:rPr>
              <a:t>„védőtávolság” nem csak vírus idején</a:t>
            </a:r>
          </a:p>
          <a:p>
            <a:endParaRPr lang="hu-HU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74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TM10001105[[fn=Körülvágás]]</Template>
  <TotalTime>3204</TotalTime>
  <Words>285</Words>
  <Application>Microsoft Office PowerPoint</Application>
  <PresentationFormat>Szélesvásznú</PresentationFormat>
  <Paragraphs>67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Pedagógia gyakorlat</vt:lpstr>
      <vt:lpstr>Fejlesztési célok kisgyermekkorban</vt:lpstr>
      <vt:lpstr>PowerPoint bemutató</vt:lpstr>
      <vt:lpstr>Eszközhasználat</vt:lpstr>
      <vt:lpstr>Tevékenységek tágabb kontextusba helyezése</vt:lpstr>
      <vt:lpstr>Alapanyagok</vt:lpstr>
      <vt:lpstr>Nagyobb mennyiségben könnyen beszerezhető háztartási/ipari melléktermékek:</vt:lpstr>
      <vt:lpstr>Olcsón beszerezhető alapanyagok</vt:lpstr>
      <vt:lpstr>Egészségvédelem, balesetek megelőzése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Admin</dc:creator>
  <cp:lastModifiedBy>Admin</cp:lastModifiedBy>
  <cp:revision>19</cp:revision>
  <dcterms:created xsi:type="dcterms:W3CDTF">2021-06-18T11:36:58Z</dcterms:created>
  <dcterms:modified xsi:type="dcterms:W3CDTF">2021-06-20T17:01:43Z</dcterms:modified>
</cp:coreProperties>
</file>