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6" r:id="rId5"/>
    <p:sldId id="257" r:id="rId6"/>
    <p:sldId id="258" r:id="rId7"/>
    <p:sldId id="259" r:id="rId8"/>
    <p:sldId id="274" r:id="rId9"/>
    <p:sldId id="275" r:id="rId10"/>
    <p:sldId id="268" r:id="rId11"/>
    <p:sldId id="269" r:id="rId12"/>
    <p:sldId id="260" r:id="rId13"/>
    <p:sldId id="270" r:id="rId14"/>
    <p:sldId id="271" r:id="rId1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6462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5509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9156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3458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3278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5913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756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00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190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1822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117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8079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449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6629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261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27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3628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6B815BD-6815-4A4E-96E3-5F2486288A7D}" type="datetimeFigureOut">
              <a:rPr lang="hu-HU" smtClean="0"/>
              <a:t>2021. 06. 20.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8F72897-FB8F-4362-BD27-5190A12072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127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anapfenyillata.hu/wp-content/uploads/2013/11/P1110056-1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Pedagógia-gyakorlat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Kézműves foglalkozások óvodás-kisiskolás korban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8531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3879" y="4179234"/>
            <a:ext cx="3434366" cy="193183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0728" y="1899924"/>
            <a:ext cx="3070235" cy="3070235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Szimmetrikus, sorminta stb. díszítés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2285999"/>
            <a:ext cx="5843027" cy="3890964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Bármilyen linzertésztából készülhetnek a kekszek</a:t>
            </a:r>
          </a:p>
          <a:p>
            <a:pPr marL="0" indent="0">
              <a:buNone/>
            </a:pPr>
            <a:r>
              <a:rPr lang="hu-HU" dirty="0" smtClean="0"/>
              <a:t>Bevonata: citrom-porcukor sűrű keveréke</a:t>
            </a:r>
          </a:p>
          <a:p>
            <a:pPr marL="0" indent="0">
              <a:buNone/>
            </a:pPr>
            <a:r>
              <a:rPr lang="hu-HU" dirty="0" smtClean="0"/>
              <a:t>Díszítéshez: cukorgyöngy, dió, mandula, marcipángolyók</a:t>
            </a:r>
            <a:endParaRPr lang="hu-HU" dirty="0"/>
          </a:p>
        </p:txBody>
      </p:sp>
      <p:sp>
        <p:nvSpPr>
          <p:cNvPr id="4" name="Balra nyílbuborék 3"/>
          <p:cNvSpPr/>
          <p:nvPr/>
        </p:nvSpPr>
        <p:spPr>
          <a:xfrm>
            <a:off x="7521262" y="4064159"/>
            <a:ext cx="4460400" cy="2609501"/>
          </a:xfrm>
          <a:prstGeom prst="leftArrowCallou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/>
            </a:pPr>
            <a:r>
              <a:rPr lang="hu-HU" sz="2400" dirty="0" smtClean="0">
                <a:solidFill>
                  <a:schemeClr val="tx1"/>
                </a:solidFill>
              </a:rPr>
              <a:t>FÁZIS: sütemény gyúrása, szaggatása</a:t>
            </a:r>
          </a:p>
          <a:p>
            <a:pPr marL="457200" indent="-457200" algn="ctr">
              <a:buAutoNum type="arabicPeriod"/>
            </a:pPr>
            <a:r>
              <a:rPr lang="hu-HU" sz="2400" dirty="0" smtClean="0">
                <a:solidFill>
                  <a:schemeClr val="tx1"/>
                </a:solidFill>
              </a:rPr>
              <a:t>FÁZIS: DÍSZÍTÉS</a:t>
            </a:r>
          </a:p>
        </p:txBody>
      </p:sp>
      <p:sp>
        <p:nvSpPr>
          <p:cNvPr id="8" name="Téglalap 7"/>
          <p:cNvSpPr/>
          <p:nvPr/>
        </p:nvSpPr>
        <p:spPr>
          <a:xfrm>
            <a:off x="10071279" y="-12880"/>
            <a:ext cx="1918952" cy="2588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Célok:</a:t>
            </a:r>
          </a:p>
          <a:p>
            <a:pPr marL="285750" indent="-285750" algn="ctr">
              <a:buFontTx/>
              <a:buChar char="-"/>
            </a:pPr>
            <a:r>
              <a:rPr lang="hu-HU" sz="1400" dirty="0" smtClean="0"/>
              <a:t>Dekorációs készség, esztétikai érzék fejlesztése</a:t>
            </a:r>
          </a:p>
          <a:p>
            <a:pPr marL="285750" indent="-285750" algn="ctr">
              <a:buFontTx/>
              <a:buChar char="-"/>
            </a:pPr>
            <a:r>
              <a:rPr lang="hu-HU" sz="1400" dirty="0" smtClean="0">
                <a:solidFill>
                  <a:srgbClr val="FFFF00"/>
                </a:solidFill>
              </a:rPr>
              <a:t>(a díszítési motiváció 4-5 éves kor körül alakul ki!)</a:t>
            </a:r>
          </a:p>
          <a:p>
            <a:pPr marL="285750" indent="-285750" algn="ctr">
              <a:buFontTx/>
              <a:buChar char="-"/>
            </a:pPr>
            <a:r>
              <a:rPr lang="hu-HU" sz="1400" dirty="0" err="1" smtClean="0"/>
              <a:t>finommotorika</a:t>
            </a: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369897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92371" y="499175"/>
            <a:ext cx="9601196" cy="1303867"/>
          </a:xfrm>
        </p:spPr>
        <p:txBody>
          <a:bodyPr/>
          <a:lstStyle/>
          <a:p>
            <a:r>
              <a:rPr lang="hu-HU" dirty="0" smtClean="0"/>
              <a:t>Sorminták készítése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t="7095"/>
          <a:stretch/>
        </p:blipFill>
        <p:spPr>
          <a:xfrm>
            <a:off x="677214" y="1571223"/>
            <a:ext cx="3740239" cy="4604197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5992969" y="1970468"/>
            <a:ext cx="4232856" cy="19028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 smtClean="0"/>
              <a:t>Az írás, szépírás tanulásában kulcsfontosságú</a:t>
            </a:r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val="219993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Szak.gyak</a:t>
            </a:r>
            <a:r>
              <a:rPr lang="hu-HU" dirty="0" smtClean="0"/>
              <a:t>. teljesítése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10 lapból (oldalból) álló gyűjtemény (</a:t>
            </a:r>
            <a:r>
              <a:rPr lang="hu-HU" dirty="0" err="1" smtClean="0"/>
              <a:t>ppt-ben</a:t>
            </a:r>
            <a:r>
              <a:rPr lang="hu-HU" dirty="0" smtClean="0"/>
              <a:t>)</a:t>
            </a:r>
          </a:p>
          <a:p>
            <a:r>
              <a:rPr lang="hu-HU" dirty="0" smtClean="0"/>
              <a:t>3-9 éves gyermek kézműves foglalkoztatása</a:t>
            </a:r>
          </a:p>
          <a:p>
            <a:r>
              <a:rPr lang="hu-HU" dirty="0" smtClean="0"/>
              <a:t>Szükséges anyagok, elkészítés módja, fotó a végeredményről</a:t>
            </a:r>
          </a:p>
          <a:p>
            <a:r>
              <a:rPr lang="hu-HU" dirty="0" smtClean="0"/>
              <a:t>(kézműves, </a:t>
            </a:r>
            <a:r>
              <a:rPr lang="hu-HU" dirty="0" err="1" smtClean="0"/>
              <a:t>arts</a:t>
            </a:r>
            <a:r>
              <a:rPr lang="hu-HU" dirty="0" smtClean="0"/>
              <a:t> and </a:t>
            </a:r>
            <a:r>
              <a:rPr lang="hu-HU" dirty="0" err="1" smtClean="0"/>
              <a:t>crafts</a:t>
            </a:r>
            <a:r>
              <a:rPr lang="hu-HU" dirty="0" smtClean="0"/>
              <a:t> oldalakról) használd a </a:t>
            </a:r>
            <a:r>
              <a:rPr lang="hu-HU" dirty="0" err="1" smtClean="0"/>
              <a:t>google-fordítót</a:t>
            </a:r>
            <a:r>
              <a:rPr lang="hu-HU" dirty="0" smtClean="0"/>
              <a:t>!</a:t>
            </a:r>
          </a:p>
          <a:p>
            <a:r>
              <a:rPr lang="hu-HU" dirty="0" smtClean="0"/>
              <a:t>Lapszélen rövid leírás, hogy milyen folyamatba illeszkedik)</a:t>
            </a:r>
          </a:p>
        </p:txBody>
      </p:sp>
    </p:spTree>
    <p:extLst>
      <p:ext uri="{BB962C8B-B14F-4D97-AF65-F5344CB8AC3E}">
        <p14:creationId xmlns:p14="http://schemas.microsoft.com/office/powerpoint/2010/main" val="117985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81070" y="2244261"/>
            <a:ext cx="9389770" cy="2018645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Feladat: tervezz öt-ötféle sormintát nagycsoportos óvodásoknak vonalas és kockás lapra!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0416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sz="4400" dirty="0"/>
              <a:t>Feladat: tervezz </a:t>
            </a:r>
            <a:r>
              <a:rPr lang="hu-HU" sz="4400" dirty="0" smtClean="0"/>
              <a:t>egy-egy alakzatot pontrácson és vonalhálón, amit az óvodások át tudnak másolni! </a:t>
            </a:r>
          </a:p>
          <a:p>
            <a:pPr marL="0" indent="0">
              <a:buNone/>
            </a:pPr>
            <a:r>
              <a:rPr lang="hu-HU" sz="4400" dirty="0" smtClean="0"/>
              <a:t>Használj színeket!</a:t>
            </a:r>
            <a:endParaRPr lang="hu-HU" sz="4400" dirty="0"/>
          </a:p>
        </p:txBody>
      </p:sp>
    </p:spTree>
    <p:extLst>
      <p:ext uri="{BB962C8B-B14F-4D97-AF65-F5344CB8AC3E}">
        <p14:creationId xmlns:p14="http://schemas.microsoft.com/office/powerpoint/2010/main" val="308785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i="1" dirty="0" smtClean="0"/>
              <a:t>Kézműves tevékenység szervezése</a:t>
            </a:r>
            <a:endParaRPr lang="hu-HU" i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1097389" y="2097826"/>
            <a:ext cx="3129566" cy="133940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Nem tervezett tevékenységek, szabad foglalkozás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7162799" y="1959940"/>
            <a:ext cx="3129566" cy="133940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Pedagógiai céllal szervezett, irányított tevékenységek</a:t>
            </a:r>
            <a:endParaRPr lang="hu-HU" dirty="0"/>
          </a:p>
        </p:txBody>
      </p:sp>
      <p:sp>
        <p:nvSpPr>
          <p:cNvPr id="6" name="Felfelé nyílbuborék 5"/>
          <p:cNvSpPr/>
          <p:nvPr/>
        </p:nvSpPr>
        <p:spPr>
          <a:xfrm>
            <a:off x="850007" y="3249055"/>
            <a:ext cx="3606084" cy="2897746"/>
          </a:xfrm>
          <a:prstGeom prst="upArrowCallo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Fontos az egyéni motivációk megfigyelése szempontjából:</a:t>
            </a:r>
          </a:p>
          <a:p>
            <a:pPr marL="285750" indent="-285750" algn="ctr">
              <a:buFontTx/>
              <a:buChar char="-"/>
            </a:pPr>
            <a:r>
              <a:rPr lang="hu-HU" dirty="0" smtClean="0"/>
              <a:t>Mit szeret csinálni</a:t>
            </a:r>
          </a:p>
          <a:p>
            <a:pPr marL="285750" indent="-285750" algn="ctr">
              <a:buFontTx/>
              <a:buChar char="-"/>
            </a:pPr>
            <a:r>
              <a:rPr lang="hu-HU" dirty="0" smtClean="0"/>
              <a:t>Hogyan fejezi ki magát</a:t>
            </a:r>
          </a:p>
          <a:p>
            <a:pPr marL="285750" indent="-285750" algn="ctr">
              <a:buFontTx/>
              <a:buChar char="-"/>
            </a:pPr>
            <a:r>
              <a:rPr lang="hu-HU" dirty="0" smtClean="0"/>
              <a:t>Önálló, elmélyült alkotó-tevékenység</a:t>
            </a:r>
            <a:endParaRPr lang="hu-HU" dirty="0"/>
          </a:p>
        </p:txBody>
      </p:sp>
      <p:sp>
        <p:nvSpPr>
          <p:cNvPr id="7" name="Felfelé nyílbuborék 6"/>
          <p:cNvSpPr/>
          <p:nvPr/>
        </p:nvSpPr>
        <p:spPr>
          <a:xfrm>
            <a:off x="6920247" y="2931071"/>
            <a:ext cx="3614669" cy="3080263"/>
          </a:xfrm>
          <a:prstGeom prst="upArrowCallo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Fontos az önfegyelem, a folyamatok, célok tudatosítása miatt</a:t>
            </a:r>
          </a:p>
          <a:p>
            <a:pPr algn="ctr"/>
            <a:r>
              <a:rPr lang="hu-HU" dirty="0" smtClean="0"/>
              <a:t>A pedagógus itt célzottabban figyelheti meg a egyes képességeket</a:t>
            </a:r>
          </a:p>
          <a:p>
            <a:pPr algn="ctr"/>
            <a:r>
              <a:rPr lang="hu-HU" dirty="0" smtClean="0"/>
              <a:t>A tanév rendjébe illeszthető</a:t>
            </a:r>
          </a:p>
          <a:p>
            <a:pPr algn="ctr"/>
            <a:r>
              <a:rPr lang="hu-HU" dirty="0" smtClean="0"/>
              <a:t>Kapcsolódik alkalmakhoz, ünnepekhez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8580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Milyen szempontokat kell átgondolnunk?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Anyagok, eszközök hozzáférhetők-e?</a:t>
            </a:r>
          </a:p>
          <a:p>
            <a:r>
              <a:rPr lang="hu-HU" dirty="0" smtClean="0"/>
              <a:t>Mi a pedagógiai célja, mit fejleszt?</a:t>
            </a:r>
          </a:p>
          <a:p>
            <a:r>
              <a:rPr lang="hu-HU" dirty="0" smtClean="0"/>
              <a:t>Milyen nagyobb folyamatba illeszkedik?</a:t>
            </a:r>
          </a:p>
          <a:p>
            <a:r>
              <a:rPr lang="hu-HU" dirty="0" smtClean="0"/>
              <a:t>Megfelel-e a gyermekek életkorának?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2514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NÉHÁNY KÉZMŰVES TEVÉKENYSÉG</a:t>
            </a:r>
            <a:endParaRPr lang="hu-HU" dirty="0"/>
          </a:p>
          <a:p>
            <a:r>
              <a:rPr lang="hu-HU" dirty="0" smtClean="0"/>
              <a:t>ALAPANYAG, MÓDSZER</a:t>
            </a:r>
          </a:p>
          <a:p>
            <a:r>
              <a:rPr lang="hu-HU" dirty="0" smtClean="0"/>
              <a:t>FEJLESZTÉSI CÉL</a:t>
            </a:r>
          </a:p>
          <a:p>
            <a:r>
              <a:rPr lang="hu-HU" dirty="0" smtClean="0"/>
              <a:t>HELYE A PEDAGÓGIAI FOLYAMATBAN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4345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89396" y="425003"/>
            <a:ext cx="6156103" cy="1008108"/>
          </a:xfrm>
        </p:spPr>
        <p:txBody>
          <a:bodyPr/>
          <a:lstStyle/>
          <a:p>
            <a:r>
              <a:rPr lang="hu-HU" dirty="0" smtClean="0"/>
              <a:t>Porcelángyurma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04371" y="1468382"/>
            <a:ext cx="4596685" cy="3003952"/>
          </a:xfrm>
        </p:spPr>
        <p:txBody>
          <a:bodyPr>
            <a:normAutofit fontScale="70000" lnSpcReduction="20000"/>
          </a:bodyPr>
          <a:lstStyle/>
          <a:p>
            <a:r>
              <a:rPr lang="hu-HU" dirty="0"/>
              <a:t>1 csésze szódabikarbóna</a:t>
            </a:r>
          </a:p>
          <a:p>
            <a:r>
              <a:rPr lang="hu-HU" dirty="0"/>
              <a:t>1/2 csésze kukoricakeményítő</a:t>
            </a:r>
          </a:p>
          <a:p>
            <a:r>
              <a:rPr lang="hu-HU" dirty="0"/>
              <a:t>3/4 csésze </a:t>
            </a:r>
            <a:r>
              <a:rPr lang="hu-HU" dirty="0" smtClean="0"/>
              <a:t>víz</a:t>
            </a:r>
          </a:p>
          <a:p>
            <a:r>
              <a:rPr lang="hu-HU" dirty="0" smtClean="0"/>
              <a:t>(sodrófa, süti-kiszúrók)</a:t>
            </a:r>
            <a:endParaRPr lang="hu-HU" dirty="0"/>
          </a:p>
          <a:p>
            <a:r>
              <a:rPr lang="hu-HU" dirty="0" smtClean="0"/>
              <a:t>Alacsony </a:t>
            </a:r>
            <a:r>
              <a:rPr lang="hu-HU" dirty="0"/>
              <a:t>lángon “főzzük”, míg  sűrű gyurma állagú nem lesz. Ezután fóliába kaparjuk, és abba becsomagolva hagyjuk kihűlni. Formázás után kb. 80 fokra előmelegített sütőben lehet </a:t>
            </a:r>
            <a:r>
              <a:rPr lang="hu-HU" dirty="0" smtClean="0"/>
              <a:t>szárítani. (1 nap alatt magától is megszárad, ha kellőképpen vékony).</a:t>
            </a:r>
            <a:r>
              <a:rPr lang="hu-HU" dirty="0">
                <a:hlinkClick r:id="rId2"/>
              </a:rPr>
              <a:t/>
            </a:r>
            <a:br>
              <a:rPr lang="hu-HU" dirty="0">
                <a:hlinkClick r:id="rId2"/>
              </a:rPr>
            </a:b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652" y="3979572"/>
            <a:ext cx="3273590" cy="218409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5392" y="558454"/>
            <a:ext cx="4335887" cy="3251915"/>
          </a:xfrm>
          <a:prstGeom prst="rect">
            <a:avLst/>
          </a:prstGeom>
        </p:spPr>
      </p:pic>
      <p:sp>
        <p:nvSpPr>
          <p:cNvPr id="6" name="Balra nyílbuborék 5"/>
          <p:cNvSpPr/>
          <p:nvPr/>
        </p:nvSpPr>
        <p:spPr>
          <a:xfrm>
            <a:off x="6761409" y="3696237"/>
            <a:ext cx="5546501" cy="3161763"/>
          </a:xfrm>
          <a:prstGeom prst="leftArrowCallou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hu-HU" sz="2400" dirty="0" smtClean="0">
                <a:solidFill>
                  <a:schemeClr val="tx1"/>
                </a:solidFill>
              </a:rPr>
              <a:t>nap: a figurák elkészítése, szárítása (állatok)</a:t>
            </a:r>
          </a:p>
          <a:p>
            <a:pPr marL="342900" indent="-342900" algn="ctr">
              <a:buAutoNum type="arabicPeriod"/>
            </a:pPr>
            <a:r>
              <a:rPr lang="hu-HU" sz="2400" dirty="0">
                <a:solidFill>
                  <a:schemeClr val="tx1"/>
                </a:solidFill>
              </a:rPr>
              <a:t>n</a:t>
            </a:r>
            <a:r>
              <a:rPr lang="hu-HU" sz="2400" dirty="0" smtClean="0">
                <a:solidFill>
                  <a:schemeClr val="tx1"/>
                </a:solidFill>
              </a:rPr>
              <a:t>ap: a figurák festése</a:t>
            </a:r>
          </a:p>
          <a:p>
            <a:pPr marL="342900" indent="-342900" algn="ctr">
              <a:buAutoNum type="arabicPeriod"/>
            </a:pPr>
            <a:r>
              <a:rPr lang="hu-HU" sz="2400" dirty="0">
                <a:solidFill>
                  <a:schemeClr val="tx1"/>
                </a:solidFill>
              </a:rPr>
              <a:t>n</a:t>
            </a:r>
            <a:r>
              <a:rPr lang="hu-HU" sz="2400" dirty="0" smtClean="0">
                <a:solidFill>
                  <a:schemeClr val="tx1"/>
                </a:solidFill>
              </a:rPr>
              <a:t>ap: közös kompozíció készítése (erdő, levelekkel, mohával)</a:t>
            </a:r>
            <a:endParaRPr lang="hu-HU" sz="2400" dirty="0">
              <a:solidFill>
                <a:schemeClr val="tx1"/>
              </a:solidFill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10071279" y="90152"/>
            <a:ext cx="1918952" cy="2588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Célok:</a:t>
            </a:r>
          </a:p>
          <a:p>
            <a:pPr marL="285750" indent="-285750" algn="ctr">
              <a:buFontTx/>
              <a:buChar char="-"/>
            </a:pPr>
            <a:r>
              <a:rPr lang="hu-HU" sz="1400" dirty="0" smtClean="0"/>
              <a:t>Kézügyesség fejlesztése (henger, golyó gyúrása)</a:t>
            </a:r>
          </a:p>
          <a:p>
            <a:pPr marL="285750" indent="-285750" algn="ctr">
              <a:buFontTx/>
              <a:buChar char="-"/>
            </a:pPr>
            <a:r>
              <a:rPr lang="hu-HU" sz="1400" dirty="0" smtClean="0"/>
              <a:t>Ecsetfogás, festékhasználat</a:t>
            </a: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27983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33642"/>
            <a:ext cx="2727101" cy="2727101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Kavicsfestés (ecsettel/pöttyözővel)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73429" y="1874358"/>
            <a:ext cx="9601196" cy="3318936"/>
          </a:xfrm>
        </p:spPr>
        <p:txBody>
          <a:bodyPr/>
          <a:lstStyle/>
          <a:p>
            <a:r>
              <a:rPr lang="hu-HU" dirty="0" smtClean="0"/>
              <a:t>Akrilfesték (gyerekbarát körömlakk) </a:t>
            </a:r>
          </a:p>
          <a:p>
            <a:r>
              <a:rPr lang="hu-HU" dirty="0" smtClean="0"/>
              <a:t>Ecset</a:t>
            </a:r>
          </a:p>
          <a:p>
            <a:r>
              <a:rPr lang="hu-HU" dirty="0"/>
              <a:t>p</a:t>
            </a:r>
            <a:r>
              <a:rPr lang="hu-HU" dirty="0" smtClean="0"/>
              <a:t>ontozó toll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1684" y="3397193"/>
            <a:ext cx="2896539" cy="2896539"/>
          </a:xfrm>
          <a:prstGeom prst="rect">
            <a:avLst/>
          </a:prstGeom>
        </p:spPr>
      </p:pic>
      <p:sp>
        <p:nvSpPr>
          <p:cNvPr id="7" name="Balra nyílbuborék 6"/>
          <p:cNvSpPr/>
          <p:nvPr/>
        </p:nvSpPr>
        <p:spPr>
          <a:xfrm>
            <a:off x="6645499" y="3696237"/>
            <a:ext cx="5546501" cy="3161763"/>
          </a:xfrm>
          <a:prstGeom prst="leftArrowCallou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hu-HU" sz="2400" dirty="0" smtClean="0">
                <a:solidFill>
                  <a:schemeClr val="tx1"/>
                </a:solidFill>
              </a:rPr>
              <a:t>nap: kirándulás a Duna-parton, kövek gyűjtése</a:t>
            </a:r>
          </a:p>
          <a:p>
            <a:pPr marL="342900" indent="-342900" algn="ctr">
              <a:buAutoNum type="arabicPeriod"/>
            </a:pPr>
            <a:r>
              <a:rPr lang="hu-HU" sz="2400" dirty="0">
                <a:solidFill>
                  <a:schemeClr val="tx1"/>
                </a:solidFill>
              </a:rPr>
              <a:t>n</a:t>
            </a:r>
            <a:r>
              <a:rPr lang="hu-HU" sz="2400" dirty="0" smtClean="0">
                <a:solidFill>
                  <a:schemeClr val="tx1"/>
                </a:solidFill>
              </a:rPr>
              <a:t>ap: a kövek festése, szárítás</a:t>
            </a:r>
          </a:p>
        </p:txBody>
      </p:sp>
      <p:sp>
        <p:nvSpPr>
          <p:cNvPr id="8" name="Téglalap 7"/>
          <p:cNvSpPr/>
          <p:nvPr/>
        </p:nvSpPr>
        <p:spPr>
          <a:xfrm>
            <a:off x="9937122" y="402464"/>
            <a:ext cx="1918952" cy="2588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Célok:</a:t>
            </a:r>
          </a:p>
          <a:p>
            <a:pPr marL="285750" indent="-285750" algn="ctr">
              <a:buFontTx/>
              <a:buChar char="-"/>
            </a:pPr>
            <a:r>
              <a:rPr lang="hu-HU" sz="1400" dirty="0" err="1" smtClean="0"/>
              <a:t>Finommotorika</a:t>
            </a:r>
            <a:r>
              <a:rPr lang="hu-HU" sz="1400" dirty="0" smtClean="0"/>
              <a:t> fejlesztése</a:t>
            </a:r>
          </a:p>
          <a:p>
            <a:pPr marL="285750" indent="-285750" algn="ctr">
              <a:buFontTx/>
              <a:buChar char="-"/>
            </a:pPr>
            <a:r>
              <a:rPr lang="hu-HU" sz="1400" dirty="0" smtClean="0"/>
              <a:t>Ecsethasználat</a:t>
            </a:r>
          </a:p>
          <a:p>
            <a:pPr marL="285750" indent="-285750" algn="ctr">
              <a:buFontTx/>
              <a:buChar char="-"/>
            </a:pPr>
            <a:r>
              <a:rPr lang="hu-HU" sz="1400" dirty="0" smtClean="0"/>
              <a:t>Szabályos pöttyözés (szem-kéz koordináció)</a:t>
            </a: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105719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Fonalgrafika (papírhímzés)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947671"/>
            <a:ext cx="6683062" cy="4229291"/>
          </a:xfrm>
        </p:spPr>
        <p:txBody>
          <a:bodyPr>
            <a:normAutofit/>
          </a:bodyPr>
          <a:lstStyle/>
          <a:p>
            <a:r>
              <a:rPr lang="hu-HU" i="1" dirty="0" smtClean="0">
                <a:solidFill>
                  <a:schemeClr val="accent1">
                    <a:lumMod val="50000"/>
                  </a:schemeClr>
                </a:solidFill>
              </a:rPr>
              <a:t>Erős kartonpapír</a:t>
            </a:r>
          </a:p>
          <a:p>
            <a:r>
              <a:rPr lang="hu-HU" i="1" dirty="0" err="1" smtClean="0">
                <a:solidFill>
                  <a:schemeClr val="accent1">
                    <a:lumMod val="50000"/>
                  </a:schemeClr>
                </a:solidFill>
              </a:rPr>
              <a:t>Zsákvarrótű</a:t>
            </a:r>
            <a:endParaRPr lang="hu-HU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hu-HU" i="1" dirty="0" smtClean="0">
                <a:solidFill>
                  <a:schemeClr val="accent1">
                    <a:lumMod val="50000"/>
                  </a:schemeClr>
                </a:solidFill>
              </a:rPr>
              <a:t>Színes fonal</a:t>
            </a:r>
          </a:p>
          <a:p>
            <a:r>
              <a:rPr lang="hu-HU" i="1" dirty="0" smtClean="0">
                <a:solidFill>
                  <a:schemeClr val="accent1">
                    <a:lumMod val="50000"/>
                  </a:schemeClr>
                </a:solidFill>
              </a:rPr>
              <a:t>Ceruza</a:t>
            </a:r>
          </a:p>
          <a:p>
            <a:pPr marL="0" indent="0">
              <a:buNone/>
            </a:pPr>
            <a:r>
              <a:rPr lang="hu-HU" dirty="0" smtClean="0"/>
              <a:t>A papír hátoldalán rajzoljuk meg a pontos formát. </a:t>
            </a:r>
            <a:r>
              <a:rPr lang="hu-HU" dirty="0" err="1" smtClean="0"/>
              <a:t>Zsákvarrótűvel</a:t>
            </a:r>
            <a:r>
              <a:rPr lang="hu-HU" dirty="0" smtClean="0"/>
              <a:t> szabályosan kilyuggatjuk (pedagógus).</a:t>
            </a:r>
          </a:p>
          <a:p>
            <a:pPr marL="0" indent="0">
              <a:buNone/>
            </a:pPr>
            <a:r>
              <a:rPr lang="hu-HU" dirty="0" smtClean="0"/>
              <a:t>A gyerekek tompa végű varrótűvel hímeznek. </a:t>
            </a:r>
          </a:p>
          <a:p>
            <a:pPr marL="0" indent="0">
              <a:buNone/>
            </a:pPr>
            <a:r>
              <a:rPr lang="hu-HU" dirty="0" smtClean="0"/>
              <a:t>(Tanulják meg a tűbefűzést!)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354" y="2134693"/>
            <a:ext cx="1127891" cy="177749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011" y="2136672"/>
            <a:ext cx="1727243" cy="172724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1172" y="2097076"/>
            <a:ext cx="1893710" cy="2594124"/>
          </a:xfrm>
          <a:prstGeom prst="rect">
            <a:avLst/>
          </a:prstGeom>
        </p:spPr>
      </p:pic>
      <p:sp>
        <p:nvSpPr>
          <p:cNvPr id="9" name="Balra nyílbuborék 8"/>
          <p:cNvSpPr/>
          <p:nvPr/>
        </p:nvSpPr>
        <p:spPr>
          <a:xfrm>
            <a:off x="7521262" y="4062316"/>
            <a:ext cx="4460400" cy="2609501"/>
          </a:xfrm>
          <a:prstGeom prst="leftArrowCallou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/>
            </a:pPr>
            <a:r>
              <a:rPr lang="hu-HU" sz="2400" dirty="0" smtClean="0">
                <a:solidFill>
                  <a:schemeClr val="tx1"/>
                </a:solidFill>
              </a:rPr>
              <a:t>nap: a fonalgrafika elkészítése (ajándékba)</a:t>
            </a:r>
          </a:p>
          <a:p>
            <a:pPr marL="457200" indent="-457200" algn="ctr">
              <a:buAutoNum type="arabicPeriod"/>
            </a:pPr>
            <a:r>
              <a:rPr lang="hu-HU" sz="2400" dirty="0">
                <a:solidFill>
                  <a:schemeClr val="tx1"/>
                </a:solidFill>
              </a:rPr>
              <a:t>n</a:t>
            </a:r>
            <a:r>
              <a:rPr lang="hu-HU" sz="2400" dirty="0" smtClean="0">
                <a:solidFill>
                  <a:schemeClr val="tx1"/>
                </a:solidFill>
              </a:rPr>
              <a:t>ap: csomagolás (köv. lap)</a:t>
            </a:r>
          </a:p>
        </p:txBody>
      </p:sp>
      <p:sp>
        <p:nvSpPr>
          <p:cNvPr id="11" name="Téglalap 10"/>
          <p:cNvSpPr/>
          <p:nvPr/>
        </p:nvSpPr>
        <p:spPr>
          <a:xfrm>
            <a:off x="10071279" y="25757"/>
            <a:ext cx="1918952" cy="2588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Célok:</a:t>
            </a:r>
          </a:p>
          <a:p>
            <a:pPr marL="285750" indent="-285750" algn="ctr">
              <a:buFontTx/>
              <a:buChar char="-"/>
            </a:pPr>
            <a:r>
              <a:rPr lang="hu-HU" sz="1400" dirty="0" err="1" smtClean="0"/>
              <a:t>Finommotorika</a:t>
            </a:r>
            <a:r>
              <a:rPr lang="hu-HU" sz="1400" dirty="0" smtClean="0"/>
              <a:t> fejlesztése</a:t>
            </a:r>
          </a:p>
          <a:p>
            <a:pPr marL="285750" indent="-285750" algn="ctr">
              <a:buFontTx/>
              <a:buChar char="-"/>
            </a:pPr>
            <a:r>
              <a:rPr lang="hu-HU" sz="1400" dirty="0" smtClean="0"/>
              <a:t>tűbefűzés</a:t>
            </a:r>
          </a:p>
          <a:p>
            <a:pPr marL="285750" indent="-285750" algn="ctr">
              <a:buFontTx/>
              <a:buChar char="-"/>
            </a:pPr>
            <a:r>
              <a:rPr lang="hu-HU" sz="1400" dirty="0" smtClean="0"/>
              <a:t>varrástechnika</a:t>
            </a: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327655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" y="272792"/>
            <a:ext cx="9760683" cy="571388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8960" y="4068409"/>
            <a:ext cx="4608975" cy="2627604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9762186" y="-51516"/>
            <a:ext cx="2228045" cy="32997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Célok:</a:t>
            </a:r>
          </a:p>
          <a:p>
            <a:pPr marL="285750" indent="-285750" algn="ctr">
              <a:buFontTx/>
              <a:buChar char="-"/>
            </a:pPr>
            <a:r>
              <a:rPr lang="hu-HU" dirty="0" smtClean="0"/>
              <a:t>Masni készítése</a:t>
            </a:r>
          </a:p>
          <a:p>
            <a:pPr marL="285750" indent="-285750" algn="ctr">
              <a:buFontTx/>
              <a:buChar char="-"/>
            </a:pPr>
            <a:r>
              <a:rPr lang="hu-HU" dirty="0" smtClean="0"/>
              <a:t>(cipőfűző kötésének gyakorlása)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180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6" y="95450"/>
            <a:ext cx="11103915" cy="660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6904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us">
  <a:themeElements>
    <a:clrScheme name="Organikus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us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u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1576</TotalTime>
  <Words>414</Words>
  <Application>Microsoft Office PowerPoint</Application>
  <PresentationFormat>Szélesvásznú</PresentationFormat>
  <Paragraphs>82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Organikus</vt:lpstr>
      <vt:lpstr>Pedagógia-gyakorlat</vt:lpstr>
      <vt:lpstr>Kézműves tevékenység szervezése</vt:lpstr>
      <vt:lpstr>Milyen szempontokat kell átgondolnunk?</vt:lpstr>
      <vt:lpstr>PowerPoint bemutató</vt:lpstr>
      <vt:lpstr>Porcelángyurma</vt:lpstr>
      <vt:lpstr>Kavicsfestés (ecsettel/pöttyözővel)</vt:lpstr>
      <vt:lpstr>Fonalgrafika (papírhímzés)</vt:lpstr>
      <vt:lpstr>PowerPoint bemutató</vt:lpstr>
      <vt:lpstr>PowerPoint bemutató</vt:lpstr>
      <vt:lpstr>Szimmetrikus, sorminta stb. díszítés</vt:lpstr>
      <vt:lpstr>Sorminták készítése</vt:lpstr>
      <vt:lpstr>Szak.gyak. teljesítése</vt:lpstr>
      <vt:lpstr>Feladat: tervezz öt-ötféle sormintát nagycsoportos óvodásoknak vonalas és kockás lapra!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Admin</dc:creator>
  <cp:lastModifiedBy>Admin</cp:lastModifiedBy>
  <cp:revision>20</cp:revision>
  <dcterms:created xsi:type="dcterms:W3CDTF">2021-06-18T11:57:48Z</dcterms:created>
  <dcterms:modified xsi:type="dcterms:W3CDTF">2021-06-20T19:01:07Z</dcterms:modified>
</cp:coreProperties>
</file>