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6" r:id="rId2"/>
    <p:sldId id="260" r:id="rId3"/>
    <p:sldId id="258" r:id="rId4"/>
    <p:sldId id="261" r:id="rId5"/>
    <p:sldId id="269" r:id="rId6"/>
    <p:sldId id="270" r:id="rId7"/>
    <p:sldId id="272" r:id="rId8"/>
    <p:sldId id="274" r:id="rId9"/>
    <p:sldId id="276" r:id="rId10"/>
    <p:sldId id="278" r:id="rId11"/>
    <p:sldId id="280" r:id="rId1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2021. 04. 14.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24076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2021. 04. 14.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8793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2021. 04. 14.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42817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2021. 04. 14.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210928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2021. 04. 14.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70012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2021. 04. 14.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187438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2021. 04. 14.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354588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2021. 04. 14.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91879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2021. 04. 14.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5085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2021. 04. 14.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26656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2021. 04. 14.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59134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2021. 04. 14.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7408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2021. 04. 14.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29666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2021. 04. 14.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23312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2021. 04. 14.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53877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2021. 04. 14.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57262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53603-837E-4659-9183-D679EA513DBC}" type="datetimeFigureOut">
              <a:rPr lang="hu-HU" smtClean="0"/>
              <a:t>2021. 04. 14.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00410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060173" y="1122363"/>
            <a:ext cx="6023207" cy="1655762"/>
          </a:xfrm>
        </p:spPr>
        <p:txBody>
          <a:bodyPr>
            <a:noAutofit/>
          </a:bodyPr>
          <a:lstStyle/>
          <a:p>
            <a:r>
              <a:rPr lang="hu-HU" sz="5400" dirty="0" smtClean="0">
                <a:solidFill>
                  <a:schemeClr val="accent1">
                    <a:lumMod val="75000"/>
                  </a:schemeClr>
                </a:solidFill>
                <a:latin typeface="Algerian" panose="04020705040A02060702" pitchFamily="82" charset="0"/>
              </a:rPr>
              <a:t>Írásbeli érettségi </a:t>
            </a:r>
          </a:p>
          <a:p>
            <a:r>
              <a:rPr lang="hu-HU" sz="5400" dirty="0" smtClean="0">
                <a:solidFill>
                  <a:schemeClr val="accent1">
                    <a:lumMod val="75000"/>
                  </a:schemeClr>
                </a:solidFill>
                <a:latin typeface="Algerian" panose="04020705040A02060702" pitchFamily="82" charset="0"/>
              </a:rPr>
              <a:t>– gyakorlati szövegalkotás I. rész</a:t>
            </a:r>
            <a:endParaRPr lang="hu-HU" sz="5400" dirty="0">
              <a:solidFill>
                <a:schemeClr val="accent1">
                  <a:lumMod val="75000"/>
                </a:schemeClr>
              </a:solidFill>
              <a:latin typeface="Algerian" panose="04020705040A02060702" pitchFamily="82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93806">
            <a:off x="7851148" y="2088744"/>
            <a:ext cx="3349293" cy="4677461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811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hu-HU" sz="2400" dirty="0" smtClean="0"/>
              <a:t>Felszólalás</a:t>
            </a:r>
          </a:p>
          <a:p>
            <a:r>
              <a:rPr lang="hu-HU" sz="2400" dirty="0" smtClean="0"/>
              <a:t>Hozzászólás</a:t>
            </a:r>
          </a:p>
          <a:p>
            <a:r>
              <a:rPr lang="hu-HU" sz="2400" dirty="0" smtClean="0"/>
              <a:t>Kérvény</a:t>
            </a:r>
          </a:p>
          <a:p>
            <a:r>
              <a:rPr lang="hu-HU" sz="2400" dirty="0" smtClean="0"/>
              <a:t>Olvasói levél</a:t>
            </a:r>
          </a:p>
          <a:p>
            <a:r>
              <a:rPr lang="hu-HU" sz="2400" dirty="0"/>
              <a:t>H</a:t>
            </a:r>
            <a:r>
              <a:rPr lang="hu-HU" sz="2400" dirty="0" smtClean="0"/>
              <a:t>ivatalos levél</a:t>
            </a:r>
          </a:p>
          <a:p>
            <a:r>
              <a:rPr lang="hu-HU" sz="2400" dirty="0"/>
              <a:t>Motivációs levél</a:t>
            </a:r>
          </a:p>
          <a:p>
            <a:r>
              <a:rPr lang="hu-HU" sz="2400" dirty="0" smtClean="0"/>
              <a:t>Ajánlás</a:t>
            </a:r>
          </a:p>
          <a:p>
            <a:r>
              <a:rPr lang="hu-HU" sz="2400" dirty="0" smtClean="0"/>
              <a:t>Méltatás</a:t>
            </a:r>
          </a:p>
        </p:txBody>
      </p:sp>
      <p:sp>
        <p:nvSpPr>
          <p:cNvPr id="5" name="Téglalap 4"/>
          <p:cNvSpPr/>
          <p:nvPr/>
        </p:nvSpPr>
        <p:spPr>
          <a:xfrm>
            <a:off x="409501" y="3651093"/>
            <a:ext cx="3103808" cy="502276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2"/>
          <a:srcRect t="17297"/>
          <a:stretch/>
        </p:blipFill>
        <p:spPr>
          <a:xfrm>
            <a:off x="8008513" y="1751526"/>
            <a:ext cx="3742452" cy="4803819"/>
          </a:xfrm>
          <a:prstGeom prst="rect">
            <a:avLst/>
          </a:prstGeom>
        </p:spPr>
      </p:pic>
      <p:sp>
        <p:nvSpPr>
          <p:cNvPr id="9" name="Vágott nyíl jobbra 8"/>
          <p:cNvSpPr/>
          <p:nvPr/>
        </p:nvSpPr>
        <p:spPr>
          <a:xfrm>
            <a:off x="4592145" y="5639384"/>
            <a:ext cx="2717443" cy="45076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datálás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10" name="Vágott nyíl jobbra 9"/>
          <p:cNvSpPr/>
          <p:nvPr/>
        </p:nvSpPr>
        <p:spPr>
          <a:xfrm>
            <a:off x="5188039" y="6148614"/>
            <a:ext cx="2717443" cy="45076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aláírás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13" name="Vágott nyíl jobbra 12"/>
          <p:cNvSpPr/>
          <p:nvPr/>
        </p:nvSpPr>
        <p:spPr>
          <a:xfrm>
            <a:off x="5203065" y="1994214"/>
            <a:ext cx="2717443" cy="45076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BM</a:t>
            </a:r>
            <a:endParaRPr lang="hu-HU" dirty="0">
              <a:solidFill>
                <a:schemeClr val="tx1"/>
              </a:solidFill>
            </a:endParaRPr>
          </a:p>
        </p:txBody>
      </p:sp>
      <p:cxnSp>
        <p:nvCxnSpPr>
          <p:cNvPr id="16" name="Egyenes összekötő 15"/>
          <p:cNvCxnSpPr/>
          <p:nvPr/>
        </p:nvCxnSpPr>
        <p:spPr>
          <a:xfrm>
            <a:off x="4636394" y="2763298"/>
            <a:ext cx="7315200" cy="1911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églalap 3"/>
          <p:cNvSpPr/>
          <p:nvPr/>
        </p:nvSpPr>
        <p:spPr>
          <a:xfrm>
            <a:off x="1" y="-51517"/>
            <a:ext cx="5634580" cy="30738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sz="1600" dirty="0" smtClean="0">
                <a:solidFill>
                  <a:schemeClr val="tx1"/>
                </a:solidFill>
              </a:rPr>
              <a:t>Ön a Nyugat folyóirat előfizetője és lelkes olvasója, a modern szépirodalom nagy rajongója. Az utóbbi időben viszont feltűnt önnek, hogy egyre kevesebb az igazi szépirodalom, a versek, novellák, ráadásul az ön számára legkedvesebb költők helyét egyre inkább elfoglalják a közélettel, politikával foglalkozó esszék és tanulmányok.  Ön szeretné, ha a folyóirat ugyanazt a tiszta művészeti vonalat folytatná, mint korábban. Fogalmazza meg ezt a benyomását és kérését a szerkesztőség felé!</a:t>
            </a:r>
          </a:p>
          <a:p>
            <a:endParaRPr lang="hu-HU" sz="1600" dirty="0">
              <a:solidFill>
                <a:schemeClr val="tx1"/>
              </a:solidFill>
            </a:endParaRPr>
          </a:p>
          <a:p>
            <a:r>
              <a:rPr lang="hu-HU" sz="1600" dirty="0" smtClean="0">
                <a:solidFill>
                  <a:schemeClr val="tx1"/>
                </a:solidFill>
              </a:rPr>
              <a:t>Adatok: Nyugat Szerkesztősége, Babits Mihály főszerkesztő, Budapest, Pf. 133</a:t>
            </a:r>
            <a:endParaRPr lang="hu-HU" sz="1600" dirty="0">
              <a:solidFill>
                <a:schemeClr val="tx1"/>
              </a:solidFill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3245476" y="3873088"/>
            <a:ext cx="4819075" cy="16590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hu-HU" dirty="0" smtClean="0">
                <a:solidFill>
                  <a:schemeClr val="tx1"/>
                </a:solidFill>
              </a:rPr>
              <a:t>Rövid bemutatkozás olvasóként</a:t>
            </a:r>
          </a:p>
          <a:p>
            <a:pPr marL="285750" indent="-285750" algn="ctr">
              <a:buFontTx/>
              <a:buChar char="-"/>
            </a:pPr>
            <a:r>
              <a:rPr lang="hu-HU" dirty="0" smtClean="0">
                <a:solidFill>
                  <a:schemeClr val="tx1"/>
                </a:solidFill>
              </a:rPr>
              <a:t>A korábbi és a mai arculat világos leírása</a:t>
            </a:r>
          </a:p>
          <a:p>
            <a:pPr marL="285750" indent="-285750" algn="ctr">
              <a:buFontTx/>
              <a:buChar char="-"/>
            </a:pPr>
            <a:r>
              <a:rPr lang="hu-HU" dirty="0" smtClean="0">
                <a:solidFill>
                  <a:schemeClr val="tx1"/>
                </a:solidFill>
              </a:rPr>
              <a:t>udvarias fordulatok </a:t>
            </a:r>
          </a:p>
          <a:p>
            <a:pPr marL="285750" indent="-285750" algn="ctr">
              <a:buFontTx/>
              <a:buChar char="-"/>
            </a:pPr>
            <a:r>
              <a:rPr lang="hu-HU" dirty="0" smtClean="0">
                <a:solidFill>
                  <a:schemeClr val="tx1"/>
                </a:solidFill>
              </a:rPr>
              <a:t>Konkrét példák (pl. nyugatos szerző)</a:t>
            </a:r>
          </a:p>
          <a:p>
            <a:pPr marL="285750" indent="-285750" algn="ctr">
              <a:buFontTx/>
              <a:buChar char="-"/>
            </a:pPr>
            <a:r>
              <a:rPr lang="hu-HU" dirty="0" smtClean="0">
                <a:solidFill>
                  <a:schemeClr val="tx1"/>
                </a:solidFill>
              </a:rPr>
              <a:t>Kérés pontos megfogalmazása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8" name="Vágott nyíl jobbra 7"/>
          <p:cNvSpPr/>
          <p:nvPr/>
        </p:nvSpPr>
        <p:spPr>
          <a:xfrm>
            <a:off x="3889420" y="2292439"/>
            <a:ext cx="4175131" cy="171289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Tisztelt Főszerkesztő Úr! /Tisztelt Szerkesztőség!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14" name="Ellipszis buborék 13"/>
          <p:cNvSpPr/>
          <p:nvPr/>
        </p:nvSpPr>
        <p:spPr>
          <a:xfrm>
            <a:off x="8359602" y="0"/>
            <a:ext cx="3161838" cy="1286042"/>
          </a:xfrm>
          <a:prstGeom prst="wedgeEllipseCallout">
            <a:avLst>
              <a:gd name="adj1" fmla="val -99972"/>
              <a:gd name="adj2" fmla="val 301963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Ne vedd át szó szerint a feladat kiírásának szövegét!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37306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3" grpId="0" animBg="1"/>
      <p:bldP spid="6" grpId="0" animBg="1"/>
      <p:bldP spid="8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hu-HU" sz="2400" dirty="0" smtClean="0"/>
              <a:t>Felszólalás</a:t>
            </a:r>
          </a:p>
          <a:p>
            <a:r>
              <a:rPr lang="hu-HU" sz="2400" dirty="0" smtClean="0"/>
              <a:t>Hozzászólás</a:t>
            </a:r>
          </a:p>
          <a:p>
            <a:r>
              <a:rPr lang="hu-HU" sz="2400" dirty="0" smtClean="0"/>
              <a:t>Kérvény</a:t>
            </a:r>
          </a:p>
          <a:p>
            <a:r>
              <a:rPr lang="hu-HU" sz="2400" dirty="0" smtClean="0"/>
              <a:t>Olvasói levél</a:t>
            </a:r>
          </a:p>
          <a:p>
            <a:r>
              <a:rPr lang="hu-HU" sz="2400" dirty="0"/>
              <a:t>H</a:t>
            </a:r>
            <a:r>
              <a:rPr lang="hu-HU" sz="2400" dirty="0" smtClean="0"/>
              <a:t>ivatalos levél</a:t>
            </a:r>
          </a:p>
          <a:p>
            <a:r>
              <a:rPr lang="hu-HU" sz="2400" dirty="0"/>
              <a:t>Motivációs levél</a:t>
            </a:r>
          </a:p>
          <a:p>
            <a:r>
              <a:rPr lang="hu-HU" sz="2400" dirty="0" smtClean="0"/>
              <a:t>Ajánlás</a:t>
            </a:r>
          </a:p>
          <a:p>
            <a:r>
              <a:rPr lang="hu-HU" sz="2400" dirty="0" smtClean="0"/>
              <a:t>Méltatás</a:t>
            </a:r>
          </a:p>
        </p:txBody>
      </p:sp>
      <p:sp>
        <p:nvSpPr>
          <p:cNvPr id="5" name="Téglalap 4"/>
          <p:cNvSpPr/>
          <p:nvPr/>
        </p:nvSpPr>
        <p:spPr>
          <a:xfrm>
            <a:off x="409501" y="4578372"/>
            <a:ext cx="3103808" cy="502276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2"/>
          <a:srcRect t="17297"/>
          <a:stretch/>
        </p:blipFill>
        <p:spPr>
          <a:xfrm>
            <a:off x="8008513" y="1751526"/>
            <a:ext cx="3742452" cy="4803819"/>
          </a:xfrm>
          <a:prstGeom prst="rect">
            <a:avLst/>
          </a:prstGeom>
        </p:spPr>
      </p:pic>
      <p:sp>
        <p:nvSpPr>
          <p:cNvPr id="9" name="Vágott nyíl jobbra 8"/>
          <p:cNvSpPr/>
          <p:nvPr/>
        </p:nvSpPr>
        <p:spPr>
          <a:xfrm>
            <a:off x="4592145" y="5639384"/>
            <a:ext cx="2717443" cy="45076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datálás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10" name="Vágott nyíl jobbra 9"/>
          <p:cNvSpPr/>
          <p:nvPr/>
        </p:nvSpPr>
        <p:spPr>
          <a:xfrm>
            <a:off x="5188039" y="6148614"/>
            <a:ext cx="2717443" cy="45076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aláírás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13" name="Vágott nyíl jobbra 12"/>
          <p:cNvSpPr/>
          <p:nvPr/>
        </p:nvSpPr>
        <p:spPr>
          <a:xfrm>
            <a:off x="5203065" y="1994214"/>
            <a:ext cx="2717443" cy="45076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PIM, KV</a:t>
            </a:r>
            <a:endParaRPr lang="hu-HU" dirty="0">
              <a:solidFill>
                <a:schemeClr val="tx1"/>
              </a:solidFill>
            </a:endParaRPr>
          </a:p>
        </p:txBody>
      </p:sp>
      <p:cxnSp>
        <p:nvCxnSpPr>
          <p:cNvPr id="16" name="Egyenes összekötő 15"/>
          <p:cNvCxnSpPr/>
          <p:nvPr/>
        </p:nvCxnSpPr>
        <p:spPr>
          <a:xfrm>
            <a:off x="4636394" y="2763298"/>
            <a:ext cx="7315200" cy="1911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églalap 3"/>
          <p:cNvSpPr/>
          <p:nvPr/>
        </p:nvSpPr>
        <p:spPr>
          <a:xfrm>
            <a:off x="1" y="-51517"/>
            <a:ext cx="5409126" cy="38686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sz="1600" dirty="0" smtClean="0">
                <a:solidFill>
                  <a:schemeClr val="tx1"/>
                </a:solidFill>
              </a:rPr>
              <a:t>A Petőfi Irodalmi Múzeum pályázatot hirdet középiskolások számára, amelynek keretében a kiválasztott legaktívabb, leginkább kreatív diákok a múzeum következő öt évre tervezett programjainak összeállításában, véleményezésében részt vehetnek, mint </a:t>
            </a:r>
            <a:r>
              <a:rPr lang="hu-HU" sz="1600" i="1" dirty="0" smtClean="0">
                <a:solidFill>
                  <a:schemeClr val="tx1"/>
                </a:solidFill>
              </a:rPr>
              <a:t>megbízott diáktanácsadó</a:t>
            </a:r>
            <a:r>
              <a:rPr lang="hu-HU" sz="1600" dirty="0" smtClean="0">
                <a:solidFill>
                  <a:schemeClr val="tx1"/>
                </a:solidFill>
              </a:rPr>
              <a:t>k. A múzeum jelentős összegű ösztöndíjjal jutalmazza a részt vevő diákok munkáját. A pályázathoz csatolt motivációs levelében igyekezzen több oldalról bemutatni tájékozottságát, képességeit, kreativitását, hivatkozzon eddigi irodalmi tevékenységére is.</a:t>
            </a:r>
          </a:p>
          <a:p>
            <a:endParaRPr lang="hu-HU" sz="1600" dirty="0">
              <a:solidFill>
                <a:schemeClr val="tx1"/>
              </a:solidFill>
            </a:endParaRPr>
          </a:p>
          <a:p>
            <a:r>
              <a:rPr lang="hu-HU" sz="1600" dirty="0" smtClean="0">
                <a:solidFill>
                  <a:schemeClr val="tx1"/>
                </a:solidFill>
              </a:rPr>
              <a:t>A motivációs levelet a következő címre kell benyújtani: Petőfi Irodalmi Múzeum, Kiss Vivien pályázati referens,, Budapest, Pf. 156.</a:t>
            </a:r>
            <a:endParaRPr lang="hu-HU" sz="1600" dirty="0">
              <a:solidFill>
                <a:schemeClr val="tx1"/>
              </a:solidFill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3361386" y="3924342"/>
            <a:ext cx="4703165" cy="16077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hu-HU" dirty="0" smtClean="0">
                <a:solidFill>
                  <a:schemeClr val="tx1"/>
                </a:solidFill>
              </a:rPr>
              <a:t>Rövid bemutatkozás</a:t>
            </a:r>
          </a:p>
          <a:p>
            <a:pPr marL="285750" indent="-285750" algn="ctr">
              <a:buFontTx/>
              <a:buChar char="-"/>
            </a:pPr>
            <a:r>
              <a:rPr lang="hu-HU" dirty="0" smtClean="0">
                <a:solidFill>
                  <a:schemeClr val="tx1"/>
                </a:solidFill>
              </a:rPr>
              <a:t>Megpályázott munka megnevezése </a:t>
            </a:r>
          </a:p>
          <a:p>
            <a:pPr marL="285750" indent="-285750" algn="ctr">
              <a:buFontTx/>
              <a:buChar char="-"/>
            </a:pPr>
            <a:r>
              <a:rPr lang="hu-HU" dirty="0" smtClean="0">
                <a:solidFill>
                  <a:schemeClr val="tx1"/>
                </a:solidFill>
              </a:rPr>
              <a:t>Miért vagy különösen alkalmas a feladat elvégzésére?</a:t>
            </a:r>
          </a:p>
          <a:p>
            <a:pPr marL="285750" indent="-285750" algn="ctr">
              <a:buFontTx/>
              <a:buChar char="-"/>
            </a:pPr>
            <a:r>
              <a:rPr lang="hu-HU" dirty="0" smtClean="0">
                <a:solidFill>
                  <a:schemeClr val="tx1"/>
                </a:solidFill>
              </a:rPr>
              <a:t>Remény kifejezése (hogy sikeres lesz a pályázatod) </a:t>
            </a:r>
          </a:p>
        </p:txBody>
      </p:sp>
      <p:sp>
        <p:nvSpPr>
          <p:cNvPr id="8" name="Vágott nyíl jobbra 7"/>
          <p:cNvSpPr/>
          <p:nvPr/>
        </p:nvSpPr>
        <p:spPr>
          <a:xfrm>
            <a:off x="5203065" y="2292439"/>
            <a:ext cx="2861486" cy="197970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Megszólítás helyett cím: MOTIVÁCIÓS LEVÉL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11" name="Téglalap 10"/>
          <p:cNvSpPr/>
          <p:nvPr/>
        </p:nvSpPr>
        <p:spPr>
          <a:xfrm>
            <a:off x="4893972" y="154546"/>
            <a:ext cx="6944998" cy="99167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Nem kötelező a valóságot írni, ilyenkor találj ki minél több és jobb tevékenységet: a javító tanár azt fogja értékelni, hogy a levél meggyőző-e, ill. megfelel-e a formai követelményeknek!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7657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3" grpId="0" animBg="1"/>
      <p:bldP spid="6" grpId="0" animBg="1"/>
      <p:bldP spid="8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5786"/>
          </a:xfrm>
        </p:spPr>
        <p:txBody>
          <a:bodyPr/>
          <a:lstStyle/>
          <a:p>
            <a:r>
              <a:rPr lang="hu-HU" dirty="0" smtClean="0"/>
              <a:t>Az írásbeli vizsga áttekintése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2660560" y="1309889"/>
            <a:ext cx="6812924" cy="8918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Szövegértési feladatlap (nem választható!)  - 40 pont</a:t>
            </a:r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2608508" y="2269890"/>
            <a:ext cx="2794715" cy="8918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Érvelés (10 pont)</a:t>
            </a:r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>
            <a:off x="6678769" y="2287307"/>
            <a:ext cx="2794715" cy="8918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Gyakorlati szövegalkotás </a:t>
            </a:r>
          </a:p>
          <a:p>
            <a:pPr algn="ctr"/>
            <a:r>
              <a:rPr lang="hu-HU" dirty="0" smtClean="0"/>
              <a:t>(10 pont)</a:t>
            </a:r>
            <a:endParaRPr lang="hu-HU" dirty="0"/>
          </a:p>
        </p:txBody>
      </p:sp>
      <p:sp>
        <p:nvSpPr>
          <p:cNvPr id="7" name="Téglalap 6"/>
          <p:cNvSpPr/>
          <p:nvPr/>
        </p:nvSpPr>
        <p:spPr>
          <a:xfrm>
            <a:off x="5552403" y="2319961"/>
            <a:ext cx="1029237" cy="7447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rgbClr val="FF0000"/>
                </a:solidFill>
              </a:rPr>
              <a:t>VAGY</a:t>
            </a:r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8" name="Téglalap 7"/>
          <p:cNvSpPr/>
          <p:nvPr/>
        </p:nvSpPr>
        <p:spPr>
          <a:xfrm>
            <a:off x="9968247" y="1296775"/>
            <a:ext cx="1712890" cy="178363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Összesen 90 perc, </a:t>
            </a:r>
          </a:p>
          <a:p>
            <a:pPr algn="ctr"/>
            <a:r>
              <a:rPr lang="hu-HU" dirty="0" smtClean="0"/>
              <a:t>Összesen 50 pont</a:t>
            </a:r>
            <a:endParaRPr lang="hu-HU" dirty="0"/>
          </a:p>
        </p:txBody>
      </p:sp>
      <p:sp>
        <p:nvSpPr>
          <p:cNvPr id="9" name="Ellipszis buborék 8"/>
          <p:cNvSpPr/>
          <p:nvPr/>
        </p:nvSpPr>
        <p:spPr>
          <a:xfrm>
            <a:off x="9117496" y="3533998"/>
            <a:ext cx="2731067" cy="3087230"/>
          </a:xfrm>
          <a:prstGeom prst="wedgeEllipseCallout">
            <a:avLst>
              <a:gd name="adj1" fmla="val -115579"/>
              <a:gd name="adj2" fmla="val -6825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Pl. kérvény, felszólalás, hozzászólás, motivációs levél, olvasói levél, hivatalos levél, ajánlás, méltatás</a:t>
            </a:r>
            <a:endParaRPr lang="hu-HU" dirty="0"/>
          </a:p>
        </p:txBody>
      </p:sp>
      <p:sp>
        <p:nvSpPr>
          <p:cNvPr id="11" name="Ellipszis 10"/>
          <p:cNvSpPr/>
          <p:nvPr/>
        </p:nvSpPr>
        <p:spPr>
          <a:xfrm>
            <a:off x="5123645" y="3126020"/>
            <a:ext cx="2210752" cy="40797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Választható!</a:t>
            </a:r>
            <a:endParaRPr lang="hu-HU" dirty="0"/>
          </a:p>
        </p:txBody>
      </p:sp>
      <p:sp>
        <p:nvSpPr>
          <p:cNvPr id="10" name="Téglalap 9"/>
          <p:cNvSpPr/>
          <p:nvPr/>
        </p:nvSpPr>
        <p:spPr>
          <a:xfrm>
            <a:off x="6730284" y="4511416"/>
            <a:ext cx="2743200" cy="137803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EZ A MAI ÓRA TÉMÁJA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05589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5786"/>
          </a:xfrm>
        </p:spPr>
        <p:txBody>
          <a:bodyPr/>
          <a:lstStyle/>
          <a:p>
            <a:r>
              <a:rPr lang="hu-HU" dirty="0" smtClean="0"/>
              <a:t>Az írásbeli vizsga áttekintése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2660560" y="1309889"/>
            <a:ext cx="6812924" cy="8918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Szövegértési feladatlap (nem választható!)  - 40 pont</a:t>
            </a:r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2608508" y="2269890"/>
            <a:ext cx="2794715" cy="8918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Érvelés (10 pont)</a:t>
            </a:r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>
            <a:off x="6678769" y="2287307"/>
            <a:ext cx="2794715" cy="8918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Gyakorlati szövegalkotás </a:t>
            </a:r>
          </a:p>
          <a:p>
            <a:pPr algn="ctr"/>
            <a:r>
              <a:rPr lang="hu-HU" dirty="0" smtClean="0"/>
              <a:t>(10 pont)</a:t>
            </a:r>
            <a:endParaRPr lang="hu-HU" dirty="0"/>
          </a:p>
        </p:txBody>
      </p:sp>
      <p:sp>
        <p:nvSpPr>
          <p:cNvPr id="7" name="Téglalap 6"/>
          <p:cNvSpPr/>
          <p:nvPr/>
        </p:nvSpPr>
        <p:spPr>
          <a:xfrm>
            <a:off x="5552403" y="2319961"/>
            <a:ext cx="1029237" cy="7447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rgbClr val="FF0000"/>
                </a:solidFill>
              </a:rPr>
              <a:t>VAGY</a:t>
            </a:r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8" name="Téglalap 7"/>
          <p:cNvSpPr/>
          <p:nvPr/>
        </p:nvSpPr>
        <p:spPr>
          <a:xfrm>
            <a:off x="9968247" y="1296775"/>
            <a:ext cx="1712890" cy="178363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Összesen 90 perc, </a:t>
            </a:r>
          </a:p>
          <a:p>
            <a:pPr algn="ctr"/>
            <a:r>
              <a:rPr lang="hu-HU" dirty="0" smtClean="0"/>
              <a:t>Összesen 50 pont</a:t>
            </a:r>
            <a:endParaRPr lang="hu-HU" dirty="0"/>
          </a:p>
        </p:txBody>
      </p:sp>
      <p:sp>
        <p:nvSpPr>
          <p:cNvPr id="11" name="Ellipszis 10"/>
          <p:cNvSpPr/>
          <p:nvPr/>
        </p:nvSpPr>
        <p:spPr>
          <a:xfrm>
            <a:off x="5123645" y="3126020"/>
            <a:ext cx="2210752" cy="43016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Választható!</a:t>
            </a:r>
            <a:endParaRPr lang="hu-HU" dirty="0"/>
          </a:p>
        </p:txBody>
      </p:sp>
      <p:sp>
        <p:nvSpPr>
          <p:cNvPr id="12" name="Téglalap 11"/>
          <p:cNvSpPr/>
          <p:nvPr/>
        </p:nvSpPr>
        <p:spPr>
          <a:xfrm>
            <a:off x="2660560" y="3737811"/>
            <a:ext cx="2794715" cy="8918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Egy prózai mű elemzése </a:t>
            </a:r>
          </a:p>
          <a:p>
            <a:pPr algn="ctr"/>
            <a:r>
              <a:rPr lang="hu-HU" dirty="0" smtClean="0"/>
              <a:t>(50 pont)</a:t>
            </a:r>
            <a:endParaRPr lang="hu-HU" dirty="0"/>
          </a:p>
        </p:txBody>
      </p:sp>
      <p:sp>
        <p:nvSpPr>
          <p:cNvPr id="13" name="Téglalap 12"/>
          <p:cNvSpPr/>
          <p:nvPr/>
        </p:nvSpPr>
        <p:spPr>
          <a:xfrm>
            <a:off x="5501155" y="3775657"/>
            <a:ext cx="1029237" cy="7447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rgbClr val="FF0000"/>
                </a:solidFill>
              </a:rPr>
              <a:t>VAGY</a:t>
            </a:r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14" name="Téglalap 13"/>
          <p:cNvSpPr/>
          <p:nvPr/>
        </p:nvSpPr>
        <p:spPr>
          <a:xfrm>
            <a:off x="6576273" y="3670629"/>
            <a:ext cx="2794715" cy="8918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Két mű összehasonlító elemzése </a:t>
            </a:r>
          </a:p>
          <a:p>
            <a:pPr algn="ctr"/>
            <a:r>
              <a:rPr lang="hu-HU" dirty="0" smtClean="0"/>
              <a:t>(50 pont)</a:t>
            </a:r>
            <a:endParaRPr lang="hu-HU" dirty="0"/>
          </a:p>
        </p:txBody>
      </p:sp>
      <p:sp>
        <p:nvSpPr>
          <p:cNvPr id="15" name="Felfelé nyíl 14"/>
          <p:cNvSpPr/>
          <p:nvPr/>
        </p:nvSpPr>
        <p:spPr>
          <a:xfrm>
            <a:off x="6770133" y="4578926"/>
            <a:ext cx="3143377" cy="2242113"/>
          </a:xfrm>
          <a:prstGeom prst="up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hu-HU" dirty="0" smtClean="0"/>
              <a:t>Nem írja a szabályzat, hogy csak vers lehet, de mindig az volt</a:t>
            </a:r>
            <a:endParaRPr lang="hu-HU" dirty="0"/>
          </a:p>
        </p:txBody>
      </p:sp>
      <p:sp>
        <p:nvSpPr>
          <p:cNvPr id="16" name="Téglalap 15"/>
          <p:cNvSpPr/>
          <p:nvPr/>
        </p:nvSpPr>
        <p:spPr>
          <a:xfrm>
            <a:off x="9888292" y="3502101"/>
            <a:ext cx="1712890" cy="13264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Összesen 240 perc, </a:t>
            </a:r>
          </a:p>
          <a:p>
            <a:pPr algn="ctr"/>
            <a:r>
              <a:rPr lang="hu-HU" dirty="0" smtClean="0"/>
              <a:t>Összesen 50 pont</a:t>
            </a:r>
            <a:endParaRPr lang="hu-HU" dirty="0"/>
          </a:p>
        </p:txBody>
      </p:sp>
      <p:sp>
        <p:nvSpPr>
          <p:cNvPr id="17" name="Ellipszis 16"/>
          <p:cNvSpPr/>
          <p:nvPr/>
        </p:nvSpPr>
        <p:spPr>
          <a:xfrm>
            <a:off x="5109155" y="4408497"/>
            <a:ext cx="2126532" cy="373423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Választható!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61883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Gyakorlati szövegalkotás tehát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800" dirty="0" smtClean="0"/>
              <a:t>Választható feladat (alternatíva az érvelés mellett)</a:t>
            </a:r>
          </a:p>
          <a:p>
            <a:r>
              <a:rPr lang="hu-HU" sz="2800" dirty="0" smtClean="0"/>
              <a:t>Egyben kapod meg a szövegértési feladatlappal, tehát időt kell rá hagyni (kb. 30 percet)</a:t>
            </a:r>
          </a:p>
          <a:p>
            <a:r>
              <a:rPr lang="hu-HU" sz="2800" dirty="0" smtClean="0"/>
              <a:t>10 pontot ér</a:t>
            </a:r>
          </a:p>
          <a:p>
            <a:r>
              <a:rPr lang="hu-HU" sz="2800" dirty="0" smtClean="0"/>
              <a:t>Terjedelme 120-200 szó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26531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GYAKORLATI SZÖVEGEKRE JELLEMZŐ ÁLTALÁBAN, HOGY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3" y="2160589"/>
            <a:ext cx="8801517" cy="4536425"/>
          </a:xfrm>
          <a:solidFill>
            <a:schemeClr val="accent2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hu-HU" sz="2400" b="1" dirty="0" smtClean="0">
                <a:solidFill>
                  <a:schemeClr val="bg1"/>
                </a:solidFill>
              </a:rPr>
              <a:t>RENDKÍVÜL FONTOS SZEREPET TÖLTENEK BE A FORMAI JELLEMZŐK</a:t>
            </a:r>
          </a:p>
          <a:p>
            <a:r>
              <a:rPr lang="hu-HU" sz="2400" b="1" dirty="0" smtClean="0">
                <a:solidFill>
                  <a:schemeClr val="bg1"/>
                </a:solidFill>
              </a:rPr>
              <a:t>A PONTOZÁS NAGYRÉSZT EZ ALAPJÁN TÖRTÉNIK (persze, fontos a tartalom is…)</a:t>
            </a:r>
          </a:p>
          <a:p>
            <a:endParaRPr lang="hu-HU" sz="2400" b="1" dirty="0">
              <a:solidFill>
                <a:schemeClr val="bg1"/>
              </a:solidFill>
            </a:endParaRPr>
          </a:p>
          <a:p>
            <a:r>
              <a:rPr lang="hu-HU" sz="2400" b="1" dirty="0" smtClean="0">
                <a:solidFill>
                  <a:schemeClr val="bg1"/>
                </a:solidFill>
              </a:rPr>
              <a:t>Jelentős pontlevonás a formai elemek hiánya:</a:t>
            </a:r>
          </a:p>
          <a:p>
            <a:r>
              <a:rPr lang="hu-HU" sz="2400" dirty="0" smtClean="0">
                <a:solidFill>
                  <a:schemeClr val="bg1"/>
                </a:solidFill>
              </a:rPr>
              <a:t> </a:t>
            </a:r>
            <a:r>
              <a:rPr lang="hu-HU" sz="1600" dirty="0" smtClean="0">
                <a:solidFill>
                  <a:schemeClr val="bg1"/>
                </a:solidFill>
              </a:rPr>
              <a:t>pl. levélben hiányzik a megszólítás, dátum, aláírás</a:t>
            </a:r>
            <a:endParaRPr lang="hu-HU" sz="1600" dirty="0">
              <a:solidFill>
                <a:schemeClr val="bg1"/>
              </a:solidFill>
            </a:endParaRPr>
          </a:p>
          <a:p>
            <a:r>
              <a:rPr lang="hu-HU" sz="1600" dirty="0">
                <a:solidFill>
                  <a:schemeClr val="bg1"/>
                </a:solidFill>
              </a:rPr>
              <a:t>e</a:t>
            </a:r>
            <a:r>
              <a:rPr lang="hu-HU" sz="1600" dirty="0" smtClean="0">
                <a:solidFill>
                  <a:schemeClr val="bg1"/>
                </a:solidFill>
              </a:rPr>
              <a:t>gy könyvajánlóban a szerző neve</a:t>
            </a:r>
          </a:p>
          <a:p>
            <a:r>
              <a:rPr lang="hu-HU" sz="1600" dirty="0">
                <a:solidFill>
                  <a:schemeClr val="bg1"/>
                </a:solidFill>
              </a:rPr>
              <a:t>e</a:t>
            </a:r>
            <a:r>
              <a:rPr lang="hu-HU" sz="1600" dirty="0" smtClean="0">
                <a:solidFill>
                  <a:schemeClr val="bg1"/>
                </a:solidFill>
              </a:rPr>
              <a:t>gy kérvényben az udvariassági fordulatok </a:t>
            </a:r>
          </a:p>
          <a:p>
            <a:r>
              <a:rPr lang="hu-HU" sz="1600" dirty="0" smtClean="0">
                <a:solidFill>
                  <a:schemeClr val="bg1"/>
                </a:solidFill>
              </a:rPr>
              <a:t>Egy hozzászólásban a hallgatók megszólítása stb.</a:t>
            </a:r>
            <a:endParaRPr lang="hu-H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25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Lehetséges szövegtípusok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hu-HU" sz="2400" dirty="0" smtClean="0"/>
              <a:t>Felszólalás</a:t>
            </a:r>
          </a:p>
          <a:p>
            <a:r>
              <a:rPr lang="hu-HU" sz="2400" dirty="0" smtClean="0"/>
              <a:t>Hozzászólás</a:t>
            </a:r>
          </a:p>
          <a:p>
            <a:r>
              <a:rPr lang="hu-HU" sz="2400" dirty="0" smtClean="0"/>
              <a:t>Kérvény</a:t>
            </a:r>
          </a:p>
          <a:p>
            <a:r>
              <a:rPr lang="hu-HU" sz="2400" dirty="0" smtClean="0"/>
              <a:t>Olvasói levél</a:t>
            </a:r>
          </a:p>
          <a:p>
            <a:r>
              <a:rPr lang="hu-HU" sz="2400" dirty="0"/>
              <a:t>H</a:t>
            </a:r>
            <a:r>
              <a:rPr lang="hu-HU" sz="2400" dirty="0" smtClean="0"/>
              <a:t>ivatalos levél</a:t>
            </a:r>
          </a:p>
          <a:p>
            <a:r>
              <a:rPr lang="hu-HU" sz="2400" dirty="0"/>
              <a:t>Motivációs levél</a:t>
            </a:r>
          </a:p>
          <a:p>
            <a:r>
              <a:rPr lang="hu-HU" sz="2400" dirty="0" smtClean="0"/>
              <a:t>Ajánlás</a:t>
            </a:r>
          </a:p>
          <a:p>
            <a:r>
              <a:rPr lang="hu-HU" sz="2400" dirty="0" smtClean="0"/>
              <a:t>Méltatás</a:t>
            </a:r>
          </a:p>
        </p:txBody>
      </p:sp>
      <p:sp>
        <p:nvSpPr>
          <p:cNvPr id="4" name="Téglalap 3"/>
          <p:cNvSpPr/>
          <p:nvPr/>
        </p:nvSpPr>
        <p:spPr>
          <a:xfrm>
            <a:off x="3078051" y="2160589"/>
            <a:ext cx="3760631" cy="9689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Második rész</a:t>
            </a:r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3078051" y="5072385"/>
            <a:ext cx="3760631" cy="9689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Harmadik rész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65096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hu-HU" sz="2400" dirty="0" smtClean="0"/>
              <a:t>Felszólalás</a:t>
            </a:r>
          </a:p>
          <a:p>
            <a:r>
              <a:rPr lang="hu-HU" sz="2400" dirty="0" smtClean="0"/>
              <a:t>Hozzászólás</a:t>
            </a:r>
          </a:p>
          <a:p>
            <a:r>
              <a:rPr lang="hu-HU" sz="2400" dirty="0" smtClean="0"/>
              <a:t>Kérvény</a:t>
            </a:r>
          </a:p>
          <a:p>
            <a:r>
              <a:rPr lang="hu-HU" sz="2400" dirty="0" smtClean="0"/>
              <a:t>Olvasói levél</a:t>
            </a:r>
          </a:p>
          <a:p>
            <a:r>
              <a:rPr lang="hu-HU" sz="2400" dirty="0"/>
              <a:t>H</a:t>
            </a:r>
            <a:r>
              <a:rPr lang="hu-HU" sz="2400" dirty="0" smtClean="0"/>
              <a:t>ivatalos levél</a:t>
            </a:r>
          </a:p>
          <a:p>
            <a:r>
              <a:rPr lang="hu-HU" sz="2400" dirty="0"/>
              <a:t>Motivációs levél</a:t>
            </a:r>
          </a:p>
          <a:p>
            <a:r>
              <a:rPr lang="hu-HU" sz="2400" dirty="0" smtClean="0"/>
              <a:t>Ajánlás</a:t>
            </a:r>
          </a:p>
          <a:p>
            <a:r>
              <a:rPr lang="hu-HU" sz="2400" dirty="0" smtClean="0"/>
              <a:t>Méltatás</a:t>
            </a:r>
          </a:p>
        </p:txBody>
      </p:sp>
      <p:sp>
        <p:nvSpPr>
          <p:cNvPr id="5" name="Téglalap 4"/>
          <p:cNvSpPr/>
          <p:nvPr/>
        </p:nvSpPr>
        <p:spPr>
          <a:xfrm>
            <a:off x="309093" y="3129566"/>
            <a:ext cx="3258355" cy="1957589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5338" y="746840"/>
            <a:ext cx="4485627" cy="5808506"/>
          </a:xfrm>
          <a:prstGeom prst="rect">
            <a:avLst/>
          </a:prstGeom>
        </p:spPr>
      </p:pic>
      <p:sp>
        <p:nvSpPr>
          <p:cNvPr id="8" name="Vágott nyíl jobbra 7"/>
          <p:cNvSpPr/>
          <p:nvPr/>
        </p:nvSpPr>
        <p:spPr>
          <a:xfrm>
            <a:off x="4636394" y="2846231"/>
            <a:ext cx="2717443" cy="45076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megszólítás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9" name="Vágott nyíl jobbra 8"/>
          <p:cNvSpPr/>
          <p:nvPr/>
        </p:nvSpPr>
        <p:spPr>
          <a:xfrm>
            <a:off x="4592145" y="5639384"/>
            <a:ext cx="2717443" cy="45076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datálás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10" name="Vágott nyíl jobbra 9"/>
          <p:cNvSpPr/>
          <p:nvPr/>
        </p:nvSpPr>
        <p:spPr>
          <a:xfrm>
            <a:off x="5188039" y="6148614"/>
            <a:ext cx="2717443" cy="45076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aláírás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11" name="Vágott nyíl jobbra 10"/>
          <p:cNvSpPr/>
          <p:nvPr/>
        </p:nvSpPr>
        <p:spPr>
          <a:xfrm>
            <a:off x="5291070" y="1307885"/>
            <a:ext cx="2717443" cy="45076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tárgy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12" name="Vágott nyíl jobbra 11"/>
          <p:cNvSpPr/>
          <p:nvPr/>
        </p:nvSpPr>
        <p:spPr>
          <a:xfrm>
            <a:off x="4592145" y="746840"/>
            <a:ext cx="2717443" cy="45076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feladó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13" name="Vágott nyíl jobbra 12"/>
          <p:cNvSpPr/>
          <p:nvPr/>
        </p:nvSpPr>
        <p:spPr>
          <a:xfrm>
            <a:off x="4636394" y="2106866"/>
            <a:ext cx="2717443" cy="45076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címzett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14" name="Téglalap 13"/>
          <p:cNvSpPr/>
          <p:nvPr/>
        </p:nvSpPr>
        <p:spPr>
          <a:xfrm>
            <a:off x="3000777" y="881453"/>
            <a:ext cx="1455313" cy="16099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Olvasói levél esetében nem annyira kötött</a:t>
            </a:r>
            <a:endParaRPr lang="hu-HU" dirty="0"/>
          </a:p>
        </p:txBody>
      </p:sp>
      <p:cxnSp>
        <p:nvCxnSpPr>
          <p:cNvPr id="16" name="Egyenes összekötő 15"/>
          <p:cNvCxnSpPr/>
          <p:nvPr/>
        </p:nvCxnSpPr>
        <p:spPr>
          <a:xfrm>
            <a:off x="4636394" y="2763298"/>
            <a:ext cx="7315200" cy="1911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7951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hu-HU" sz="2400" dirty="0" smtClean="0"/>
              <a:t>Felszólalás</a:t>
            </a:r>
          </a:p>
          <a:p>
            <a:r>
              <a:rPr lang="hu-HU" sz="2400" dirty="0" smtClean="0"/>
              <a:t>Hozzászólás</a:t>
            </a:r>
          </a:p>
          <a:p>
            <a:r>
              <a:rPr lang="hu-HU" sz="2400" dirty="0" smtClean="0"/>
              <a:t>Kérvény</a:t>
            </a:r>
          </a:p>
          <a:p>
            <a:r>
              <a:rPr lang="hu-HU" sz="2400" dirty="0" smtClean="0"/>
              <a:t>Olvasói levél</a:t>
            </a:r>
          </a:p>
          <a:p>
            <a:r>
              <a:rPr lang="hu-HU" sz="2400" dirty="0"/>
              <a:t>H</a:t>
            </a:r>
            <a:r>
              <a:rPr lang="hu-HU" sz="2400" dirty="0" smtClean="0"/>
              <a:t>ivatalos levél</a:t>
            </a:r>
          </a:p>
          <a:p>
            <a:r>
              <a:rPr lang="hu-HU" sz="2400" dirty="0"/>
              <a:t>Motivációs levél</a:t>
            </a:r>
          </a:p>
          <a:p>
            <a:r>
              <a:rPr lang="hu-HU" sz="2400" dirty="0" smtClean="0"/>
              <a:t>Ajánlás</a:t>
            </a:r>
          </a:p>
          <a:p>
            <a:r>
              <a:rPr lang="hu-HU" sz="2400" dirty="0" smtClean="0"/>
              <a:t>Méltatás</a:t>
            </a:r>
          </a:p>
        </p:txBody>
      </p:sp>
      <p:sp>
        <p:nvSpPr>
          <p:cNvPr id="5" name="Téglalap 4"/>
          <p:cNvSpPr/>
          <p:nvPr/>
        </p:nvSpPr>
        <p:spPr>
          <a:xfrm>
            <a:off x="309094" y="3129567"/>
            <a:ext cx="3103808" cy="502276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8513" y="746840"/>
            <a:ext cx="3742452" cy="5808506"/>
          </a:xfrm>
          <a:prstGeom prst="rect">
            <a:avLst/>
          </a:prstGeom>
        </p:spPr>
      </p:pic>
      <p:sp>
        <p:nvSpPr>
          <p:cNvPr id="8" name="Vágott nyíl jobbra 7"/>
          <p:cNvSpPr/>
          <p:nvPr/>
        </p:nvSpPr>
        <p:spPr>
          <a:xfrm>
            <a:off x="5352954" y="2491833"/>
            <a:ext cx="2717443" cy="110004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Tisztelt </a:t>
            </a:r>
            <a:r>
              <a:rPr lang="hu-HU" dirty="0" err="1" smtClean="0">
                <a:solidFill>
                  <a:schemeClr val="tx1"/>
                </a:solidFill>
              </a:rPr>
              <a:t>Dr.Katona</a:t>
            </a:r>
            <a:r>
              <a:rPr lang="hu-HU" dirty="0" smtClean="0">
                <a:solidFill>
                  <a:schemeClr val="tx1"/>
                </a:solidFill>
              </a:rPr>
              <a:t> Béla Rektor Úr!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9" name="Vágott nyíl jobbra 8"/>
          <p:cNvSpPr/>
          <p:nvPr/>
        </p:nvSpPr>
        <p:spPr>
          <a:xfrm>
            <a:off x="4592145" y="5639384"/>
            <a:ext cx="2717443" cy="45076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datálás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10" name="Vágott nyíl jobbra 9"/>
          <p:cNvSpPr/>
          <p:nvPr/>
        </p:nvSpPr>
        <p:spPr>
          <a:xfrm>
            <a:off x="5188039" y="6148614"/>
            <a:ext cx="2717443" cy="45076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aláírás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11" name="Vágott nyíl jobbra 10"/>
          <p:cNvSpPr/>
          <p:nvPr/>
        </p:nvSpPr>
        <p:spPr>
          <a:xfrm>
            <a:off x="5291070" y="1307885"/>
            <a:ext cx="4085963" cy="45076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Tárgy: felvételi kérelem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12" name="Vágott nyíl jobbra 11"/>
          <p:cNvSpPr/>
          <p:nvPr/>
        </p:nvSpPr>
        <p:spPr>
          <a:xfrm>
            <a:off x="5298152" y="801982"/>
            <a:ext cx="2717443" cy="45076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Feladó: J.A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13" name="Vágott nyíl jobbra 12"/>
          <p:cNvSpPr/>
          <p:nvPr/>
        </p:nvSpPr>
        <p:spPr>
          <a:xfrm>
            <a:off x="5203065" y="1994214"/>
            <a:ext cx="2717443" cy="45076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K.B. rektor</a:t>
            </a:r>
            <a:endParaRPr lang="hu-HU" dirty="0">
              <a:solidFill>
                <a:schemeClr val="tx1"/>
              </a:solidFill>
            </a:endParaRPr>
          </a:p>
        </p:txBody>
      </p:sp>
      <p:cxnSp>
        <p:nvCxnSpPr>
          <p:cNvPr id="16" name="Egyenes összekötő 15"/>
          <p:cNvCxnSpPr/>
          <p:nvPr/>
        </p:nvCxnSpPr>
        <p:spPr>
          <a:xfrm>
            <a:off x="4636394" y="2763298"/>
            <a:ext cx="7315200" cy="1911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églalap 3"/>
          <p:cNvSpPr/>
          <p:nvPr/>
        </p:nvSpPr>
        <p:spPr>
          <a:xfrm>
            <a:off x="1" y="-51517"/>
            <a:ext cx="5634580" cy="30738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sz="1600" dirty="0" smtClean="0">
                <a:solidFill>
                  <a:schemeClr val="tx1"/>
                </a:solidFill>
              </a:rPr>
              <a:t>Személyes okok miatt ön úgy döntött, hogy nem kívánja tanulmányait folytatni a Szegedi Egyetem magyar-filozófia szakán, de kiváló eredményeire, publikációban megjelent francia fordításaira és nyelvtudására hivatkozva soron kívül szeretne bejutni az egyetem francia szakának harmadik évfolyamára. Írjon kérvényt ez ügyben a rektornak, alaposan támassza alá kérését.</a:t>
            </a:r>
          </a:p>
          <a:p>
            <a:endParaRPr lang="hu-HU" sz="1600" dirty="0">
              <a:solidFill>
                <a:schemeClr val="tx1"/>
              </a:solidFill>
            </a:endParaRPr>
          </a:p>
          <a:p>
            <a:r>
              <a:rPr lang="hu-HU" sz="1600" dirty="0" smtClean="0">
                <a:solidFill>
                  <a:schemeClr val="tx1"/>
                </a:solidFill>
              </a:rPr>
              <a:t>Feladó: József Attila, Szeged 6720, Óda utca 1. </a:t>
            </a:r>
          </a:p>
          <a:p>
            <a:r>
              <a:rPr lang="hu-HU" sz="1600" dirty="0" smtClean="0">
                <a:solidFill>
                  <a:schemeClr val="tx1"/>
                </a:solidFill>
              </a:rPr>
              <a:t>Címzett: Dr. Katona  Béla rektor, Szegedi Egyetem, Pf. 124.</a:t>
            </a:r>
            <a:endParaRPr lang="hu-HU" sz="1600" dirty="0">
              <a:solidFill>
                <a:schemeClr val="tx1"/>
              </a:solidFill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3781142" y="3591882"/>
            <a:ext cx="4283409" cy="17280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- udvarias fordulatok </a:t>
            </a:r>
          </a:p>
          <a:p>
            <a:pPr marL="285750" indent="-285750" algn="ctr">
              <a:buFontTx/>
              <a:buChar char="-"/>
            </a:pPr>
            <a:r>
              <a:rPr lang="hu-HU" dirty="0" smtClean="0">
                <a:solidFill>
                  <a:schemeClr val="tx1"/>
                </a:solidFill>
              </a:rPr>
              <a:t>az indoklás megalapozottsága</a:t>
            </a:r>
          </a:p>
          <a:p>
            <a:pPr marL="285750" indent="-285750" algn="ctr">
              <a:buFontTx/>
              <a:buChar char="-"/>
            </a:pPr>
            <a:r>
              <a:rPr lang="hu-HU" dirty="0">
                <a:solidFill>
                  <a:schemeClr val="tx1"/>
                </a:solidFill>
              </a:rPr>
              <a:t>p</a:t>
            </a:r>
            <a:r>
              <a:rPr lang="hu-HU" dirty="0" smtClean="0">
                <a:solidFill>
                  <a:schemeClr val="tx1"/>
                </a:solidFill>
              </a:rPr>
              <a:t>ontos adatok (mikortól)</a:t>
            </a:r>
          </a:p>
          <a:p>
            <a:pPr marL="285750" indent="-285750" algn="ctr">
              <a:buFontTx/>
              <a:buChar char="-"/>
            </a:pPr>
            <a:r>
              <a:rPr lang="hu-HU" dirty="0" smtClean="0">
                <a:solidFill>
                  <a:schemeClr val="tx1"/>
                </a:solidFill>
              </a:rPr>
              <a:t>nyugodtan használd a József Attilával kapcsolatos tudásodat!)</a:t>
            </a:r>
          </a:p>
          <a:p>
            <a:pPr marL="285750" indent="-285750" algn="ctr">
              <a:buFontTx/>
              <a:buChar char="-"/>
            </a:pPr>
            <a:endParaRPr lang="hu-H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297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hu-HU" sz="2400" dirty="0" smtClean="0"/>
              <a:t>Felszólalás</a:t>
            </a:r>
          </a:p>
          <a:p>
            <a:r>
              <a:rPr lang="hu-HU" sz="2400" dirty="0" smtClean="0"/>
              <a:t>Hozzászólás</a:t>
            </a:r>
          </a:p>
          <a:p>
            <a:r>
              <a:rPr lang="hu-HU" sz="2400" dirty="0" smtClean="0"/>
              <a:t>Kérvény</a:t>
            </a:r>
          </a:p>
          <a:p>
            <a:r>
              <a:rPr lang="hu-HU" sz="2400" dirty="0" smtClean="0"/>
              <a:t>Olvasói levél</a:t>
            </a:r>
          </a:p>
          <a:p>
            <a:r>
              <a:rPr lang="hu-HU" sz="2400" dirty="0"/>
              <a:t>H</a:t>
            </a:r>
            <a:r>
              <a:rPr lang="hu-HU" sz="2400" dirty="0" smtClean="0"/>
              <a:t>ivatalos levél</a:t>
            </a:r>
          </a:p>
          <a:p>
            <a:r>
              <a:rPr lang="hu-HU" sz="2400" dirty="0"/>
              <a:t>Motivációs levél</a:t>
            </a:r>
          </a:p>
          <a:p>
            <a:r>
              <a:rPr lang="hu-HU" sz="2400" dirty="0" smtClean="0"/>
              <a:t>Ajánlás</a:t>
            </a:r>
          </a:p>
          <a:p>
            <a:r>
              <a:rPr lang="hu-HU" sz="2400" dirty="0" smtClean="0"/>
              <a:t>Méltatás</a:t>
            </a:r>
          </a:p>
        </p:txBody>
      </p:sp>
      <p:sp>
        <p:nvSpPr>
          <p:cNvPr id="5" name="Téglalap 4"/>
          <p:cNvSpPr/>
          <p:nvPr/>
        </p:nvSpPr>
        <p:spPr>
          <a:xfrm>
            <a:off x="383910" y="4100975"/>
            <a:ext cx="3103808" cy="502276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8513" y="746840"/>
            <a:ext cx="3742452" cy="5808506"/>
          </a:xfrm>
          <a:prstGeom prst="rect">
            <a:avLst/>
          </a:prstGeom>
        </p:spPr>
      </p:pic>
      <p:sp>
        <p:nvSpPr>
          <p:cNvPr id="8" name="Vágott nyíl jobbra 7"/>
          <p:cNvSpPr/>
          <p:nvPr/>
        </p:nvSpPr>
        <p:spPr>
          <a:xfrm>
            <a:off x="5298152" y="2491833"/>
            <a:ext cx="2772245" cy="151349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Tisztelt Kulcsár Miklós Igazgató  Úr!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9" name="Vágott nyíl jobbra 8"/>
          <p:cNvSpPr/>
          <p:nvPr/>
        </p:nvSpPr>
        <p:spPr>
          <a:xfrm>
            <a:off x="4592145" y="5639384"/>
            <a:ext cx="2717443" cy="45076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datálás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10" name="Vágott nyíl jobbra 9"/>
          <p:cNvSpPr/>
          <p:nvPr/>
        </p:nvSpPr>
        <p:spPr>
          <a:xfrm>
            <a:off x="5188039" y="6148614"/>
            <a:ext cx="2717443" cy="45076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aláírás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11" name="Vágott nyíl jobbra 10"/>
          <p:cNvSpPr/>
          <p:nvPr/>
        </p:nvSpPr>
        <p:spPr>
          <a:xfrm>
            <a:off x="5291070" y="1307885"/>
            <a:ext cx="4085963" cy="45076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Tárgy: tájékoztatás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12" name="Vágott nyíl jobbra 11"/>
          <p:cNvSpPr/>
          <p:nvPr/>
        </p:nvSpPr>
        <p:spPr>
          <a:xfrm>
            <a:off x="5298152" y="801982"/>
            <a:ext cx="3343572" cy="45076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Feladó: te (beosztás!!!)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13" name="Vágott nyíl jobbra 12"/>
          <p:cNvSpPr/>
          <p:nvPr/>
        </p:nvSpPr>
        <p:spPr>
          <a:xfrm>
            <a:off x="5203065" y="1994214"/>
            <a:ext cx="2717443" cy="45076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cégvezető</a:t>
            </a:r>
            <a:endParaRPr lang="hu-HU" dirty="0">
              <a:solidFill>
                <a:schemeClr val="tx1"/>
              </a:solidFill>
            </a:endParaRPr>
          </a:p>
        </p:txBody>
      </p:sp>
      <p:cxnSp>
        <p:nvCxnSpPr>
          <p:cNvPr id="16" name="Egyenes összekötő 15"/>
          <p:cNvCxnSpPr/>
          <p:nvPr/>
        </p:nvCxnSpPr>
        <p:spPr>
          <a:xfrm>
            <a:off x="4636394" y="2763298"/>
            <a:ext cx="7315200" cy="1911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églalap 3"/>
          <p:cNvSpPr/>
          <p:nvPr/>
        </p:nvSpPr>
        <p:spPr>
          <a:xfrm>
            <a:off x="1" y="-51517"/>
            <a:ext cx="5634580" cy="30738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sz="1600" dirty="0" smtClean="0">
                <a:solidFill>
                  <a:schemeClr val="tx1"/>
                </a:solidFill>
              </a:rPr>
              <a:t>Ön az iskola mellett hétvégenként adminisztratív munkát végez egy élelmiszer-forgalmazó cégnek: ön kezeli a telefonhívásokat. Az utóbbi időben több fogyasztói panasz érkezett telefonon, amelyben kifogásolják a késedelmes kiszállítást, a sérült csomagolást, esetenként a termék minőségét is. Kapcsolattartóként gyakran az érzése, hogy önt teszik felelőssé ezekért a problémákért.</a:t>
            </a:r>
          </a:p>
          <a:p>
            <a:r>
              <a:rPr lang="hu-HU" sz="1600" dirty="0" smtClean="0">
                <a:solidFill>
                  <a:schemeClr val="tx1"/>
                </a:solidFill>
              </a:rPr>
              <a:t>Tájékoztassa a hivatalos levélben a cégvezetőt a tapasztalt jelenségről, és kérjen segítséget a megoldáshoz.</a:t>
            </a:r>
          </a:p>
          <a:p>
            <a:endParaRPr lang="hu-HU" sz="1600" dirty="0">
              <a:solidFill>
                <a:schemeClr val="tx1"/>
              </a:solidFill>
            </a:endParaRPr>
          </a:p>
          <a:p>
            <a:r>
              <a:rPr lang="hu-HU" sz="1600" dirty="0" smtClean="0">
                <a:solidFill>
                  <a:schemeClr val="tx1"/>
                </a:solidFill>
              </a:rPr>
              <a:t>Cégadatok: KULCS BT.,  Kulcsár Miklós igazgató, Gyál, Rádi út 11.</a:t>
            </a:r>
            <a:endParaRPr lang="hu-HU" sz="1600" dirty="0">
              <a:solidFill>
                <a:schemeClr val="tx1"/>
              </a:solidFill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3245476" y="3873088"/>
            <a:ext cx="4819075" cy="16590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- udvarias fordulatok </a:t>
            </a:r>
          </a:p>
          <a:p>
            <a:pPr marL="285750" indent="-285750" algn="ctr">
              <a:buFontTx/>
              <a:buChar char="-"/>
            </a:pPr>
            <a:r>
              <a:rPr lang="hu-HU" dirty="0">
                <a:solidFill>
                  <a:schemeClr val="tx1"/>
                </a:solidFill>
              </a:rPr>
              <a:t>m</a:t>
            </a:r>
            <a:r>
              <a:rPr lang="hu-HU" dirty="0" smtClean="0">
                <a:solidFill>
                  <a:schemeClr val="tx1"/>
                </a:solidFill>
              </a:rPr>
              <a:t>unkád körülírása</a:t>
            </a:r>
          </a:p>
          <a:p>
            <a:pPr marL="285750" indent="-285750" algn="ctr">
              <a:buFontTx/>
              <a:buChar char="-"/>
            </a:pPr>
            <a:r>
              <a:rPr lang="hu-HU" dirty="0" smtClean="0">
                <a:solidFill>
                  <a:schemeClr val="tx1"/>
                </a:solidFill>
              </a:rPr>
              <a:t>a helyzet pontos leírása (mikortól, milyen panaszok, hogyan érint téged)</a:t>
            </a:r>
          </a:p>
          <a:p>
            <a:pPr marL="285750" indent="-285750" algn="ctr">
              <a:buFontTx/>
              <a:buChar char="-"/>
            </a:pPr>
            <a:r>
              <a:rPr lang="hu-HU" dirty="0" smtClean="0">
                <a:solidFill>
                  <a:schemeClr val="tx1"/>
                </a:solidFill>
              </a:rPr>
              <a:t>Miben kérsz segítséget</a:t>
            </a:r>
          </a:p>
          <a:p>
            <a:pPr marL="285750" indent="-285750" algn="ctr">
              <a:buFontTx/>
              <a:buChar char="-"/>
            </a:pPr>
            <a:endParaRPr lang="hu-H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11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6" grpId="0" animBg="1"/>
    </p:bldLst>
  </p:timing>
</p:sld>
</file>

<file path=ppt/theme/theme1.xml><?xml version="1.0" encoding="utf-8"?>
<a:theme xmlns:a="http://schemas.openxmlformats.org/drawingml/2006/main" name="Fazetta">
  <a:themeElements>
    <a:clrScheme name="Fazet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zet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376</TotalTime>
  <Words>863</Words>
  <Application>Microsoft Office PowerPoint</Application>
  <PresentationFormat>Szélesvásznú</PresentationFormat>
  <Paragraphs>157</Paragraphs>
  <Slides>11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6" baseType="lpstr">
      <vt:lpstr>Algerian</vt:lpstr>
      <vt:lpstr>Arial</vt:lpstr>
      <vt:lpstr>Trebuchet MS</vt:lpstr>
      <vt:lpstr>Wingdings 3</vt:lpstr>
      <vt:lpstr>Fazetta</vt:lpstr>
      <vt:lpstr> </vt:lpstr>
      <vt:lpstr>Az írásbeli vizsga áttekintése</vt:lpstr>
      <vt:lpstr>Az írásbeli vizsga áttekintése</vt:lpstr>
      <vt:lpstr>Gyakorlati szövegalkotás tehát</vt:lpstr>
      <vt:lpstr>GYAKORLATI SZÖVEGEKRE JELLEMZŐ ÁLTALÁBAN, HOGY</vt:lpstr>
      <vt:lpstr>Lehetséges szövegtípusok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Admin</dc:creator>
  <cp:lastModifiedBy>Admin</cp:lastModifiedBy>
  <cp:revision>48</cp:revision>
  <dcterms:created xsi:type="dcterms:W3CDTF">2021-04-12T21:42:01Z</dcterms:created>
  <dcterms:modified xsi:type="dcterms:W3CDTF">2021-04-14T20:12:51Z</dcterms:modified>
</cp:coreProperties>
</file>