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Az egyszerű mondat részei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62399" y="4633382"/>
            <a:ext cx="7197726" cy="1405467"/>
          </a:xfrm>
        </p:spPr>
        <p:txBody>
          <a:bodyPr>
            <a:normAutofit/>
          </a:bodyPr>
          <a:lstStyle/>
          <a:p>
            <a:pPr algn="l"/>
            <a:r>
              <a:rPr lang="hu-HU" sz="4800" b="1" dirty="0">
                <a:solidFill>
                  <a:srgbClr val="FFFF00"/>
                </a:solidFill>
              </a:rPr>
              <a:t>Az állítmány</a:t>
            </a:r>
          </a:p>
        </p:txBody>
      </p:sp>
    </p:spTree>
    <p:extLst>
      <p:ext uri="{BB962C8B-B14F-4D97-AF65-F5344CB8AC3E}">
        <p14:creationId xmlns:p14="http://schemas.microsoft.com/office/powerpoint/2010/main" val="1786635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Hol hibázzuk el az elemzést?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134684" y="2360376"/>
            <a:ext cx="6442646" cy="1116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Az apám orvos lehetett volna.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</p:txBody>
      </p:sp>
      <p:cxnSp>
        <p:nvCxnSpPr>
          <p:cNvPr id="7" name="Egyenes összekötő 6"/>
          <p:cNvCxnSpPr/>
          <p:nvPr/>
        </p:nvCxnSpPr>
        <p:spPr>
          <a:xfrm>
            <a:off x="5403784" y="2918317"/>
            <a:ext cx="2632633" cy="180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>
            <a:off x="5403784" y="3012583"/>
            <a:ext cx="2632633" cy="180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4277450" y="2913743"/>
            <a:ext cx="973404" cy="4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6457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Hogyan nem hibázunk?</a:t>
            </a:r>
          </a:p>
        </p:txBody>
      </p:sp>
      <p:sp>
        <p:nvSpPr>
          <p:cNvPr id="4" name="Téglalap 3"/>
          <p:cNvSpPr/>
          <p:nvPr/>
        </p:nvSpPr>
        <p:spPr>
          <a:xfrm>
            <a:off x="5425226" y="1703553"/>
            <a:ext cx="6442646" cy="1116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Fodrász is</a:t>
            </a:r>
            <a:r>
              <a:rPr lang="hu-HU" sz="3600" dirty="0">
                <a:solidFill>
                  <a:srgbClr val="FF0000"/>
                </a:solidFill>
              </a:rPr>
              <a:t> </a:t>
            </a:r>
            <a:r>
              <a:rPr lang="hu-HU" sz="3600" dirty="0">
                <a:solidFill>
                  <a:schemeClr val="tx1"/>
                </a:solidFill>
              </a:rPr>
              <a:t>lehettem  volna.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5425226" y="2999073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Fodrász lennék</a:t>
            </a:r>
            <a:r>
              <a:rPr lang="hu-HU" sz="3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églalap 4"/>
          <p:cNvSpPr/>
          <p:nvPr/>
        </p:nvSpPr>
        <p:spPr>
          <a:xfrm>
            <a:off x="5425226" y="3660484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Fodrász vagyok</a:t>
            </a:r>
            <a:r>
              <a:rPr lang="hu-HU" sz="3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églalap 5"/>
          <p:cNvSpPr/>
          <p:nvPr/>
        </p:nvSpPr>
        <p:spPr>
          <a:xfrm>
            <a:off x="5425226" y="4431070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rgbClr val="FFFF00"/>
                </a:solidFill>
              </a:rPr>
              <a:t>Én</a:t>
            </a:r>
            <a:r>
              <a:rPr lang="hu-HU" sz="3600" dirty="0"/>
              <a:t> </a:t>
            </a:r>
            <a:r>
              <a:rPr lang="hu-HU" sz="3600" dirty="0">
                <a:solidFill>
                  <a:srgbClr val="FF0000"/>
                </a:solidFill>
              </a:rPr>
              <a:t>fodrász vagyok</a:t>
            </a:r>
            <a:r>
              <a:rPr lang="hu-HU" sz="3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Jobbra nyíl 2"/>
          <p:cNvSpPr/>
          <p:nvPr/>
        </p:nvSpPr>
        <p:spPr>
          <a:xfrm>
            <a:off x="1365161" y="2999073"/>
            <a:ext cx="3966693" cy="80019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Fosszuk meg a múlt időtől</a:t>
            </a:r>
          </a:p>
        </p:txBody>
      </p:sp>
      <p:sp>
        <p:nvSpPr>
          <p:cNvPr id="8" name="Jobbra nyíl 7"/>
          <p:cNvSpPr/>
          <p:nvPr/>
        </p:nvSpPr>
        <p:spPr>
          <a:xfrm>
            <a:off x="1365161" y="3647015"/>
            <a:ext cx="3966693" cy="80019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Fosszuk meg a feltételes módtól</a:t>
            </a:r>
          </a:p>
        </p:txBody>
      </p:sp>
      <p:sp>
        <p:nvSpPr>
          <p:cNvPr id="9" name="Jobbra nyíl 8"/>
          <p:cNvSpPr/>
          <p:nvPr/>
        </p:nvSpPr>
        <p:spPr>
          <a:xfrm>
            <a:off x="1365160" y="4308426"/>
            <a:ext cx="3966693" cy="80019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Keressük meg az alanyt</a:t>
            </a:r>
          </a:p>
        </p:txBody>
      </p:sp>
      <p:sp>
        <p:nvSpPr>
          <p:cNvPr id="10" name="Téglalap 9"/>
          <p:cNvSpPr/>
          <p:nvPr/>
        </p:nvSpPr>
        <p:spPr>
          <a:xfrm>
            <a:off x="5101107" y="5483367"/>
            <a:ext cx="6442646" cy="1116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(én) </a:t>
            </a:r>
            <a:r>
              <a:rPr lang="hu-HU" sz="3600" dirty="0">
                <a:solidFill>
                  <a:srgbClr val="FF0000"/>
                </a:solidFill>
              </a:rPr>
              <a:t>Fodrász</a:t>
            </a:r>
            <a:r>
              <a:rPr lang="hu-HU" sz="3600" dirty="0">
                <a:solidFill>
                  <a:schemeClr val="tx1"/>
                </a:solidFill>
              </a:rPr>
              <a:t> is</a:t>
            </a:r>
            <a:r>
              <a:rPr lang="hu-HU" sz="3600" dirty="0">
                <a:solidFill>
                  <a:srgbClr val="FF0000"/>
                </a:solidFill>
              </a:rPr>
              <a:t> lehettem  volna.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6662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 animBg="1"/>
      <p:bldP spid="3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Házi 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1541291"/>
          </a:xfrm>
        </p:spPr>
        <p:txBody>
          <a:bodyPr>
            <a:normAutofit/>
          </a:bodyPr>
          <a:lstStyle/>
          <a:p>
            <a:r>
              <a:rPr lang="hu-HU" sz="3600" dirty="0"/>
              <a:t>Jelöld az állítmányt az alábbi mondatokban! (Szorgalmi: jelöld a többi mondatrészt is!)</a:t>
            </a:r>
          </a:p>
          <a:p>
            <a:endParaRPr lang="hu-HU" sz="3600" dirty="0"/>
          </a:p>
          <a:p>
            <a:endParaRPr lang="hu-HU" sz="3600" dirty="0"/>
          </a:p>
        </p:txBody>
      </p:sp>
      <p:sp>
        <p:nvSpPr>
          <p:cNvPr id="4" name="Téglalap 3"/>
          <p:cNvSpPr/>
          <p:nvPr/>
        </p:nvSpPr>
        <p:spPr>
          <a:xfrm>
            <a:off x="1218149" y="3052293"/>
            <a:ext cx="9066727" cy="3567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400" dirty="0"/>
              <a:t>Talán 11-én már menni fogunk iskolába.</a:t>
            </a:r>
          </a:p>
          <a:p>
            <a:r>
              <a:rPr lang="hu-HU" sz="2400" dirty="0"/>
              <a:t>Milyen kék ma az ég!</a:t>
            </a:r>
          </a:p>
          <a:p>
            <a:r>
              <a:rPr lang="hu-HU" sz="2400" dirty="0"/>
              <a:t>A matek-feladat eredménye negyvennégy.</a:t>
            </a:r>
          </a:p>
          <a:p>
            <a:r>
              <a:rPr lang="hu-HU" sz="2400" dirty="0"/>
              <a:t>Tied lehet a könyvem.</a:t>
            </a:r>
          </a:p>
          <a:p>
            <a:r>
              <a:rPr lang="hu-HU" sz="2400" dirty="0"/>
              <a:t>Tied a könyvem.</a:t>
            </a:r>
          </a:p>
          <a:p>
            <a:r>
              <a:rPr lang="hu-HU" sz="2400" dirty="0"/>
              <a:t>Egyszer volt Budán kutyavásár.</a:t>
            </a:r>
          </a:p>
          <a:p>
            <a:r>
              <a:rPr lang="hu-HU" sz="2400" dirty="0"/>
              <a:t>Tüzesen süt le a nyári nap </a:t>
            </a:r>
            <a:r>
              <a:rPr lang="hu-HU" sz="2400" dirty="0" err="1"/>
              <a:t>sugára</a:t>
            </a:r>
            <a:r>
              <a:rPr lang="hu-HU" sz="2400" dirty="0"/>
              <a:t>.</a:t>
            </a:r>
          </a:p>
          <a:p>
            <a:r>
              <a:rPr lang="hu-HU" sz="2400" dirty="0"/>
              <a:t>Őszbe csavarodott a természet feje.</a:t>
            </a:r>
          </a:p>
          <a:p>
            <a:pPr algn="ctr"/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1412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373487" y="533400"/>
            <a:ext cx="4172755" cy="137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állítmány</a:t>
            </a:r>
          </a:p>
        </p:txBody>
      </p:sp>
      <p:sp>
        <p:nvSpPr>
          <p:cNvPr id="5" name="Téglalap 4"/>
          <p:cNvSpPr/>
          <p:nvPr/>
        </p:nvSpPr>
        <p:spPr>
          <a:xfrm>
            <a:off x="1350951" y="1816158"/>
            <a:ext cx="4172755" cy="137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alany</a:t>
            </a:r>
          </a:p>
        </p:txBody>
      </p:sp>
      <p:sp>
        <p:nvSpPr>
          <p:cNvPr id="6" name="Téglalap 5"/>
          <p:cNvSpPr/>
          <p:nvPr/>
        </p:nvSpPr>
        <p:spPr>
          <a:xfrm>
            <a:off x="2734615" y="2799352"/>
            <a:ext cx="4172755" cy="137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tárgy</a:t>
            </a:r>
          </a:p>
        </p:txBody>
      </p:sp>
      <p:sp>
        <p:nvSpPr>
          <p:cNvPr id="7" name="Téglalap 6"/>
          <p:cNvSpPr/>
          <p:nvPr/>
        </p:nvSpPr>
        <p:spPr>
          <a:xfrm>
            <a:off x="4689543" y="3934898"/>
            <a:ext cx="4172755" cy="137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határozók</a:t>
            </a:r>
          </a:p>
        </p:txBody>
      </p:sp>
      <p:sp>
        <p:nvSpPr>
          <p:cNvPr id="8" name="Téglalap 7"/>
          <p:cNvSpPr/>
          <p:nvPr/>
        </p:nvSpPr>
        <p:spPr>
          <a:xfrm>
            <a:off x="6907370" y="4834676"/>
            <a:ext cx="4172755" cy="137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jelzők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63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 csak alany és állítmány van: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Tőmondat:  </a:t>
            </a:r>
          </a:p>
          <a:p>
            <a:pPr marL="0" indent="0">
              <a:buNone/>
            </a:pPr>
            <a:r>
              <a:rPr lang="hu-HU" sz="5400" dirty="0">
                <a:solidFill>
                  <a:srgbClr val="FFFF00"/>
                </a:solidFill>
              </a:rPr>
              <a:t>PÉTER ÍR.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7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 más mondatrész is van az alanyon és állítmányon kívül: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Bővített mondat: </a:t>
            </a:r>
          </a:p>
          <a:p>
            <a:pPr marL="0" indent="0">
              <a:buNone/>
            </a:pPr>
            <a:r>
              <a:rPr lang="hu-HU" sz="5400" dirty="0">
                <a:solidFill>
                  <a:srgbClr val="FFFF00"/>
                </a:solidFill>
              </a:rPr>
              <a:t>PÉTER LEVELET ÍR A SZOBÁBAN.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75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AZ ÁLLÍTMÁNY</a:t>
            </a:r>
            <a:br>
              <a:rPr lang="hu-HU" b="1" dirty="0"/>
            </a:b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88642" y="2142067"/>
            <a:ext cx="9928584" cy="3224491"/>
          </a:xfrm>
        </p:spPr>
        <p:txBody>
          <a:bodyPr>
            <a:normAutofit/>
          </a:bodyPr>
          <a:lstStyle/>
          <a:p>
            <a:r>
              <a:rPr lang="hu-HU" sz="2800" b="1" dirty="0"/>
              <a:t>Kérdése: mit állítunk?</a:t>
            </a:r>
          </a:p>
          <a:p>
            <a:r>
              <a:rPr lang="hu-HU" sz="2800" b="1" dirty="0"/>
              <a:t>Jelölése:</a:t>
            </a:r>
          </a:p>
          <a:p>
            <a:endParaRPr lang="hu-HU" sz="2800" b="1" dirty="0"/>
          </a:p>
          <a:p>
            <a:endParaRPr lang="hu-HU" sz="2800" b="1" dirty="0"/>
          </a:p>
          <a:p>
            <a:r>
              <a:rPr lang="hu-HU" sz="2800" b="1" dirty="0"/>
              <a:t>Milyen szófajú szó lehet?</a:t>
            </a:r>
          </a:p>
          <a:p>
            <a:endParaRPr lang="hu-HU" sz="2800" b="1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054957" y="170116"/>
            <a:ext cx="4533363" cy="706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Péter  ír.</a:t>
            </a:r>
          </a:p>
        </p:txBody>
      </p:sp>
      <p:sp>
        <p:nvSpPr>
          <p:cNvPr id="5" name="Téglalap 4"/>
          <p:cNvSpPr/>
          <p:nvPr/>
        </p:nvSpPr>
        <p:spPr>
          <a:xfrm>
            <a:off x="5054957" y="1062303"/>
            <a:ext cx="5486401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főz.</a:t>
            </a:r>
          </a:p>
        </p:txBody>
      </p:sp>
      <p:sp>
        <p:nvSpPr>
          <p:cNvPr id="6" name="Téglalap 5"/>
          <p:cNvSpPr/>
          <p:nvPr/>
        </p:nvSpPr>
        <p:spPr>
          <a:xfrm>
            <a:off x="5087153" y="1966596"/>
            <a:ext cx="5486401" cy="704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Budapesten sok híd van.</a:t>
            </a:r>
          </a:p>
        </p:txBody>
      </p:sp>
      <p:sp>
        <p:nvSpPr>
          <p:cNvPr id="7" name="Téglalap 6"/>
          <p:cNvSpPr/>
          <p:nvPr/>
        </p:nvSpPr>
        <p:spPr>
          <a:xfrm>
            <a:off x="5087153" y="2800084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Szoktam futni.</a:t>
            </a:r>
          </a:p>
        </p:txBody>
      </p:sp>
      <p:sp>
        <p:nvSpPr>
          <p:cNvPr id="8" name="Téglalap 7"/>
          <p:cNvSpPr/>
          <p:nvPr/>
        </p:nvSpPr>
        <p:spPr>
          <a:xfrm>
            <a:off x="5087151" y="4507498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alma piros.</a:t>
            </a:r>
          </a:p>
        </p:txBody>
      </p:sp>
      <p:sp>
        <p:nvSpPr>
          <p:cNvPr id="9" name="Téglalap 8"/>
          <p:cNvSpPr/>
          <p:nvPr/>
        </p:nvSpPr>
        <p:spPr>
          <a:xfrm>
            <a:off x="5087151" y="5330142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Háromszor kettő az hat.</a:t>
            </a:r>
          </a:p>
        </p:txBody>
      </p:sp>
      <p:sp>
        <p:nvSpPr>
          <p:cNvPr id="10" name="Téglalap 9"/>
          <p:cNvSpPr/>
          <p:nvPr/>
        </p:nvSpPr>
        <p:spPr>
          <a:xfrm>
            <a:off x="5087152" y="3684854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orvos.</a:t>
            </a:r>
          </a:p>
        </p:txBody>
      </p:sp>
      <p:sp>
        <p:nvSpPr>
          <p:cNvPr id="11" name="Ellipszis 10"/>
          <p:cNvSpPr/>
          <p:nvPr/>
        </p:nvSpPr>
        <p:spPr>
          <a:xfrm>
            <a:off x="7596390" y="242301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8047150" y="3853894"/>
            <a:ext cx="1277154" cy="5501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8047150" y="4653612"/>
            <a:ext cx="1122608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/>
          <p:cNvSpPr/>
          <p:nvPr/>
        </p:nvSpPr>
        <p:spPr>
          <a:xfrm>
            <a:off x="9176196" y="5388330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Ellipszis 14"/>
          <p:cNvSpPr/>
          <p:nvPr/>
        </p:nvSpPr>
        <p:spPr>
          <a:xfrm>
            <a:off x="9169758" y="2026329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Ellipszis 15"/>
          <p:cNvSpPr/>
          <p:nvPr/>
        </p:nvSpPr>
        <p:spPr>
          <a:xfrm>
            <a:off x="6143223" y="2894617"/>
            <a:ext cx="194471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Ellipszis 16"/>
          <p:cNvSpPr/>
          <p:nvPr/>
        </p:nvSpPr>
        <p:spPr>
          <a:xfrm>
            <a:off x="7784207" y="1103603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9" name="Egyenes összekötő 18"/>
          <p:cNvCxnSpPr/>
          <p:nvPr/>
        </p:nvCxnSpPr>
        <p:spPr>
          <a:xfrm>
            <a:off x="1712890" y="3118895"/>
            <a:ext cx="23568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/>
          <p:cNvCxnSpPr/>
          <p:nvPr/>
        </p:nvCxnSpPr>
        <p:spPr>
          <a:xfrm>
            <a:off x="1712890" y="3232658"/>
            <a:ext cx="23568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églalap 21"/>
          <p:cNvSpPr/>
          <p:nvPr/>
        </p:nvSpPr>
        <p:spPr>
          <a:xfrm>
            <a:off x="10367493" y="410038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ige</a:t>
            </a:r>
          </a:p>
        </p:txBody>
      </p:sp>
      <p:sp>
        <p:nvSpPr>
          <p:cNvPr id="23" name="Téglalap 22"/>
          <p:cNvSpPr/>
          <p:nvPr/>
        </p:nvSpPr>
        <p:spPr>
          <a:xfrm>
            <a:off x="10723808" y="1929535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létige</a:t>
            </a:r>
          </a:p>
        </p:txBody>
      </p:sp>
      <p:sp>
        <p:nvSpPr>
          <p:cNvPr id="24" name="Téglalap 23"/>
          <p:cNvSpPr/>
          <p:nvPr/>
        </p:nvSpPr>
        <p:spPr>
          <a:xfrm>
            <a:off x="10710929" y="2776696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segédige</a:t>
            </a:r>
          </a:p>
        </p:txBody>
      </p:sp>
      <p:sp>
        <p:nvSpPr>
          <p:cNvPr id="25" name="Téglalap 24"/>
          <p:cNvSpPr/>
          <p:nvPr/>
        </p:nvSpPr>
        <p:spPr>
          <a:xfrm>
            <a:off x="10694876" y="3702481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főnév</a:t>
            </a:r>
          </a:p>
        </p:txBody>
      </p:sp>
      <p:sp>
        <p:nvSpPr>
          <p:cNvPr id="26" name="Téglalap 25"/>
          <p:cNvSpPr/>
          <p:nvPr/>
        </p:nvSpPr>
        <p:spPr>
          <a:xfrm>
            <a:off x="10694876" y="4562697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melléknév</a:t>
            </a:r>
          </a:p>
        </p:txBody>
      </p:sp>
      <p:sp>
        <p:nvSpPr>
          <p:cNvPr id="27" name="Téglalap 26"/>
          <p:cNvSpPr/>
          <p:nvPr/>
        </p:nvSpPr>
        <p:spPr>
          <a:xfrm>
            <a:off x="10694876" y="5397989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számnév</a:t>
            </a:r>
          </a:p>
        </p:txBody>
      </p:sp>
      <p:sp>
        <p:nvSpPr>
          <p:cNvPr id="28" name="Téglalap 27"/>
          <p:cNvSpPr/>
          <p:nvPr/>
        </p:nvSpPr>
        <p:spPr>
          <a:xfrm>
            <a:off x="5054957" y="6194265"/>
            <a:ext cx="5486401" cy="612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Enyém a pont.</a:t>
            </a:r>
          </a:p>
        </p:txBody>
      </p:sp>
      <p:sp>
        <p:nvSpPr>
          <p:cNvPr id="29" name="Ellipszis 28"/>
          <p:cNvSpPr/>
          <p:nvPr/>
        </p:nvSpPr>
        <p:spPr>
          <a:xfrm>
            <a:off x="6416383" y="6152786"/>
            <a:ext cx="1367824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/>
          <p:cNvSpPr/>
          <p:nvPr/>
        </p:nvSpPr>
        <p:spPr>
          <a:xfrm>
            <a:off x="10685172" y="6129813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névmás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472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0042" y="1537295"/>
            <a:ext cx="3899076" cy="1456267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AZ ÁLLÍTMÁNY része a tagadószó és az igekötő</a:t>
            </a:r>
            <a:br>
              <a:rPr lang="hu-HU" b="1" dirty="0"/>
            </a:b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88642" y="2142067"/>
            <a:ext cx="9928584" cy="3224491"/>
          </a:xfrm>
        </p:spPr>
        <p:txBody>
          <a:bodyPr>
            <a:normAutofit/>
          </a:bodyPr>
          <a:lstStyle/>
          <a:p>
            <a:endParaRPr lang="hu-HU" sz="2800" b="1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054957" y="170116"/>
            <a:ext cx="4533363" cy="706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Péter,   írd át!</a:t>
            </a:r>
          </a:p>
        </p:txBody>
      </p:sp>
      <p:sp>
        <p:nvSpPr>
          <p:cNvPr id="5" name="Téglalap 4"/>
          <p:cNvSpPr/>
          <p:nvPr/>
        </p:nvSpPr>
        <p:spPr>
          <a:xfrm>
            <a:off x="5054957" y="1062303"/>
            <a:ext cx="5486401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nem főz meg.</a:t>
            </a:r>
          </a:p>
        </p:txBody>
      </p:sp>
      <p:sp>
        <p:nvSpPr>
          <p:cNvPr id="8" name="Téglalap 7"/>
          <p:cNvSpPr/>
          <p:nvPr/>
        </p:nvSpPr>
        <p:spPr>
          <a:xfrm>
            <a:off x="5087151" y="2857635"/>
            <a:ext cx="6400804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Holnap vihetjük őt el. </a:t>
            </a:r>
          </a:p>
        </p:txBody>
      </p:sp>
      <p:sp>
        <p:nvSpPr>
          <p:cNvPr id="10" name="Téglalap 9"/>
          <p:cNvSpPr/>
          <p:nvPr/>
        </p:nvSpPr>
        <p:spPr>
          <a:xfrm>
            <a:off x="5041006" y="1918614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Nem futhatunk át az utcán?</a:t>
            </a:r>
          </a:p>
        </p:txBody>
      </p:sp>
      <p:sp>
        <p:nvSpPr>
          <p:cNvPr id="11" name="Ellipszis 10"/>
          <p:cNvSpPr/>
          <p:nvPr/>
        </p:nvSpPr>
        <p:spPr>
          <a:xfrm>
            <a:off x="7257247" y="153942"/>
            <a:ext cx="1579806" cy="6912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5014174" y="2004550"/>
            <a:ext cx="3601792" cy="6701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7650051" y="2898108"/>
            <a:ext cx="1609860" cy="7155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/>
          <p:cNvSpPr/>
          <p:nvPr/>
        </p:nvSpPr>
        <p:spPr>
          <a:xfrm>
            <a:off x="9683842" y="2935121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Ellipszis 16"/>
          <p:cNvSpPr/>
          <p:nvPr/>
        </p:nvSpPr>
        <p:spPr>
          <a:xfrm>
            <a:off x="6825804" y="1093853"/>
            <a:ext cx="2762516" cy="6417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Téglalap 27"/>
          <p:cNvSpPr/>
          <p:nvPr/>
        </p:nvSpPr>
        <p:spPr>
          <a:xfrm>
            <a:off x="5054957" y="3834655"/>
            <a:ext cx="5486401" cy="612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Nem az enyém a pont.</a:t>
            </a:r>
          </a:p>
        </p:txBody>
      </p:sp>
      <p:sp>
        <p:nvSpPr>
          <p:cNvPr id="29" name="Ellipszis 28"/>
          <p:cNvSpPr/>
          <p:nvPr/>
        </p:nvSpPr>
        <p:spPr>
          <a:xfrm>
            <a:off x="7160136" y="3834654"/>
            <a:ext cx="145583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Ellipszis 30"/>
          <p:cNvSpPr/>
          <p:nvPr/>
        </p:nvSpPr>
        <p:spPr>
          <a:xfrm>
            <a:off x="5587374" y="3834653"/>
            <a:ext cx="1083882" cy="6760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578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 animBg="1"/>
      <p:bldP spid="29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AZ ÁLLÍTMÁNY</a:t>
            </a:r>
            <a:br>
              <a:rPr lang="hu-HU" b="1" dirty="0"/>
            </a:br>
            <a:endParaRPr lang="hu-HU" b="1" dirty="0"/>
          </a:p>
        </p:txBody>
      </p:sp>
      <p:sp>
        <p:nvSpPr>
          <p:cNvPr id="4" name="Téglalap 3"/>
          <p:cNvSpPr/>
          <p:nvPr/>
        </p:nvSpPr>
        <p:spPr>
          <a:xfrm>
            <a:off x="5054957" y="170116"/>
            <a:ext cx="4533363" cy="706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Péter  ír.</a:t>
            </a:r>
          </a:p>
        </p:txBody>
      </p:sp>
      <p:sp>
        <p:nvSpPr>
          <p:cNvPr id="5" name="Téglalap 4"/>
          <p:cNvSpPr/>
          <p:nvPr/>
        </p:nvSpPr>
        <p:spPr>
          <a:xfrm>
            <a:off x="5054957" y="1062303"/>
            <a:ext cx="5486401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főz.</a:t>
            </a:r>
          </a:p>
        </p:txBody>
      </p:sp>
      <p:sp>
        <p:nvSpPr>
          <p:cNvPr id="6" name="Téglalap 5"/>
          <p:cNvSpPr/>
          <p:nvPr/>
        </p:nvSpPr>
        <p:spPr>
          <a:xfrm>
            <a:off x="5087153" y="1966596"/>
            <a:ext cx="5486401" cy="704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Budapesten sok híd van.</a:t>
            </a:r>
          </a:p>
        </p:txBody>
      </p:sp>
      <p:sp>
        <p:nvSpPr>
          <p:cNvPr id="7" name="Téglalap 6"/>
          <p:cNvSpPr/>
          <p:nvPr/>
        </p:nvSpPr>
        <p:spPr>
          <a:xfrm>
            <a:off x="5087153" y="2800084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Szoktam futni.</a:t>
            </a:r>
          </a:p>
        </p:txBody>
      </p:sp>
      <p:sp>
        <p:nvSpPr>
          <p:cNvPr id="8" name="Téglalap 7"/>
          <p:cNvSpPr/>
          <p:nvPr/>
        </p:nvSpPr>
        <p:spPr>
          <a:xfrm>
            <a:off x="5087151" y="4507498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alma piros.</a:t>
            </a:r>
          </a:p>
        </p:txBody>
      </p:sp>
      <p:sp>
        <p:nvSpPr>
          <p:cNvPr id="9" name="Téglalap 8"/>
          <p:cNvSpPr/>
          <p:nvPr/>
        </p:nvSpPr>
        <p:spPr>
          <a:xfrm>
            <a:off x="5087151" y="5330142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Háromszor kettő az hat.</a:t>
            </a:r>
          </a:p>
        </p:txBody>
      </p:sp>
      <p:sp>
        <p:nvSpPr>
          <p:cNvPr id="10" name="Téglalap 9"/>
          <p:cNvSpPr/>
          <p:nvPr/>
        </p:nvSpPr>
        <p:spPr>
          <a:xfrm>
            <a:off x="5087152" y="3684854"/>
            <a:ext cx="5486401" cy="756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orvos.</a:t>
            </a:r>
          </a:p>
        </p:txBody>
      </p:sp>
      <p:sp>
        <p:nvSpPr>
          <p:cNvPr id="11" name="Ellipszis 10"/>
          <p:cNvSpPr/>
          <p:nvPr/>
        </p:nvSpPr>
        <p:spPr>
          <a:xfrm>
            <a:off x="7596390" y="242301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8047150" y="3853894"/>
            <a:ext cx="1277154" cy="5501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8047150" y="4690478"/>
            <a:ext cx="1122608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/>
          <p:cNvSpPr/>
          <p:nvPr/>
        </p:nvSpPr>
        <p:spPr>
          <a:xfrm>
            <a:off x="9176196" y="5388330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Ellipszis 14"/>
          <p:cNvSpPr/>
          <p:nvPr/>
        </p:nvSpPr>
        <p:spPr>
          <a:xfrm>
            <a:off x="9169758" y="2026329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Ellipszis 15"/>
          <p:cNvSpPr/>
          <p:nvPr/>
        </p:nvSpPr>
        <p:spPr>
          <a:xfrm>
            <a:off x="6143223" y="2894617"/>
            <a:ext cx="194471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Ellipszis 16"/>
          <p:cNvSpPr/>
          <p:nvPr/>
        </p:nvSpPr>
        <p:spPr>
          <a:xfrm>
            <a:off x="7784207" y="1103603"/>
            <a:ext cx="901520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Téglalap 21"/>
          <p:cNvSpPr/>
          <p:nvPr/>
        </p:nvSpPr>
        <p:spPr>
          <a:xfrm>
            <a:off x="10367493" y="410038"/>
            <a:ext cx="1468192" cy="671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ige</a:t>
            </a:r>
          </a:p>
        </p:txBody>
      </p:sp>
      <p:sp>
        <p:nvSpPr>
          <p:cNvPr id="23" name="Téglalap 22"/>
          <p:cNvSpPr/>
          <p:nvPr/>
        </p:nvSpPr>
        <p:spPr>
          <a:xfrm>
            <a:off x="10723808" y="1929535"/>
            <a:ext cx="1468192" cy="671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létige</a:t>
            </a:r>
          </a:p>
        </p:txBody>
      </p:sp>
      <p:sp>
        <p:nvSpPr>
          <p:cNvPr id="24" name="Téglalap 23"/>
          <p:cNvSpPr/>
          <p:nvPr/>
        </p:nvSpPr>
        <p:spPr>
          <a:xfrm>
            <a:off x="10710929" y="2776696"/>
            <a:ext cx="1468192" cy="671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segédige</a:t>
            </a:r>
          </a:p>
        </p:txBody>
      </p:sp>
      <p:sp>
        <p:nvSpPr>
          <p:cNvPr id="25" name="Téglalap 24"/>
          <p:cNvSpPr/>
          <p:nvPr/>
        </p:nvSpPr>
        <p:spPr>
          <a:xfrm>
            <a:off x="10694876" y="3702481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főnév</a:t>
            </a:r>
          </a:p>
        </p:txBody>
      </p:sp>
      <p:sp>
        <p:nvSpPr>
          <p:cNvPr id="26" name="Téglalap 25"/>
          <p:cNvSpPr/>
          <p:nvPr/>
        </p:nvSpPr>
        <p:spPr>
          <a:xfrm>
            <a:off x="10694876" y="4562697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melléknév</a:t>
            </a:r>
          </a:p>
        </p:txBody>
      </p:sp>
      <p:sp>
        <p:nvSpPr>
          <p:cNvPr id="27" name="Téglalap 26"/>
          <p:cNvSpPr/>
          <p:nvPr/>
        </p:nvSpPr>
        <p:spPr>
          <a:xfrm>
            <a:off x="10694876" y="5397989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számnév</a:t>
            </a:r>
          </a:p>
        </p:txBody>
      </p:sp>
      <p:sp>
        <p:nvSpPr>
          <p:cNvPr id="28" name="Téglalap 27"/>
          <p:cNvSpPr/>
          <p:nvPr/>
        </p:nvSpPr>
        <p:spPr>
          <a:xfrm>
            <a:off x="5054957" y="6194265"/>
            <a:ext cx="5486401" cy="612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Enyém a pont.</a:t>
            </a:r>
          </a:p>
        </p:txBody>
      </p:sp>
      <p:sp>
        <p:nvSpPr>
          <p:cNvPr id="29" name="Ellipszis 28"/>
          <p:cNvSpPr/>
          <p:nvPr/>
        </p:nvSpPr>
        <p:spPr>
          <a:xfrm>
            <a:off x="6416383" y="6152786"/>
            <a:ext cx="1367824" cy="67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/>
          <p:cNvSpPr/>
          <p:nvPr/>
        </p:nvSpPr>
        <p:spPr>
          <a:xfrm>
            <a:off x="10685172" y="6129813"/>
            <a:ext cx="1468192" cy="6717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névmás</a:t>
            </a:r>
          </a:p>
        </p:txBody>
      </p:sp>
      <p:sp>
        <p:nvSpPr>
          <p:cNvPr id="20" name="Téglalap 19"/>
          <p:cNvSpPr/>
          <p:nvPr/>
        </p:nvSpPr>
        <p:spPr>
          <a:xfrm rot="16200000">
            <a:off x="2732121" y="1275901"/>
            <a:ext cx="3278368" cy="10667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bg1"/>
                </a:solidFill>
              </a:rPr>
              <a:t>Igei állítmány</a:t>
            </a:r>
          </a:p>
        </p:txBody>
      </p:sp>
      <p:sp>
        <p:nvSpPr>
          <p:cNvPr id="31" name="Téglalap 30"/>
          <p:cNvSpPr/>
          <p:nvPr/>
        </p:nvSpPr>
        <p:spPr>
          <a:xfrm rot="16200000">
            <a:off x="2718865" y="4675165"/>
            <a:ext cx="3288270" cy="105018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bg1"/>
                </a:solidFill>
              </a:rPr>
              <a:t>névszói állítmány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628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1" y="106262"/>
            <a:ext cx="10131425" cy="1456267"/>
          </a:xfrm>
        </p:spPr>
        <p:txBody>
          <a:bodyPr/>
          <a:lstStyle/>
          <a:p>
            <a:r>
              <a:rPr lang="hu-HU" dirty="0"/>
              <a:t>Az állítmány fajtái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41877" y="1428669"/>
            <a:ext cx="8496837" cy="940158"/>
          </a:xfrm>
        </p:spPr>
        <p:txBody>
          <a:bodyPr>
            <a:normAutofit/>
          </a:bodyPr>
          <a:lstStyle/>
          <a:p>
            <a:r>
              <a:rPr lang="hu-HU" sz="2400" dirty="0"/>
              <a:t>Az állítmány ige, létige vagy segédige (esetleg </a:t>
            </a:r>
            <a:r>
              <a:rPr lang="hu-HU" sz="2400" dirty="0" err="1"/>
              <a:t>kapcs</a:t>
            </a:r>
            <a:r>
              <a:rPr lang="hu-HU" sz="2400" dirty="0"/>
              <a:t>. hozzá tagadószó vagy igekötő)</a:t>
            </a:r>
          </a:p>
        </p:txBody>
      </p:sp>
      <p:sp>
        <p:nvSpPr>
          <p:cNvPr id="4" name="Ötszög 3"/>
          <p:cNvSpPr/>
          <p:nvPr/>
        </p:nvSpPr>
        <p:spPr>
          <a:xfrm>
            <a:off x="450757" y="1387576"/>
            <a:ext cx="2871989" cy="798491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Igei állítmány</a:t>
            </a:r>
          </a:p>
        </p:txBody>
      </p:sp>
      <p:sp>
        <p:nvSpPr>
          <p:cNvPr id="5" name="Ötszög 4"/>
          <p:cNvSpPr/>
          <p:nvPr/>
        </p:nvSpPr>
        <p:spPr>
          <a:xfrm>
            <a:off x="450756" y="3923764"/>
            <a:ext cx="2871989" cy="798491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névszói állítmány</a:t>
            </a:r>
          </a:p>
        </p:txBody>
      </p:sp>
      <p:sp>
        <p:nvSpPr>
          <p:cNvPr id="6" name="Ötszög 5"/>
          <p:cNvSpPr/>
          <p:nvPr/>
        </p:nvSpPr>
        <p:spPr>
          <a:xfrm>
            <a:off x="450755" y="5679583"/>
            <a:ext cx="2871990" cy="929425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Névszói-igei állítmány</a:t>
            </a: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3750971" y="3923764"/>
            <a:ext cx="7259438" cy="940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állítmány névszó (esetleg </a:t>
            </a:r>
            <a:r>
              <a:rPr lang="hu-HU" sz="2400" dirty="0" err="1"/>
              <a:t>kapcs</a:t>
            </a:r>
            <a:r>
              <a:rPr lang="hu-HU" sz="2400" dirty="0"/>
              <a:t>. hozzá tagadószó)</a:t>
            </a:r>
          </a:p>
        </p:txBody>
      </p:sp>
      <p:sp>
        <p:nvSpPr>
          <p:cNvPr id="9" name="Téglalap 8"/>
          <p:cNvSpPr/>
          <p:nvPr/>
        </p:nvSpPr>
        <p:spPr>
          <a:xfrm>
            <a:off x="6845122" y="1946271"/>
            <a:ext cx="2543578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</a:t>
            </a:r>
            <a:r>
              <a:rPr lang="hu-HU" sz="3600" dirty="0">
                <a:solidFill>
                  <a:srgbClr val="FF0000"/>
                </a:solidFill>
              </a:rPr>
              <a:t>főz.</a:t>
            </a:r>
          </a:p>
        </p:txBody>
      </p:sp>
      <p:sp>
        <p:nvSpPr>
          <p:cNvPr id="10" name="Téglalap 9"/>
          <p:cNvSpPr/>
          <p:nvPr/>
        </p:nvSpPr>
        <p:spPr>
          <a:xfrm>
            <a:off x="6243579" y="2656599"/>
            <a:ext cx="2893431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</a:t>
            </a:r>
            <a:r>
              <a:rPr lang="hu-HU" sz="3600" dirty="0">
                <a:solidFill>
                  <a:srgbClr val="FF0000"/>
                </a:solidFill>
              </a:rPr>
              <a:t>nem főz.</a:t>
            </a:r>
          </a:p>
        </p:txBody>
      </p:sp>
      <p:sp>
        <p:nvSpPr>
          <p:cNvPr id="11" name="Téglalap 10"/>
          <p:cNvSpPr/>
          <p:nvPr/>
        </p:nvSpPr>
        <p:spPr>
          <a:xfrm>
            <a:off x="5435980" y="3366927"/>
            <a:ext cx="4811310" cy="613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Apu ma </a:t>
            </a:r>
            <a:r>
              <a:rPr lang="hu-HU" sz="3600" dirty="0">
                <a:solidFill>
                  <a:srgbClr val="FF0000"/>
                </a:solidFill>
              </a:rPr>
              <a:t>nem főzött meg.</a:t>
            </a:r>
          </a:p>
        </p:txBody>
      </p:sp>
      <p:sp>
        <p:nvSpPr>
          <p:cNvPr id="13" name="Téglalap 12"/>
          <p:cNvSpPr/>
          <p:nvPr/>
        </p:nvSpPr>
        <p:spPr>
          <a:xfrm>
            <a:off x="3686583" y="4654654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orvos.</a:t>
            </a:r>
          </a:p>
        </p:txBody>
      </p:sp>
      <p:sp>
        <p:nvSpPr>
          <p:cNvPr id="14" name="Téglalap 13"/>
          <p:cNvSpPr/>
          <p:nvPr/>
        </p:nvSpPr>
        <p:spPr>
          <a:xfrm>
            <a:off x="7807804" y="4654654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nem orvos.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385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Ötszög 4"/>
          <p:cNvSpPr/>
          <p:nvPr/>
        </p:nvSpPr>
        <p:spPr>
          <a:xfrm>
            <a:off x="450755" y="365934"/>
            <a:ext cx="2871989" cy="798491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névszói állítmány</a:t>
            </a:r>
          </a:p>
        </p:txBody>
      </p:sp>
      <p:sp>
        <p:nvSpPr>
          <p:cNvPr id="6" name="Ötszög 5"/>
          <p:cNvSpPr/>
          <p:nvPr/>
        </p:nvSpPr>
        <p:spPr>
          <a:xfrm>
            <a:off x="347724" y="2176395"/>
            <a:ext cx="2871990" cy="929425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Névszói-igei állítmány</a:t>
            </a: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3676924" y="379372"/>
            <a:ext cx="7259438" cy="940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állítmány névszó (esetleg </a:t>
            </a:r>
            <a:r>
              <a:rPr lang="hu-HU" sz="2400" dirty="0" err="1"/>
              <a:t>kapcs</a:t>
            </a:r>
            <a:r>
              <a:rPr lang="hu-HU" sz="2400" dirty="0"/>
              <a:t>. hozzá tagadószó)</a:t>
            </a:r>
          </a:p>
        </p:txBody>
      </p:sp>
      <p:sp>
        <p:nvSpPr>
          <p:cNvPr id="13" name="Téglalap 12"/>
          <p:cNvSpPr/>
          <p:nvPr/>
        </p:nvSpPr>
        <p:spPr>
          <a:xfrm>
            <a:off x="3519158" y="1252833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orvos.</a:t>
            </a:r>
          </a:p>
        </p:txBody>
      </p:sp>
      <p:sp>
        <p:nvSpPr>
          <p:cNvPr id="14" name="Téglalap 13"/>
          <p:cNvSpPr/>
          <p:nvPr/>
        </p:nvSpPr>
        <p:spPr>
          <a:xfrm>
            <a:off x="7680635" y="1245041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nem orvos.</a:t>
            </a:r>
          </a:p>
        </p:txBody>
      </p:sp>
      <p:sp>
        <p:nvSpPr>
          <p:cNvPr id="15" name="Tartalom helye 2"/>
          <p:cNvSpPr txBox="1">
            <a:spLocks/>
          </p:cNvSpPr>
          <p:nvPr/>
        </p:nvSpPr>
        <p:spPr>
          <a:xfrm>
            <a:off x="3519158" y="2272004"/>
            <a:ext cx="7259438" cy="940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állítmány névszó + létige/segédige.</a:t>
            </a:r>
          </a:p>
        </p:txBody>
      </p:sp>
      <p:sp>
        <p:nvSpPr>
          <p:cNvPr id="16" name="Téglalap 15"/>
          <p:cNvSpPr/>
          <p:nvPr/>
        </p:nvSpPr>
        <p:spPr>
          <a:xfrm>
            <a:off x="3519158" y="3052550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orvos volt.</a:t>
            </a:r>
          </a:p>
        </p:txBody>
      </p:sp>
      <p:sp>
        <p:nvSpPr>
          <p:cNvPr id="17" name="Téglalap 16"/>
          <p:cNvSpPr/>
          <p:nvPr/>
        </p:nvSpPr>
        <p:spPr>
          <a:xfrm>
            <a:off x="3519157" y="3754701"/>
            <a:ext cx="4003711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orvos lesz.</a:t>
            </a:r>
          </a:p>
        </p:txBody>
      </p:sp>
      <p:sp>
        <p:nvSpPr>
          <p:cNvPr id="18" name="Téglalap 17"/>
          <p:cNvSpPr/>
          <p:nvPr/>
        </p:nvSpPr>
        <p:spPr>
          <a:xfrm>
            <a:off x="3519157" y="4481038"/>
            <a:ext cx="6326735" cy="647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Az apám </a:t>
            </a:r>
            <a:r>
              <a:rPr lang="hu-HU" sz="3600" dirty="0">
                <a:solidFill>
                  <a:srgbClr val="FF0000"/>
                </a:solidFill>
              </a:rPr>
              <a:t>orvos lehetett volna.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0195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|1.3|1.3|2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|7.9|3.4|4|22|12|4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5.6|0.8|5|13.7|4.6|2.7|20.1|2|3.8|6.2|1.6|3.1|5.7|1.8|8.3|10.8|0.8|4.2|5.4|1.1|2.5|14.2|12.6|4.3|5.5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11|17.4|21|0.7|21.6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|1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1.8|12.4|3|2.8|14.6|2.7|13.4|8.5|17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8.9|11.5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4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Égi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Égi</Template>
  <TotalTime>103</TotalTime>
  <Words>399</Words>
  <Application>Microsoft Office PowerPoint</Application>
  <PresentationFormat>Szélesvásznú</PresentationFormat>
  <Paragraphs>102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Égi</vt:lpstr>
      <vt:lpstr>Az egyszerű mondat részei</vt:lpstr>
      <vt:lpstr>PowerPoint-bemutató</vt:lpstr>
      <vt:lpstr>Ha csak alany és állítmány van:</vt:lpstr>
      <vt:lpstr>Ha más mondatrész is van az alanyon és állítmányon kívül:</vt:lpstr>
      <vt:lpstr>AZ ÁLLÍTMÁNY </vt:lpstr>
      <vt:lpstr>AZ ÁLLÍTMÁNY része a tagadószó és az igekötő </vt:lpstr>
      <vt:lpstr>AZ ÁLLÍTMÁNY </vt:lpstr>
      <vt:lpstr>Az állítmány fajtái</vt:lpstr>
      <vt:lpstr>PowerPoint-bemutató</vt:lpstr>
      <vt:lpstr>Hol hibázzuk el az elemzést?</vt:lpstr>
      <vt:lpstr>Hogyan nem hibázunk?</vt:lpstr>
      <vt:lpstr>Házi feladat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egyszerű mondat részei</dc:title>
  <dc:creator>Admin</dc:creator>
  <cp:lastModifiedBy>Terdikné dr. Takács Szilvia</cp:lastModifiedBy>
  <cp:revision>22</cp:revision>
  <dcterms:created xsi:type="dcterms:W3CDTF">2021-01-03T15:39:33Z</dcterms:created>
  <dcterms:modified xsi:type="dcterms:W3CDTF">2021-04-26T20:10:14Z</dcterms:modified>
</cp:coreProperties>
</file>