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57" r:id="rId3"/>
    <p:sldId id="263" r:id="rId4"/>
    <p:sldId id="258" r:id="rId5"/>
    <p:sldId id="260" r:id="rId6"/>
    <p:sldId id="270" r:id="rId7"/>
    <p:sldId id="266" r:id="rId8"/>
    <p:sldId id="269" r:id="rId9"/>
    <p:sldId id="268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6652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5772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4834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9652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6466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3965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2512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3609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709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1549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442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2621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4264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1334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9669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5574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0653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1D2F2-23B3-4942-B37A-FA5303324721}" type="datetimeFigureOut">
              <a:rPr lang="hu-HU" smtClean="0"/>
              <a:t>2021. 04. 26.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70758-D1AA-4D63-8730-642ABF00F5B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2213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Kép 6" descr="A képen szöveg látható&#10;&#10;Automatikusan generált leírás">
            <a:extLst>
              <a:ext uri="{FF2B5EF4-FFF2-40B4-BE49-F238E27FC236}">
                <a16:creationId xmlns:a16="http://schemas.microsoft.com/office/drawing/2014/main" id="{37F75DFD-BDFF-4CD1-B245-5C38FC3A1F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0338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Államalapítástól kezdődően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1056067" y="1935921"/>
            <a:ext cx="3889420" cy="3695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az ősi magyar kultúra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a </a:t>
            </a:r>
            <a:r>
              <a:rPr lang="hu-HU" sz="2400" dirty="0" err="1">
                <a:solidFill>
                  <a:schemeClr val="bg1"/>
                </a:solidFill>
              </a:rPr>
              <a:t>pogány-sámánisztikus</a:t>
            </a:r>
            <a:r>
              <a:rPr lang="hu-HU" sz="2400" dirty="0">
                <a:solidFill>
                  <a:schemeClr val="bg1"/>
                </a:solidFill>
              </a:rPr>
              <a:t> rítusok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a rovásírás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b="1" dirty="0">
                <a:solidFill>
                  <a:srgbClr val="FF0000"/>
                </a:solidFill>
              </a:rPr>
              <a:t>háttérbe szorul</a:t>
            </a:r>
          </a:p>
        </p:txBody>
      </p:sp>
      <p:sp>
        <p:nvSpPr>
          <p:cNvPr id="5" name="Téglalap 4"/>
          <p:cNvSpPr/>
          <p:nvPr/>
        </p:nvSpPr>
        <p:spPr>
          <a:xfrm>
            <a:off x="6785019" y="1935921"/>
            <a:ext cx="4767330" cy="3695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az európai keresztény kultúra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keresztény szokásrend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Latin betűs írás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 err="1">
                <a:solidFill>
                  <a:schemeClr val="bg1"/>
                </a:solidFill>
              </a:rPr>
              <a:t>latinnyelvűség</a:t>
            </a:r>
            <a:endParaRPr lang="hu-HU" sz="2400" dirty="0">
              <a:solidFill>
                <a:schemeClr val="bg1"/>
              </a:solidFill>
            </a:endParaRP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b="1" dirty="0">
                <a:solidFill>
                  <a:srgbClr val="FF0000"/>
                </a:solidFill>
              </a:rPr>
              <a:t>átveszi a helyét</a:t>
            </a:r>
          </a:p>
        </p:txBody>
      </p:sp>
      <p:sp>
        <p:nvSpPr>
          <p:cNvPr id="6" name="Téglalap 5"/>
          <p:cNvSpPr/>
          <p:nvPr/>
        </p:nvSpPr>
        <p:spPr>
          <a:xfrm>
            <a:off x="2819441" y="5534274"/>
            <a:ext cx="6542467" cy="8341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LASSÚ FOLYAMAT!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890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134578" y="365125"/>
            <a:ext cx="4255911" cy="2324022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FF0000"/>
                </a:solidFill>
                <a:latin typeface="Algerian" panose="04020705040A02060702" pitchFamily="82" charset="0"/>
              </a:rPr>
              <a:t>A TIHANYI APÁTSÁG ALAPÍTÓLEVELE</a:t>
            </a:r>
            <a:br>
              <a:rPr lang="hu-HU" b="1" dirty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hu-HU" b="1" dirty="0">
                <a:latin typeface="Algerian" panose="04020705040A02060702" pitchFamily="82" charset="0"/>
              </a:rPr>
              <a:t>1055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6"/>
            <a:ext cx="6743699" cy="6858000"/>
          </a:xfrm>
        </p:spPr>
      </p:pic>
      <p:sp>
        <p:nvSpPr>
          <p:cNvPr id="5" name="Ellipszis 4"/>
          <p:cNvSpPr/>
          <p:nvPr/>
        </p:nvSpPr>
        <p:spPr>
          <a:xfrm>
            <a:off x="3215390" y="1589504"/>
            <a:ext cx="1678898" cy="809469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Ellipszis 5"/>
          <p:cNvSpPr/>
          <p:nvPr/>
        </p:nvSpPr>
        <p:spPr>
          <a:xfrm>
            <a:off x="3215390" y="2689147"/>
            <a:ext cx="1678898" cy="809469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1" name="Egyenes összekötő 10"/>
          <p:cNvCxnSpPr/>
          <p:nvPr/>
        </p:nvCxnSpPr>
        <p:spPr>
          <a:xfrm>
            <a:off x="1454046" y="3751314"/>
            <a:ext cx="4122295" cy="749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zövegdoboz 2"/>
          <p:cNvSpPr txBox="1"/>
          <p:nvPr/>
        </p:nvSpPr>
        <p:spPr>
          <a:xfrm>
            <a:off x="7191022" y="2935110"/>
            <a:ext cx="4348447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b="1" dirty="0"/>
              <a:t>LATIN NYELVŰ</a:t>
            </a:r>
          </a:p>
          <a:p>
            <a:endParaRPr lang="hu-HU" b="1" dirty="0"/>
          </a:p>
          <a:p>
            <a:r>
              <a:rPr lang="hu-HU" b="1" dirty="0"/>
              <a:t>SZÁMOS TERMÉSZETFÖLDRAJZI KIFEJEZÉST MAGYARUL TARTALMAZ</a:t>
            </a:r>
          </a:p>
        </p:txBody>
      </p:sp>
      <p:sp>
        <p:nvSpPr>
          <p:cNvPr id="8" name="Ellipszis 7"/>
          <p:cNvSpPr/>
          <p:nvPr/>
        </p:nvSpPr>
        <p:spPr>
          <a:xfrm>
            <a:off x="951968" y="1071276"/>
            <a:ext cx="1678898" cy="809469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113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3795" y="2096064"/>
            <a:ext cx="3735478" cy="2102449"/>
          </a:xfrm>
        </p:spPr>
        <p:txBody>
          <a:bodyPr/>
          <a:lstStyle/>
          <a:p>
            <a:r>
              <a:rPr lang="hu-HU" dirty="0"/>
              <a:t>iskolákat</a:t>
            </a:r>
          </a:p>
          <a:p>
            <a:r>
              <a:rPr lang="hu-HU" dirty="0"/>
              <a:t>kolostorokat</a:t>
            </a:r>
          </a:p>
          <a:p>
            <a:r>
              <a:rPr lang="hu-HU" dirty="0"/>
              <a:t>püspökségeket</a:t>
            </a:r>
          </a:p>
          <a:p>
            <a:r>
              <a:rPr lang="hu-HU" dirty="0"/>
              <a:t>kódexmásoló műhelyeket</a:t>
            </a:r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4507606" y="2282807"/>
            <a:ext cx="7173532" cy="14585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alapítanak  (műveltség központjai a királyi udvar mellett)</a:t>
            </a:r>
          </a:p>
        </p:txBody>
      </p:sp>
      <p:cxnSp>
        <p:nvCxnSpPr>
          <p:cNvPr id="6" name="Egyenes összekötő 5"/>
          <p:cNvCxnSpPr/>
          <p:nvPr/>
        </p:nvCxnSpPr>
        <p:spPr>
          <a:xfrm>
            <a:off x="4353059" y="2096064"/>
            <a:ext cx="0" cy="1831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721" y="3530432"/>
            <a:ext cx="4468969" cy="29793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993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3795" y="352676"/>
            <a:ext cx="10353761" cy="1326321"/>
          </a:xfrm>
        </p:spPr>
        <p:txBody>
          <a:bodyPr/>
          <a:lstStyle/>
          <a:p>
            <a:r>
              <a:rPr lang="hu-HU" dirty="0"/>
              <a:t>Irodalom, műveltség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1056067" y="1519706"/>
            <a:ext cx="3889419" cy="46885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VILÁGI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oklevelek, adománylevelek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törvények</a:t>
            </a: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krónikák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virágénekek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rgbClr val="FF0000"/>
                </a:solidFill>
              </a:rPr>
              <a:t>Anonymus: Gesta Hungarorum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130990" y="1519706"/>
            <a:ext cx="4803173" cy="45848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EGYHÁZI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legendák (</a:t>
            </a:r>
            <a:r>
              <a:rPr lang="hu-HU" sz="2400" dirty="0">
                <a:solidFill>
                  <a:srgbClr val="FF0000"/>
                </a:solidFill>
              </a:rPr>
              <a:t>Margit-legenda</a:t>
            </a:r>
            <a:r>
              <a:rPr lang="hu-HU" sz="2400" dirty="0">
                <a:solidFill>
                  <a:schemeClr val="bg1"/>
                </a:solidFill>
              </a:rPr>
              <a:t>)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himnuszok (</a:t>
            </a:r>
            <a:r>
              <a:rPr lang="hu-HU" sz="2400" dirty="0">
                <a:solidFill>
                  <a:srgbClr val="FF0000"/>
                </a:solidFill>
              </a:rPr>
              <a:t>Ómagyar Mária-siralom</a:t>
            </a:r>
            <a:r>
              <a:rPr lang="hu-HU" sz="2400" dirty="0">
                <a:solidFill>
                  <a:schemeClr val="bg1"/>
                </a:solidFill>
              </a:rPr>
              <a:t>)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prédikációk (</a:t>
            </a:r>
            <a:r>
              <a:rPr lang="hu-HU" sz="2400" dirty="0">
                <a:solidFill>
                  <a:srgbClr val="FF0000"/>
                </a:solidFill>
              </a:rPr>
              <a:t>Halotti Beszéd és Könyörgés</a:t>
            </a:r>
            <a:r>
              <a:rPr lang="hu-HU" sz="2400" dirty="0">
                <a:solidFill>
                  <a:schemeClr val="bg1"/>
                </a:solidFill>
              </a:rPr>
              <a:t>)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  <a:p>
            <a:pPr algn="ctr"/>
            <a:r>
              <a:rPr lang="hu-HU" sz="2400" dirty="0">
                <a:solidFill>
                  <a:schemeClr val="bg1"/>
                </a:solidFill>
              </a:rPr>
              <a:t>bibliafordítások</a:t>
            </a:r>
          </a:p>
          <a:p>
            <a:pPr algn="ctr"/>
            <a:endParaRPr lang="hu-HU" sz="24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832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892C93-0361-4CE0-B5F0-AF340CB79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 descr="A képen szöveg, régi, kő látható&#10;&#10;Automatikusan generált leírás">
            <a:extLst>
              <a:ext uri="{FF2B5EF4-FFF2-40B4-BE49-F238E27FC236}">
                <a16:creationId xmlns:a16="http://schemas.microsoft.com/office/drawing/2014/main" id="{4BAECEA0-4EA7-40E1-8179-84C2D996B2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6" y="816429"/>
            <a:ext cx="11198984" cy="6054324"/>
          </a:xfrm>
        </p:spPr>
      </p:pic>
    </p:spTree>
    <p:extLst>
      <p:ext uri="{BB962C8B-B14F-4D97-AF65-F5344CB8AC3E}">
        <p14:creationId xmlns:p14="http://schemas.microsoft.com/office/powerpoint/2010/main" val="2849509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krónika és a </a:t>
            </a:r>
            <a:r>
              <a:rPr lang="hu-HU" dirty="0" err="1"/>
              <a:t>gesta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a középkorban a történetírás formái (történelmi események feljegyzése)</a:t>
            </a:r>
          </a:p>
          <a:p>
            <a:r>
              <a:rPr lang="hu-HU" dirty="0"/>
              <a:t>Nem mindig pontosan valósághűek</a:t>
            </a:r>
          </a:p>
          <a:p>
            <a:r>
              <a:rPr lang="hu-HU" dirty="0"/>
              <a:t>Céljuk nem csupán az események pontos feljegyzése 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Hanem: </a:t>
            </a:r>
          </a:p>
          <a:p>
            <a:pPr marL="0" indent="0">
              <a:buNone/>
            </a:pPr>
            <a:r>
              <a:rPr lang="hu-HU" dirty="0"/>
              <a:t>-  Igazolja a királyi hatalom jogosságát </a:t>
            </a:r>
          </a:p>
          <a:p>
            <a:pPr>
              <a:buFontTx/>
              <a:buChar char="-"/>
            </a:pPr>
            <a:r>
              <a:rPr lang="hu-HU" dirty="0"/>
              <a:t>Nemzeti dicsőség, büszkeség megjelenítője (nyertes csaták, a magyarok pozitív bemutatása, az igazság a mi oldalunkon van)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364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399245" y="1725769"/>
            <a:ext cx="4765183" cy="4636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bg1"/>
                </a:solidFill>
              </a:rPr>
              <a:t>Krónika:</a:t>
            </a:r>
          </a:p>
          <a:p>
            <a:pPr algn="ctr"/>
            <a:endParaRPr lang="hu-HU" sz="3200" b="1" dirty="0">
              <a:solidFill>
                <a:schemeClr val="bg1"/>
              </a:solidFill>
            </a:endParaRPr>
          </a:p>
          <a:p>
            <a:pPr algn="ctr"/>
            <a:r>
              <a:rPr lang="hu-HU" sz="3200" b="1" dirty="0">
                <a:solidFill>
                  <a:schemeClr val="bg1"/>
                </a:solidFill>
              </a:rPr>
              <a:t>Időrendben közöl történelmi eseményeket </a:t>
            </a:r>
          </a:p>
          <a:p>
            <a:pPr algn="ctr"/>
            <a:r>
              <a:rPr lang="hu-HU" dirty="0">
                <a:solidFill>
                  <a:schemeClr val="bg1"/>
                </a:solidFill>
              </a:rPr>
              <a:t>(mint pl. a történelemkönyv)</a:t>
            </a:r>
          </a:p>
        </p:txBody>
      </p:sp>
      <p:sp>
        <p:nvSpPr>
          <p:cNvPr id="5" name="Téglalap 4"/>
          <p:cNvSpPr/>
          <p:nvPr/>
        </p:nvSpPr>
        <p:spPr>
          <a:xfrm>
            <a:off x="5949007" y="1725769"/>
            <a:ext cx="4765183" cy="4636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Gesta:</a:t>
            </a:r>
          </a:p>
          <a:p>
            <a:pPr algn="ctr"/>
            <a:endParaRPr lang="hu-HU" sz="2800" b="1" dirty="0">
              <a:solidFill>
                <a:schemeClr val="bg1"/>
              </a:solidFill>
            </a:endParaRPr>
          </a:p>
          <a:p>
            <a:pPr algn="ctr"/>
            <a:r>
              <a:rPr lang="hu-HU" sz="2800" b="1" dirty="0">
                <a:solidFill>
                  <a:schemeClr val="bg1"/>
                </a:solidFill>
              </a:rPr>
              <a:t>Nem az időrend az elsőrangú, </a:t>
            </a:r>
          </a:p>
          <a:p>
            <a:pPr algn="ctr"/>
            <a:r>
              <a:rPr lang="hu-HU" sz="2800" b="1" dirty="0">
                <a:solidFill>
                  <a:schemeClr val="bg1"/>
                </a:solidFill>
              </a:rPr>
              <a:t>hanem az ok-okozati összefüggések </a:t>
            </a:r>
          </a:p>
          <a:p>
            <a:pPr algn="ctr"/>
            <a:r>
              <a:rPr lang="hu-HU" sz="2000" dirty="0">
                <a:solidFill>
                  <a:schemeClr val="bg1"/>
                </a:solidFill>
              </a:rPr>
              <a:t>(pl. egy uralkodó-dinasztia tettei, kapcsolatai)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881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Anonimus</a:t>
            </a:r>
            <a:r>
              <a:rPr lang="hu-HU" dirty="0"/>
              <a:t>: </a:t>
            </a:r>
            <a:r>
              <a:rPr lang="hu-HU" dirty="0" err="1"/>
              <a:t>gesta</a:t>
            </a:r>
            <a:r>
              <a:rPr lang="hu-HU" dirty="0"/>
              <a:t> </a:t>
            </a:r>
            <a:r>
              <a:rPr lang="hu-HU" dirty="0" err="1"/>
              <a:t>hungarorum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dirty="0"/>
              <a:t>III. Béla jegyzője</a:t>
            </a:r>
          </a:p>
          <a:p>
            <a:r>
              <a:rPr lang="hu-HU" dirty="0"/>
              <a:t>Neve nem maradt fenn (=anonim)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pPr marL="0" indent="0">
              <a:buNone/>
            </a:pPr>
            <a:r>
              <a:rPr lang="hu-HU" dirty="0"/>
              <a:t>(szobra a Városligetben)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367" y="1935921"/>
            <a:ext cx="6054080" cy="40141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959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3|5.6|1.8|6.4|2.4|4.5|7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|2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2.6|8.1|19.4|3.7|31.8|21.2|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9|10|15.5|4.6|0.7|5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2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1|1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Damaszt</Template>
  <TotalTime>461</TotalTime>
  <Words>197</Words>
  <Application>Microsoft Office PowerPoint</Application>
  <PresentationFormat>Szélesvásznú</PresentationFormat>
  <Paragraphs>76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Algerian</vt:lpstr>
      <vt:lpstr>Arial</vt:lpstr>
      <vt:lpstr>Bookman Old Style</vt:lpstr>
      <vt:lpstr>Rockwell</vt:lpstr>
      <vt:lpstr>Damask</vt:lpstr>
      <vt:lpstr>PowerPoint-bemutató</vt:lpstr>
      <vt:lpstr>Államalapítástól kezdődően</vt:lpstr>
      <vt:lpstr>A TIHANYI APÁTSÁG ALAPÍTÓLEVELE 1055</vt:lpstr>
      <vt:lpstr>PowerPoint-bemutató</vt:lpstr>
      <vt:lpstr>Irodalom, műveltség</vt:lpstr>
      <vt:lpstr>PowerPoint-bemutató</vt:lpstr>
      <vt:lpstr>A krónika és a gesta</vt:lpstr>
      <vt:lpstr>PowerPoint-bemutató</vt:lpstr>
      <vt:lpstr>Anonimus: gesta hungarorum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Admin</dc:creator>
  <cp:lastModifiedBy>Terdikné dr. Takács Szilvia</cp:lastModifiedBy>
  <cp:revision>26</cp:revision>
  <dcterms:created xsi:type="dcterms:W3CDTF">2020-12-29T18:26:13Z</dcterms:created>
  <dcterms:modified xsi:type="dcterms:W3CDTF">2021-04-26T19:47:17Z</dcterms:modified>
</cp:coreProperties>
</file>