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9" r:id="rId1"/>
  </p:sldMasterIdLst>
  <p:sldIdLst>
    <p:sldId id="256" r:id="rId2"/>
    <p:sldId id="257" r:id="rId3"/>
    <p:sldId id="271" r:id="rId4"/>
    <p:sldId id="259" r:id="rId5"/>
    <p:sldId id="260" r:id="rId6"/>
    <p:sldId id="273" r:id="rId7"/>
    <p:sldId id="26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62" r:id="rId18"/>
    <p:sldId id="264" r:id="rId19"/>
    <p:sldId id="26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060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6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958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9288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041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740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456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992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45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960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26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31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75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819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92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465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669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770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6984"/>
          <a:stretch/>
        </p:blipFill>
        <p:spPr>
          <a:xfrm>
            <a:off x="9539509" y="3966028"/>
            <a:ext cx="3565414" cy="3544745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b="55813"/>
          <a:stretch/>
        </p:blipFill>
        <p:spPr>
          <a:xfrm>
            <a:off x="-272143" y="-130629"/>
            <a:ext cx="4179202" cy="310702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Cím 1"/>
          <p:cNvSpPr txBox="1">
            <a:spLocks/>
          </p:cNvSpPr>
          <p:nvPr/>
        </p:nvSpPr>
        <p:spPr>
          <a:xfrm>
            <a:off x="5154382" y="756554"/>
            <a:ext cx="5165276" cy="18197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72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Kölcsey </a:t>
            </a:r>
            <a:r>
              <a:rPr lang="hu-HU" sz="72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ferenc</a:t>
            </a:r>
            <a:endParaRPr lang="hu-HU" sz="7200" dirty="0">
              <a:solidFill>
                <a:schemeClr val="accent5">
                  <a:lumMod val="20000"/>
                  <a:lumOff val="8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242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Értünk Kunság mezein</a:t>
            </a:r>
          </a:p>
          <a:p>
            <a:r>
              <a:rPr lang="hu-HU" dirty="0"/>
              <a:t>Ért kalászt lengettél,</a:t>
            </a:r>
          </a:p>
          <a:p>
            <a:r>
              <a:rPr lang="hu-HU" dirty="0"/>
              <a:t>Tokaj szőlővesszein</a:t>
            </a:r>
          </a:p>
          <a:p>
            <a:r>
              <a:rPr lang="hu-HU" dirty="0"/>
              <a:t>Nektárt csepegtettél.</a:t>
            </a:r>
          </a:p>
          <a:p>
            <a:r>
              <a:rPr lang="hu-HU" dirty="0"/>
              <a:t>Zászlónk gyakran </a:t>
            </a:r>
            <a:r>
              <a:rPr lang="hu-HU" dirty="0" err="1"/>
              <a:t>plántálád</a:t>
            </a:r>
            <a:endParaRPr lang="hu-HU" dirty="0"/>
          </a:p>
          <a:p>
            <a:r>
              <a:rPr lang="hu-HU" dirty="0"/>
              <a:t>Vad török sáncára,</a:t>
            </a:r>
          </a:p>
          <a:p>
            <a:r>
              <a:rPr lang="hu-HU" dirty="0"/>
              <a:t>S nyögte Mátyás bús hadát</a:t>
            </a:r>
          </a:p>
          <a:p>
            <a:r>
              <a:rPr lang="hu-HU" dirty="0"/>
              <a:t>Bécsnek büszke vára.</a:t>
            </a:r>
          </a:p>
        </p:txBody>
      </p:sp>
      <p:sp>
        <p:nvSpPr>
          <p:cNvPr id="6" name="Téglalap 5"/>
          <p:cNvSpPr/>
          <p:nvPr/>
        </p:nvSpPr>
        <p:spPr>
          <a:xfrm>
            <a:off x="4906537" y="2341756"/>
            <a:ext cx="5887843" cy="769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FOLYTATÓDNAK A DICSŐ MÚLTBELI ESEMÉNYEK</a:t>
            </a:r>
          </a:p>
        </p:txBody>
      </p:sp>
      <p:sp>
        <p:nvSpPr>
          <p:cNvPr id="7" name="Ötszög 6"/>
          <p:cNvSpPr/>
          <p:nvPr/>
        </p:nvSpPr>
        <p:spPr>
          <a:xfrm>
            <a:off x="5709424" y="3546088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JÓLÉT</a:t>
            </a:r>
          </a:p>
        </p:txBody>
      </p:sp>
      <p:sp>
        <p:nvSpPr>
          <p:cNvPr id="8" name="Ötszög 7"/>
          <p:cNvSpPr/>
          <p:nvPr/>
        </p:nvSpPr>
        <p:spPr>
          <a:xfrm>
            <a:off x="5709424" y="4371278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NYERTES CSATÁK</a:t>
            </a:r>
          </a:p>
        </p:txBody>
      </p:sp>
      <p:sp>
        <p:nvSpPr>
          <p:cNvPr id="9" name="Ellipszis 8"/>
          <p:cNvSpPr/>
          <p:nvPr/>
        </p:nvSpPr>
        <p:spPr>
          <a:xfrm>
            <a:off x="8635690" y="3449455"/>
            <a:ext cx="1814596" cy="12154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KENYÉR / BOR</a:t>
            </a:r>
          </a:p>
        </p:txBody>
      </p:sp>
    </p:spTree>
    <p:extLst>
      <p:ext uri="{BB962C8B-B14F-4D97-AF65-F5344CB8AC3E}">
        <p14:creationId xmlns:p14="http://schemas.microsoft.com/office/powerpoint/2010/main" val="117114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Hajh, de bűneink miatt</a:t>
            </a:r>
          </a:p>
          <a:p>
            <a:r>
              <a:rPr lang="hu-HU" dirty="0"/>
              <a:t>Gyúlt harag kebledben,</a:t>
            </a:r>
          </a:p>
          <a:p>
            <a:r>
              <a:rPr lang="hu-HU" dirty="0"/>
              <a:t>S </a:t>
            </a:r>
            <a:r>
              <a:rPr lang="hu-HU" dirty="0" err="1"/>
              <a:t>elsújtád</a:t>
            </a:r>
            <a:r>
              <a:rPr lang="hu-HU" dirty="0"/>
              <a:t> villámidat</a:t>
            </a:r>
          </a:p>
          <a:p>
            <a:r>
              <a:rPr lang="hu-HU" dirty="0"/>
              <a:t>Dörgő fellegedben,</a:t>
            </a:r>
          </a:p>
          <a:p>
            <a:r>
              <a:rPr lang="hu-HU" dirty="0"/>
              <a:t>Most rabló mongol nyilát</a:t>
            </a:r>
          </a:p>
          <a:p>
            <a:r>
              <a:rPr lang="hu-HU" dirty="0"/>
              <a:t>Zúgattad felettünk,</a:t>
            </a:r>
          </a:p>
          <a:p>
            <a:r>
              <a:rPr lang="hu-HU" dirty="0"/>
              <a:t>Majd töröktől rabigát</a:t>
            </a:r>
          </a:p>
          <a:p>
            <a:r>
              <a:rPr lang="hu-HU" dirty="0"/>
              <a:t>Vállainkra vettünk.</a:t>
            </a:r>
          </a:p>
        </p:txBody>
      </p:sp>
      <p:sp>
        <p:nvSpPr>
          <p:cNvPr id="6" name="Téglalap 5"/>
          <p:cNvSpPr/>
          <p:nvPr/>
        </p:nvSpPr>
        <p:spPr>
          <a:xfrm>
            <a:off x="5695406" y="1652451"/>
            <a:ext cx="4741817" cy="1084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HANGNEMVÁLTÁS</a:t>
            </a:r>
          </a:p>
        </p:txBody>
      </p:sp>
      <p:sp>
        <p:nvSpPr>
          <p:cNvPr id="7" name="Téglalap 6"/>
          <p:cNvSpPr/>
          <p:nvPr/>
        </p:nvSpPr>
        <p:spPr>
          <a:xfrm>
            <a:off x="5695406" y="2873827"/>
            <a:ext cx="4702629" cy="653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történelmi sikerek befejeződése, nemzeti tragédiák</a:t>
            </a:r>
          </a:p>
        </p:txBody>
      </p:sp>
      <p:sp>
        <p:nvSpPr>
          <p:cNvPr id="8" name="Ötszög 7"/>
          <p:cNvSpPr/>
          <p:nvPr/>
        </p:nvSpPr>
        <p:spPr>
          <a:xfrm>
            <a:off x="5709424" y="3546088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tatárjárás</a:t>
            </a:r>
          </a:p>
        </p:txBody>
      </p:sp>
      <p:sp>
        <p:nvSpPr>
          <p:cNvPr id="9" name="Ötszög 8"/>
          <p:cNvSpPr/>
          <p:nvPr/>
        </p:nvSpPr>
        <p:spPr>
          <a:xfrm>
            <a:off x="5709424" y="4394855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törökdúlás</a:t>
            </a:r>
          </a:p>
        </p:txBody>
      </p:sp>
    </p:spTree>
    <p:extLst>
      <p:ext uri="{BB962C8B-B14F-4D97-AF65-F5344CB8AC3E}">
        <p14:creationId xmlns:p14="http://schemas.microsoft.com/office/powerpoint/2010/main" val="31801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	Hányszor zengett ajkain</a:t>
            </a:r>
          </a:p>
          <a:p>
            <a:r>
              <a:rPr lang="hu-HU" dirty="0" err="1"/>
              <a:t>Ozman</a:t>
            </a:r>
            <a:r>
              <a:rPr lang="hu-HU" dirty="0"/>
              <a:t> vad népének</a:t>
            </a:r>
          </a:p>
          <a:p>
            <a:r>
              <a:rPr lang="hu-HU" dirty="0"/>
              <a:t>Vert hadunk csonthalmain</a:t>
            </a:r>
          </a:p>
          <a:p>
            <a:r>
              <a:rPr lang="hu-HU" dirty="0"/>
              <a:t>Győzedelmi ének!</a:t>
            </a:r>
          </a:p>
          <a:p>
            <a:r>
              <a:rPr lang="hu-HU" dirty="0"/>
              <a:t>Hányszor támadt </a:t>
            </a:r>
            <a:r>
              <a:rPr lang="hu-HU" dirty="0" err="1"/>
              <a:t>tenfiad</a:t>
            </a:r>
            <a:endParaRPr lang="hu-HU" dirty="0"/>
          </a:p>
          <a:p>
            <a:r>
              <a:rPr lang="hu-HU" dirty="0"/>
              <a:t>Szép hazám kebledre,</a:t>
            </a:r>
          </a:p>
          <a:p>
            <a:r>
              <a:rPr lang="hu-HU" dirty="0"/>
              <a:t>S lettél magzatod miatt</a:t>
            </a:r>
          </a:p>
          <a:p>
            <a:r>
              <a:rPr lang="hu-HU" dirty="0"/>
              <a:t>Magzatod hamvvedre!</a:t>
            </a:r>
          </a:p>
        </p:txBody>
      </p:sp>
      <p:sp>
        <p:nvSpPr>
          <p:cNvPr id="6" name="Téglalap 5"/>
          <p:cNvSpPr/>
          <p:nvPr/>
        </p:nvSpPr>
        <p:spPr>
          <a:xfrm>
            <a:off x="5695406" y="2873827"/>
            <a:ext cx="4702629" cy="653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Vesztes csaták</a:t>
            </a:r>
          </a:p>
        </p:txBody>
      </p:sp>
      <p:sp>
        <p:nvSpPr>
          <p:cNvPr id="7" name="Téglalap 6"/>
          <p:cNvSpPr/>
          <p:nvPr/>
        </p:nvSpPr>
        <p:spPr>
          <a:xfrm>
            <a:off x="5695406" y="3879665"/>
            <a:ext cx="4702629" cy="653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nemzeti bűn: árulás</a:t>
            </a:r>
          </a:p>
        </p:txBody>
      </p:sp>
    </p:spTree>
    <p:extLst>
      <p:ext uri="{BB962C8B-B14F-4D97-AF65-F5344CB8AC3E}">
        <p14:creationId xmlns:p14="http://schemas.microsoft.com/office/powerpoint/2010/main" val="410486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Bújt az üldözött s felé</a:t>
            </a:r>
          </a:p>
          <a:p>
            <a:r>
              <a:rPr lang="hu-HU" dirty="0"/>
              <a:t>Kard nyúl barlangjában,</a:t>
            </a:r>
          </a:p>
          <a:p>
            <a:r>
              <a:rPr lang="hu-HU" dirty="0"/>
              <a:t>Szerte nézett s nem </a:t>
            </a:r>
            <a:r>
              <a:rPr lang="hu-HU" dirty="0" err="1"/>
              <a:t>lelé</a:t>
            </a:r>
            <a:endParaRPr lang="hu-HU" dirty="0"/>
          </a:p>
          <a:p>
            <a:r>
              <a:rPr lang="hu-HU" dirty="0"/>
              <a:t>Honját a hazában,</a:t>
            </a:r>
          </a:p>
          <a:p>
            <a:r>
              <a:rPr lang="hu-HU" dirty="0"/>
              <a:t>Bércre hág és völgybe száll,</a:t>
            </a:r>
          </a:p>
          <a:p>
            <a:r>
              <a:rPr lang="hu-HU" dirty="0"/>
              <a:t>Bú s kétség mellette,</a:t>
            </a:r>
          </a:p>
          <a:p>
            <a:r>
              <a:rPr lang="hu-HU" dirty="0"/>
              <a:t>Vérözön lábainál,</a:t>
            </a:r>
          </a:p>
          <a:p>
            <a:r>
              <a:rPr lang="hu-HU" dirty="0"/>
              <a:t>S lángtenger fölette.</a:t>
            </a:r>
          </a:p>
        </p:txBody>
      </p:sp>
      <p:sp>
        <p:nvSpPr>
          <p:cNvPr id="6" name="Téglalap 5"/>
          <p:cNvSpPr/>
          <p:nvPr/>
        </p:nvSpPr>
        <p:spPr>
          <a:xfrm>
            <a:off x="5786846" y="2194560"/>
            <a:ext cx="4754880" cy="927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pusztulás képei</a:t>
            </a:r>
          </a:p>
        </p:txBody>
      </p:sp>
      <p:sp>
        <p:nvSpPr>
          <p:cNvPr id="7" name="Ötszög 6"/>
          <p:cNvSpPr/>
          <p:nvPr/>
        </p:nvSpPr>
        <p:spPr>
          <a:xfrm>
            <a:off x="5709424" y="3546088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üldözöttség</a:t>
            </a:r>
          </a:p>
        </p:txBody>
      </p:sp>
      <p:sp>
        <p:nvSpPr>
          <p:cNvPr id="8" name="Ötszög 7"/>
          <p:cNvSpPr/>
          <p:nvPr/>
        </p:nvSpPr>
        <p:spPr>
          <a:xfrm>
            <a:off x="6253709" y="4492093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A haza elvesztése</a:t>
            </a:r>
          </a:p>
        </p:txBody>
      </p:sp>
      <p:sp>
        <p:nvSpPr>
          <p:cNvPr id="9" name="Ötszög 8"/>
          <p:cNvSpPr/>
          <p:nvPr/>
        </p:nvSpPr>
        <p:spPr>
          <a:xfrm>
            <a:off x="6654304" y="5388398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apokalipszis</a:t>
            </a:r>
          </a:p>
        </p:txBody>
      </p:sp>
    </p:spTree>
    <p:extLst>
      <p:ext uri="{BB962C8B-B14F-4D97-AF65-F5344CB8AC3E}">
        <p14:creationId xmlns:p14="http://schemas.microsoft.com/office/powerpoint/2010/main" val="403902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	Vár állott, most kőhalom,</a:t>
            </a:r>
          </a:p>
          <a:p>
            <a:r>
              <a:rPr lang="hu-HU" dirty="0"/>
              <a:t>Kedv s öröm </a:t>
            </a:r>
            <a:r>
              <a:rPr lang="hu-HU" dirty="0" err="1"/>
              <a:t>röpkedtek</a:t>
            </a:r>
            <a:r>
              <a:rPr lang="hu-HU" dirty="0"/>
              <a:t>,</a:t>
            </a:r>
          </a:p>
          <a:p>
            <a:r>
              <a:rPr lang="hu-HU" dirty="0"/>
              <a:t>Halálhörgés, siralom</a:t>
            </a:r>
          </a:p>
          <a:p>
            <a:r>
              <a:rPr lang="hu-HU" dirty="0"/>
              <a:t>Zajlik már </a:t>
            </a:r>
            <a:r>
              <a:rPr lang="hu-HU" dirty="0" err="1"/>
              <a:t>helyettek</a:t>
            </a:r>
            <a:r>
              <a:rPr lang="hu-HU" dirty="0"/>
              <a:t>.</a:t>
            </a:r>
          </a:p>
          <a:p>
            <a:r>
              <a:rPr lang="hu-HU" dirty="0"/>
              <a:t>S ah, szabadság nem </a:t>
            </a:r>
            <a:r>
              <a:rPr lang="hu-HU" dirty="0" err="1"/>
              <a:t>virúl</a:t>
            </a:r>
            <a:endParaRPr lang="hu-HU" dirty="0"/>
          </a:p>
          <a:p>
            <a:r>
              <a:rPr lang="hu-HU" dirty="0"/>
              <a:t>A holtnak véréből,</a:t>
            </a:r>
          </a:p>
          <a:p>
            <a:r>
              <a:rPr lang="hu-HU" dirty="0"/>
              <a:t>Kínzó rabság könnye hull</a:t>
            </a:r>
          </a:p>
          <a:p>
            <a:r>
              <a:rPr lang="hu-HU" dirty="0"/>
              <a:t>Árvánk hő szeméből!</a:t>
            </a:r>
          </a:p>
        </p:txBody>
      </p:sp>
      <p:sp>
        <p:nvSpPr>
          <p:cNvPr id="4" name="Ötszög 3"/>
          <p:cNvSpPr/>
          <p:nvPr/>
        </p:nvSpPr>
        <p:spPr>
          <a:xfrm>
            <a:off x="5448167" y="1804267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A vár a múlt és a dicsőség szimbóluma</a:t>
            </a:r>
          </a:p>
        </p:txBody>
      </p:sp>
      <p:sp>
        <p:nvSpPr>
          <p:cNvPr id="5" name="Téglalap 4"/>
          <p:cNvSpPr/>
          <p:nvPr/>
        </p:nvSpPr>
        <p:spPr>
          <a:xfrm>
            <a:off x="4611189" y="4010297"/>
            <a:ext cx="6895011" cy="7445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ÉS RÖGTÖN A JÖVŐBE:</a:t>
            </a:r>
          </a:p>
        </p:txBody>
      </p:sp>
      <p:sp>
        <p:nvSpPr>
          <p:cNvPr id="6" name="Téglalap 5"/>
          <p:cNvSpPr/>
          <p:nvPr/>
        </p:nvSpPr>
        <p:spPr>
          <a:xfrm>
            <a:off x="4820194" y="2821577"/>
            <a:ext cx="6087292" cy="940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MÚLTBÓL ITT LÉPÜNK A JELENBE</a:t>
            </a:r>
          </a:p>
        </p:txBody>
      </p:sp>
      <p:sp>
        <p:nvSpPr>
          <p:cNvPr id="7" name="Téglalap 6"/>
          <p:cNvSpPr/>
          <p:nvPr/>
        </p:nvSpPr>
        <p:spPr>
          <a:xfrm>
            <a:off x="6270171" y="4618102"/>
            <a:ext cx="4153989" cy="646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Nincs értelme a sok áldozatnak</a:t>
            </a:r>
          </a:p>
        </p:txBody>
      </p:sp>
    </p:spTree>
    <p:extLst>
      <p:ext uri="{BB962C8B-B14F-4D97-AF65-F5344CB8AC3E}">
        <p14:creationId xmlns:p14="http://schemas.microsoft.com/office/powerpoint/2010/main" val="189921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2194560"/>
            <a:ext cx="5166360" cy="4024125"/>
          </a:xfrm>
        </p:spPr>
        <p:txBody>
          <a:bodyPr/>
          <a:lstStyle/>
          <a:p>
            <a:r>
              <a:rPr lang="hu-HU" dirty="0"/>
              <a:t>	Szánd meg Isten a magyart</a:t>
            </a:r>
          </a:p>
          <a:p>
            <a:r>
              <a:rPr lang="hu-HU" dirty="0"/>
              <a:t>Kit vészek hányának,</a:t>
            </a:r>
          </a:p>
          <a:p>
            <a:r>
              <a:rPr lang="hu-HU" dirty="0"/>
              <a:t>Nyújts feléje védő kart</a:t>
            </a:r>
          </a:p>
          <a:p>
            <a:r>
              <a:rPr lang="hu-HU" dirty="0"/>
              <a:t>Tengerén kínjának.</a:t>
            </a:r>
          </a:p>
          <a:p>
            <a:r>
              <a:rPr lang="hu-HU" dirty="0"/>
              <a:t>Bal sors akit régen tép,</a:t>
            </a:r>
          </a:p>
          <a:p>
            <a:r>
              <a:rPr lang="hu-HU" dirty="0"/>
              <a:t>Hozz rá víg esztendőt,</a:t>
            </a:r>
          </a:p>
          <a:p>
            <a:r>
              <a:rPr lang="hu-HU" dirty="0" err="1"/>
              <a:t>Megbünhödte</a:t>
            </a:r>
            <a:r>
              <a:rPr lang="hu-HU" dirty="0"/>
              <a:t> már e nép</a:t>
            </a:r>
          </a:p>
          <a:p>
            <a:r>
              <a:rPr lang="hu-HU" dirty="0"/>
              <a:t>A </a:t>
            </a:r>
            <a:r>
              <a:rPr lang="hu-HU" dirty="0" err="1"/>
              <a:t>multat</a:t>
            </a:r>
            <a:r>
              <a:rPr lang="hu-HU" dirty="0"/>
              <a:t> s jövendőt!</a:t>
            </a:r>
          </a:p>
        </p:txBody>
      </p:sp>
      <p:sp>
        <p:nvSpPr>
          <p:cNvPr id="6" name="Téglalap 5"/>
          <p:cNvSpPr/>
          <p:nvPr/>
        </p:nvSpPr>
        <p:spPr>
          <a:xfrm>
            <a:off x="4820194" y="2821577"/>
            <a:ext cx="6087292" cy="940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CSAK ISTEN SEGÍTHET</a:t>
            </a:r>
          </a:p>
        </p:txBody>
      </p:sp>
    </p:spTree>
    <p:extLst>
      <p:ext uri="{BB962C8B-B14F-4D97-AF65-F5344CB8AC3E}">
        <p14:creationId xmlns:p14="http://schemas.microsoft.com/office/powerpoint/2010/main" val="1753776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554980" y="1619794"/>
            <a:ext cx="1645920" cy="5747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1. VSZ.</a:t>
            </a:r>
          </a:p>
        </p:txBody>
      </p:sp>
      <p:sp>
        <p:nvSpPr>
          <p:cNvPr id="5" name="Téglalap 4"/>
          <p:cNvSpPr/>
          <p:nvPr/>
        </p:nvSpPr>
        <p:spPr>
          <a:xfrm>
            <a:off x="5554980" y="5287469"/>
            <a:ext cx="1645920" cy="5747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8. VSZ.</a:t>
            </a:r>
          </a:p>
        </p:txBody>
      </p:sp>
      <p:sp>
        <p:nvSpPr>
          <p:cNvPr id="6" name="Téglalap 5"/>
          <p:cNvSpPr/>
          <p:nvPr/>
        </p:nvSpPr>
        <p:spPr>
          <a:xfrm>
            <a:off x="5554980" y="2293967"/>
            <a:ext cx="1645920" cy="1070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2-3. VSZ.</a:t>
            </a:r>
          </a:p>
        </p:txBody>
      </p:sp>
      <p:sp>
        <p:nvSpPr>
          <p:cNvPr id="7" name="Téglalap 6"/>
          <p:cNvSpPr/>
          <p:nvPr/>
        </p:nvSpPr>
        <p:spPr>
          <a:xfrm>
            <a:off x="5554980" y="3464146"/>
            <a:ext cx="1645920" cy="17239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4-7. VSZ.</a:t>
            </a:r>
          </a:p>
        </p:txBody>
      </p:sp>
      <p:sp>
        <p:nvSpPr>
          <p:cNvPr id="8" name="Jobbra nyíl 7"/>
          <p:cNvSpPr/>
          <p:nvPr/>
        </p:nvSpPr>
        <p:spPr>
          <a:xfrm>
            <a:off x="929640" y="1470050"/>
            <a:ext cx="3931920" cy="849086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KERET:  (IMA)</a:t>
            </a:r>
          </a:p>
        </p:txBody>
      </p:sp>
      <p:sp>
        <p:nvSpPr>
          <p:cNvPr id="9" name="Jobbra nyíl 8"/>
          <p:cNvSpPr/>
          <p:nvPr/>
        </p:nvSpPr>
        <p:spPr>
          <a:xfrm>
            <a:off x="768532" y="5067695"/>
            <a:ext cx="3931920" cy="849086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KERET:  (IMA)</a:t>
            </a:r>
          </a:p>
        </p:txBody>
      </p:sp>
      <p:sp>
        <p:nvSpPr>
          <p:cNvPr id="10" name="Jobbra nyíl 9"/>
          <p:cNvSpPr/>
          <p:nvPr/>
        </p:nvSpPr>
        <p:spPr>
          <a:xfrm>
            <a:off x="929640" y="2293967"/>
            <a:ext cx="3931920" cy="849086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DICSŐ MÚLT</a:t>
            </a:r>
          </a:p>
        </p:txBody>
      </p:sp>
      <p:sp>
        <p:nvSpPr>
          <p:cNvPr id="11" name="Jobbra nyíl 10"/>
          <p:cNvSpPr/>
          <p:nvPr/>
        </p:nvSpPr>
        <p:spPr>
          <a:xfrm>
            <a:off x="685800" y="3527294"/>
            <a:ext cx="4478382" cy="849086"/>
          </a:xfrm>
          <a:prstGeom prst="right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TRAGIKUS JELEN (+ SÖTÉT JÖVŐ)</a:t>
            </a:r>
          </a:p>
        </p:txBody>
      </p:sp>
      <p:sp>
        <p:nvSpPr>
          <p:cNvPr id="12" name="Téglalap 11"/>
          <p:cNvSpPr/>
          <p:nvPr/>
        </p:nvSpPr>
        <p:spPr>
          <a:xfrm>
            <a:off x="8155578" y="2099362"/>
            <a:ext cx="3433354" cy="38174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IDŐSZEMBESÍTŐ VERS: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  <a:p>
            <a:pPr algn="ctr"/>
            <a:r>
              <a:rPr lang="hu-HU" dirty="0">
                <a:solidFill>
                  <a:schemeClr val="bg1"/>
                </a:solidFill>
              </a:rPr>
              <a:t>A boldogabb múltat állítja szembe a pusztuló jelennel</a:t>
            </a:r>
          </a:p>
          <a:p>
            <a:pPr algn="ctr"/>
            <a:r>
              <a:rPr lang="hu-HU" dirty="0">
                <a:solidFill>
                  <a:schemeClr val="bg1"/>
                </a:solidFill>
              </a:rPr>
              <a:t>(romantika korában népszerű)</a:t>
            </a:r>
            <a:r>
              <a:rPr lang="hu-HU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55023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zis 6"/>
          <p:cNvSpPr/>
          <p:nvPr/>
        </p:nvSpPr>
        <p:spPr>
          <a:xfrm>
            <a:off x="4953004" y="2888343"/>
            <a:ext cx="1973942" cy="141663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magyar</a:t>
            </a: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HYMNUS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1465944"/>
            <a:ext cx="10820400" cy="4752742"/>
          </a:xfrm>
        </p:spPr>
        <p:txBody>
          <a:bodyPr/>
          <a:lstStyle/>
          <a:p>
            <a:r>
              <a:rPr lang="hu-HU" b="1" dirty="0"/>
              <a:t>NEMZETHALÁL GONDOLATA (Herder</a:t>
            </a:r>
            <a:r>
              <a:rPr lang="hu-HU" dirty="0"/>
              <a:t>)</a:t>
            </a:r>
          </a:p>
        </p:txBody>
      </p:sp>
      <p:sp>
        <p:nvSpPr>
          <p:cNvPr id="4" name="Ellipszis 3"/>
          <p:cNvSpPr/>
          <p:nvPr/>
        </p:nvSpPr>
        <p:spPr>
          <a:xfrm>
            <a:off x="2195287" y="2598056"/>
            <a:ext cx="3222172" cy="278674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germán</a:t>
            </a:r>
          </a:p>
        </p:txBody>
      </p:sp>
      <p:sp>
        <p:nvSpPr>
          <p:cNvPr id="5" name="Ellipszis 4"/>
          <p:cNvSpPr/>
          <p:nvPr/>
        </p:nvSpPr>
        <p:spPr>
          <a:xfrm>
            <a:off x="4891315" y="3870311"/>
            <a:ext cx="3251199" cy="275186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latin</a:t>
            </a:r>
          </a:p>
        </p:txBody>
      </p:sp>
      <p:sp>
        <p:nvSpPr>
          <p:cNvPr id="6" name="Ellipszis 5"/>
          <p:cNvSpPr/>
          <p:nvPr/>
        </p:nvSpPr>
        <p:spPr>
          <a:xfrm>
            <a:off x="6538686" y="1852787"/>
            <a:ext cx="2924628" cy="276275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szláv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65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zis 6"/>
          <p:cNvSpPr/>
          <p:nvPr/>
        </p:nvSpPr>
        <p:spPr>
          <a:xfrm>
            <a:off x="4953004" y="2888343"/>
            <a:ext cx="1973942" cy="141663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magyar</a:t>
            </a: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HYMNUS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1465944"/>
            <a:ext cx="10820400" cy="4752742"/>
          </a:xfrm>
        </p:spPr>
        <p:txBody>
          <a:bodyPr/>
          <a:lstStyle/>
          <a:p>
            <a:r>
              <a:rPr lang="hu-HU" b="1" dirty="0"/>
              <a:t>NEMZETHALÁL GONDOLATA (Herder</a:t>
            </a:r>
            <a:r>
              <a:rPr lang="hu-HU" dirty="0"/>
              <a:t>)</a:t>
            </a:r>
          </a:p>
        </p:txBody>
      </p:sp>
      <p:sp>
        <p:nvSpPr>
          <p:cNvPr id="4" name="Ellipszis 3"/>
          <p:cNvSpPr/>
          <p:nvPr/>
        </p:nvSpPr>
        <p:spPr>
          <a:xfrm>
            <a:off x="2195287" y="2585324"/>
            <a:ext cx="3701144" cy="2805009"/>
          </a:xfrm>
          <a:custGeom>
            <a:avLst/>
            <a:gdLst>
              <a:gd name="connsiteX0" fmla="*/ 0 w 3222172"/>
              <a:gd name="connsiteY0" fmla="*/ 1393372 h 2786743"/>
              <a:gd name="connsiteX1" fmla="*/ 1611086 w 3222172"/>
              <a:gd name="connsiteY1" fmla="*/ 0 h 2786743"/>
              <a:gd name="connsiteX2" fmla="*/ 3222172 w 3222172"/>
              <a:gd name="connsiteY2" fmla="*/ 1393372 h 2786743"/>
              <a:gd name="connsiteX3" fmla="*/ 1611086 w 3222172"/>
              <a:gd name="connsiteY3" fmla="*/ 2786744 h 2786743"/>
              <a:gd name="connsiteX4" fmla="*/ 0 w 3222172"/>
              <a:gd name="connsiteY4" fmla="*/ 1393372 h 2786743"/>
              <a:gd name="connsiteX0" fmla="*/ 0 w 3701144"/>
              <a:gd name="connsiteY0" fmla="*/ 1406104 h 2805009"/>
              <a:gd name="connsiteX1" fmla="*/ 1611086 w 3701144"/>
              <a:gd name="connsiteY1" fmla="*/ 12732 h 2805009"/>
              <a:gd name="connsiteX2" fmla="*/ 3701144 w 3701144"/>
              <a:gd name="connsiteY2" fmla="*/ 956161 h 2805009"/>
              <a:gd name="connsiteX3" fmla="*/ 1611086 w 3701144"/>
              <a:gd name="connsiteY3" fmla="*/ 2799476 h 2805009"/>
              <a:gd name="connsiteX4" fmla="*/ 0 w 3701144"/>
              <a:gd name="connsiteY4" fmla="*/ 1406104 h 280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1144" h="2805009">
                <a:moveTo>
                  <a:pt x="0" y="1406104"/>
                </a:moveTo>
                <a:cubicBezTo>
                  <a:pt x="0" y="636566"/>
                  <a:pt x="994229" y="87723"/>
                  <a:pt x="1611086" y="12732"/>
                </a:cubicBezTo>
                <a:cubicBezTo>
                  <a:pt x="2227943" y="-62259"/>
                  <a:pt x="3701144" y="186623"/>
                  <a:pt x="3701144" y="956161"/>
                </a:cubicBezTo>
                <a:cubicBezTo>
                  <a:pt x="3701144" y="1725699"/>
                  <a:pt x="2227943" y="2724485"/>
                  <a:pt x="1611086" y="2799476"/>
                </a:cubicBezTo>
                <a:cubicBezTo>
                  <a:pt x="994229" y="2874467"/>
                  <a:pt x="0" y="2175642"/>
                  <a:pt x="0" y="1406104"/>
                </a:cubicBez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germán</a:t>
            </a:r>
          </a:p>
        </p:txBody>
      </p:sp>
      <p:sp>
        <p:nvSpPr>
          <p:cNvPr id="5" name="Ellipszis 4"/>
          <p:cNvSpPr/>
          <p:nvPr/>
        </p:nvSpPr>
        <p:spPr>
          <a:xfrm>
            <a:off x="4885668" y="3565512"/>
            <a:ext cx="3256848" cy="3056670"/>
          </a:xfrm>
          <a:custGeom>
            <a:avLst/>
            <a:gdLst>
              <a:gd name="connsiteX0" fmla="*/ 0 w 3251199"/>
              <a:gd name="connsiteY0" fmla="*/ 1375935 h 2751869"/>
              <a:gd name="connsiteX1" fmla="*/ 1625600 w 3251199"/>
              <a:gd name="connsiteY1" fmla="*/ 0 h 2751869"/>
              <a:gd name="connsiteX2" fmla="*/ 3251200 w 3251199"/>
              <a:gd name="connsiteY2" fmla="*/ 1375935 h 2751869"/>
              <a:gd name="connsiteX3" fmla="*/ 1625600 w 3251199"/>
              <a:gd name="connsiteY3" fmla="*/ 2751870 h 2751869"/>
              <a:gd name="connsiteX4" fmla="*/ 0 w 3251199"/>
              <a:gd name="connsiteY4" fmla="*/ 1375935 h 2751869"/>
              <a:gd name="connsiteX0" fmla="*/ 5648 w 3256848"/>
              <a:gd name="connsiteY0" fmla="*/ 1680735 h 3056670"/>
              <a:gd name="connsiteX1" fmla="*/ 1268391 w 3256848"/>
              <a:gd name="connsiteY1" fmla="*/ 0 h 3056670"/>
              <a:gd name="connsiteX2" fmla="*/ 3256848 w 3256848"/>
              <a:gd name="connsiteY2" fmla="*/ 1680735 h 3056670"/>
              <a:gd name="connsiteX3" fmla="*/ 1631248 w 3256848"/>
              <a:gd name="connsiteY3" fmla="*/ 3056670 h 3056670"/>
              <a:gd name="connsiteX4" fmla="*/ 5648 w 3256848"/>
              <a:gd name="connsiteY4" fmla="*/ 1680735 h 3056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6848" h="3056670">
                <a:moveTo>
                  <a:pt x="5648" y="1680735"/>
                </a:moveTo>
                <a:cubicBezTo>
                  <a:pt x="-54828" y="1171290"/>
                  <a:pt x="370597" y="0"/>
                  <a:pt x="1268391" y="0"/>
                </a:cubicBezTo>
                <a:cubicBezTo>
                  <a:pt x="2166185" y="0"/>
                  <a:pt x="3256848" y="920827"/>
                  <a:pt x="3256848" y="1680735"/>
                </a:cubicBezTo>
                <a:cubicBezTo>
                  <a:pt x="3256848" y="2440643"/>
                  <a:pt x="2529042" y="3056670"/>
                  <a:pt x="1631248" y="3056670"/>
                </a:cubicBezTo>
                <a:cubicBezTo>
                  <a:pt x="733454" y="3056670"/>
                  <a:pt x="66124" y="2190180"/>
                  <a:pt x="5648" y="1680735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latin</a:t>
            </a:r>
          </a:p>
        </p:txBody>
      </p:sp>
      <p:sp>
        <p:nvSpPr>
          <p:cNvPr id="6" name="Ellipszis 5"/>
          <p:cNvSpPr/>
          <p:nvPr/>
        </p:nvSpPr>
        <p:spPr>
          <a:xfrm>
            <a:off x="5638800" y="1850693"/>
            <a:ext cx="3824513" cy="2766289"/>
          </a:xfrm>
          <a:custGeom>
            <a:avLst/>
            <a:gdLst>
              <a:gd name="connsiteX0" fmla="*/ 0 w 2924628"/>
              <a:gd name="connsiteY0" fmla="*/ 1381378 h 2762756"/>
              <a:gd name="connsiteX1" fmla="*/ 1462314 w 2924628"/>
              <a:gd name="connsiteY1" fmla="*/ 0 h 2762756"/>
              <a:gd name="connsiteX2" fmla="*/ 2924628 w 2924628"/>
              <a:gd name="connsiteY2" fmla="*/ 1381378 h 2762756"/>
              <a:gd name="connsiteX3" fmla="*/ 1462314 w 2924628"/>
              <a:gd name="connsiteY3" fmla="*/ 2762756 h 2762756"/>
              <a:gd name="connsiteX4" fmla="*/ 0 w 2924628"/>
              <a:gd name="connsiteY4" fmla="*/ 1381378 h 2762756"/>
              <a:gd name="connsiteX0" fmla="*/ 0 w 3824513"/>
              <a:gd name="connsiteY0" fmla="*/ 1165758 h 2766289"/>
              <a:gd name="connsiteX1" fmla="*/ 2362199 w 3824513"/>
              <a:gd name="connsiteY1" fmla="*/ 2094 h 2766289"/>
              <a:gd name="connsiteX2" fmla="*/ 3824513 w 3824513"/>
              <a:gd name="connsiteY2" fmla="*/ 1383472 h 2766289"/>
              <a:gd name="connsiteX3" fmla="*/ 2362199 w 3824513"/>
              <a:gd name="connsiteY3" fmla="*/ 2764850 h 2766289"/>
              <a:gd name="connsiteX4" fmla="*/ 0 w 3824513"/>
              <a:gd name="connsiteY4" fmla="*/ 1165758 h 2766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4513" h="2766289">
                <a:moveTo>
                  <a:pt x="0" y="1165758"/>
                </a:moveTo>
                <a:cubicBezTo>
                  <a:pt x="0" y="402844"/>
                  <a:pt x="1724780" y="-34192"/>
                  <a:pt x="2362199" y="2094"/>
                </a:cubicBezTo>
                <a:cubicBezTo>
                  <a:pt x="2999618" y="38380"/>
                  <a:pt x="3824513" y="620558"/>
                  <a:pt x="3824513" y="1383472"/>
                </a:cubicBezTo>
                <a:cubicBezTo>
                  <a:pt x="3824513" y="2146386"/>
                  <a:pt x="2999618" y="2801136"/>
                  <a:pt x="2362199" y="2764850"/>
                </a:cubicBezTo>
                <a:cubicBezTo>
                  <a:pt x="1724780" y="2728564"/>
                  <a:pt x="0" y="1928672"/>
                  <a:pt x="0" y="1165758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szláv</a:t>
            </a:r>
          </a:p>
        </p:txBody>
      </p:sp>
      <p:sp>
        <p:nvSpPr>
          <p:cNvPr id="8" name="Téglalap 7"/>
          <p:cNvSpPr/>
          <p:nvPr/>
        </p:nvSpPr>
        <p:spPr>
          <a:xfrm>
            <a:off x="8418286" y="4136571"/>
            <a:ext cx="3454401" cy="2485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hu-HU" b="1" dirty="0"/>
              <a:t>Kölcsey magáévá tette a gondolatot</a:t>
            </a:r>
          </a:p>
          <a:p>
            <a:pPr fontAlgn="base"/>
            <a:r>
              <a:rPr lang="hu-HU" b="1" dirty="0"/>
              <a:t>de irodalmi munkásságával ez ellen küzdött</a:t>
            </a:r>
          </a:p>
        </p:txBody>
      </p:sp>
    </p:spTree>
    <p:extLst>
      <p:ext uri="{BB962C8B-B14F-4D97-AF65-F5344CB8AC3E}">
        <p14:creationId xmlns:p14="http://schemas.microsoft.com/office/powerpoint/2010/main" val="418684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fad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/>
              <a:t>Hymnus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9578" y="1296276"/>
            <a:ext cx="10820400" cy="185482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hu-HU" dirty="0"/>
          </a:p>
          <a:p>
            <a:pPr marL="0" indent="0" fontAlgn="base">
              <a:buNone/>
            </a:pPr>
            <a:r>
              <a:rPr lang="hu-HU" dirty="0"/>
              <a:t>Alapgondolat:, Isten számtalan jóval halmozta el a népet, de az erkölcsi romlás miatt kíméletlenül megbünteti (Ószövetség)</a:t>
            </a:r>
          </a:p>
          <a:p>
            <a:pPr marL="0" indent="0" fontAlgn="base">
              <a:buNone/>
            </a:pPr>
            <a:r>
              <a:rPr lang="hu-HU" dirty="0"/>
              <a:t>. Időszembesítés:</a:t>
            </a:r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596571" y="2910114"/>
            <a:ext cx="2104572" cy="711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MÚLT</a:t>
            </a:r>
          </a:p>
        </p:txBody>
      </p:sp>
      <p:sp>
        <p:nvSpPr>
          <p:cNvPr id="5" name="Téglalap 4"/>
          <p:cNvSpPr/>
          <p:nvPr/>
        </p:nvSpPr>
        <p:spPr>
          <a:xfrm>
            <a:off x="1386114" y="3850541"/>
            <a:ext cx="2474686" cy="1270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Értékekkel teli</a:t>
            </a:r>
          </a:p>
          <a:p>
            <a:pPr algn="ctr"/>
            <a:r>
              <a:rPr lang="hu-HU" dirty="0">
                <a:solidFill>
                  <a:schemeClr val="bg1"/>
                </a:solidFill>
              </a:rPr>
              <a:t>Dicső tettek</a:t>
            </a:r>
          </a:p>
          <a:p>
            <a:pPr algn="ctr"/>
            <a:r>
              <a:rPr lang="hu-HU" dirty="0">
                <a:solidFill>
                  <a:schemeClr val="bg1"/>
                </a:solidFill>
              </a:rPr>
              <a:t>(honfoglalás, Mátyás)</a:t>
            </a:r>
          </a:p>
        </p:txBody>
      </p:sp>
      <p:sp>
        <p:nvSpPr>
          <p:cNvPr id="6" name="Téglalap 5"/>
          <p:cNvSpPr/>
          <p:nvPr/>
        </p:nvSpPr>
        <p:spPr>
          <a:xfrm>
            <a:off x="1422400" y="5399314"/>
            <a:ext cx="2423886" cy="11030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„hajh, de bűneink miatt”</a:t>
            </a:r>
          </a:p>
          <a:p>
            <a:pPr algn="ctr"/>
            <a:r>
              <a:rPr lang="hu-HU" dirty="0"/>
              <a:t>„hányszor támadt </a:t>
            </a:r>
            <a:r>
              <a:rPr lang="hu-HU" dirty="0" err="1"/>
              <a:t>tenfiad</a:t>
            </a:r>
            <a:r>
              <a:rPr lang="hu-HU" dirty="0"/>
              <a:t>….</a:t>
            </a:r>
          </a:p>
        </p:txBody>
      </p:sp>
      <p:sp>
        <p:nvSpPr>
          <p:cNvPr id="8" name="Téglalap 7"/>
          <p:cNvSpPr/>
          <p:nvPr/>
        </p:nvSpPr>
        <p:spPr>
          <a:xfrm>
            <a:off x="5499099" y="2910114"/>
            <a:ext cx="2104572" cy="711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JELEN</a:t>
            </a:r>
          </a:p>
        </p:txBody>
      </p:sp>
      <p:sp>
        <p:nvSpPr>
          <p:cNvPr id="9" name="Téglalap 8"/>
          <p:cNvSpPr/>
          <p:nvPr/>
        </p:nvSpPr>
        <p:spPr>
          <a:xfrm>
            <a:off x="5499099" y="3850541"/>
            <a:ext cx="2423886" cy="11030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„kőhalom”</a:t>
            </a:r>
          </a:p>
          <a:p>
            <a:pPr algn="ctr"/>
            <a:r>
              <a:rPr lang="hu-HU" dirty="0"/>
              <a:t>„halálhörgés, siralom</a:t>
            </a:r>
          </a:p>
        </p:txBody>
      </p:sp>
      <p:cxnSp>
        <p:nvCxnSpPr>
          <p:cNvPr id="11" name="Egyenes összekötő nyíllal 10"/>
          <p:cNvCxnSpPr>
            <a:stCxn id="6" idx="3"/>
            <a:endCxn id="9" idx="1"/>
          </p:cNvCxnSpPr>
          <p:nvPr/>
        </p:nvCxnSpPr>
        <p:spPr>
          <a:xfrm flipV="1">
            <a:off x="3846286" y="4402084"/>
            <a:ext cx="1652813" cy="154877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Balra-jobbra nyíl 11"/>
          <p:cNvSpPr/>
          <p:nvPr/>
        </p:nvSpPr>
        <p:spPr>
          <a:xfrm>
            <a:off x="4015923" y="2989942"/>
            <a:ext cx="1248228" cy="551543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Jobbra nyíl 12"/>
          <p:cNvSpPr/>
          <p:nvPr/>
        </p:nvSpPr>
        <p:spPr>
          <a:xfrm>
            <a:off x="8157934" y="3085664"/>
            <a:ext cx="2032000" cy="2799754"/>
          </a:xfrm>
          <a:prstGeom prst="rightArrow">
            <a:avLst>
              <a:gd name="adj1" fmla="val 81105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JÖVŐ</a:t>
            </a:r>
          </a:p>
        </p:txBody>
      </p:sp>
      <p:sp>
        <p:nvSpPr>
          <p:cNvPr id="14" name="Téglalap 13"/>
          <p:cNvSpPr/>
          <p:nvPr/>
        </p:nvSpPr>
        <p:spPr>
          <a:xfrm>
            <a:off x="10424882" y="3727802"/>
            <a:ext cx="1759857" cy="18747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„szabadság nem </a:t>
            </a:r>
            <a:r>
              <a:rPr lang="hu-HU" dirty="0" err="1"/>
              <a:t>virúl</a:t>
            </a:r>
            <a:r>
              <a:rPr lang="hu-HU" dirty="0"/>
              <a:t> a holtnak véréből”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456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reformkor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600" dirty="0"/>
              <a:t>Nevét a reform-országgyűlésekről kapta</a:t>
            </a:r>
          </a:p>
          <a:p>
            <a:r>
              <a:rPr lang="hu-HU" sz="3600" dirty="0"/>
              <a:t>1825-48</a:t>
            </a:r>
          </a:p>
          <a:p>
            <a:r>
              <a:rPr lang="hu-HU" sz="3600" dirty="0"/>
              <a:t>A nemzeti függetlenedés mozgalma (reformok)</a:t>
            </a:r>
          </a:p>
          <a:p>
            <a:r>
              <a:rPr lang="hu-HU" sz="3600" dirty="0"/>
              <a:t>Magyar nyelv ügye</a:t>
            </a:r>
          </a:p>
          <a:p>
            <a:r>
              <a:rPr lang="hu-HU" sz="3600" dirty="0"/>
              <a:t>Magyar kultúra megteremtése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385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490" y="859621"/>
            <a:ext cx="4675030" cy="5592694"/>
          </a:xfrm>
          <a:prstGeom prst="rect">
            <a:avLst/>
          </a:prstGeom>
          <a:ln>
            <a:noFill/>
          </a:ln>
          <a:effectLst>
            <a:glow rad="127000">
              <a:schemeClr val="accent1"/>
            </a:glow>
          </a:effec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584" y="700266"/>
            <a:ext cx="4637936" cy="5911403"/>
          </a:xfrm>
          <a:prstGeom prst="rect">
            <a:avLst/>
          </a:prstGeom>
        </p:spPr>
      </p:pic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685800" y="1175658"/>
            <a:ext cx="8182429" cy="5043028"/>
          </a:xfrm>
        </p:spPr>
        <p:txBody>
          <a:bodyPr/>
          <a:lstStyle/>
          <a:p>
            <a:pPr marL="0" indent="0" fontAlgn="base">
              <a:buNone/>
            </a:pPr>
            <a:r>
              <a:rPr lang="hu-HU" b="1" dirty="0"/>
              <a:t>1790-1838. középnemesi család, </a:t>
            </a:r>
            <a:r>
              <a:rPr lang="hu-HU" b="1" dirty="0" err="1"/>
              <a:t>feketehimlő</a:t>
            </a:r>
            <a:endParaRPr lang="hu-HU" b="1" dirty="0"/>
          </a:p>
          <a:p>
            <a:pPr fontAlgn="base"/>
            <a:r>
              <a:rPr lang="hu-HU" b="1" dirty="0"/>
              <a:t>Debreceni Református Kollégium (klasszikus képzés: </a:t>
            </a:r>
            <a:r>
              <a:rPr lang="hu-HU" b="1" dirty="0" err="1"/>
              <a:t>gör-lat</a:t>
            </a:r>
            <a:r>
              <a:rPr lang="hu-HU" b="1" dirty="0"/>
              <a:t>.)</a:t>
            </a:r>
          </a:p>
          <a:p>
            <a:pPr fontAlgn="base"/>
            <a:r>
              <a:rPr lang="hu-HU" b="1" dirty="0"/>
              <a:t>Tanulmányok: jog és filozófia,  németül és franciául írt és olvasott</a:t>
            </a:r>
          </a:p>
          <a:p>
            <a:pPr fontAlgn="base"/>
            <a:r>
              <a:rPr lang="hu-HU" b="1" dirty="0"/>
              <a:t>széles körű európai műveltséggel rendelkezett</a:t>
            </a:r>
          </a:p>
          <a:p>
            <a:pPr fontAlgn="base"/>
            <a:r>
              <a:rPr lang="hu-HU" b="1" dirty="0"/>
              <a:t>Kazinczy barátsága és mentori munkája (klasszicista eszmény), nyelvújítás</a:t>
            </a:r>
          </a:p>
          <a:p>
            <a:pPr fontAlgn="base"/>
            <a:r>
              <a:rPr lang="hu-HU" b="1" dirty="0"/>
              <a:t>Az 1820-as évektől a romantika hatása alá kerül</a:t>
            </a:r>
          </a:p>
          <a:p>
            <a:pPr fontAlgn="base"/>
            <a:r>
              <a:rPr lang="hu-HU" b="1" dirty="0"/>
              <a:t>1831. Szatmár megye országgyűlési képviselője (lemond)</a:t>
            </a:r>
          </a:p>
          <a:p>
            <a:pPr fontAlgn="base"/>
            <a:r>
              <a:rPr lang="hu-HU" b="1" dirty="0"/>
              <a:t>A világtól elzárkózva éli utolsó éveit Csekén</a:t>
            </a:r>
          </a:p>
          <a:p>
            <a:pPr fontAlgn="base"/>
            <a:endParaRPr lang="hu-HU" dirty="0"/>
          </a:p>
          <a:p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973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1807" b="14955"/>
          <a:stretch/>
        </p:blipFill>
        <p:spPr>
          <a:xfrm>
            <a:off x="8120994" y="1325395"/>
            <a:ext cx="3185635" cy="1802433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MŰVÉSZI FEJLŐDÉSE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1074058"/>
            <a:ext cx="7703457" cy="5144628"/>
          </a:xfrm>
        </p:spPr>
        <p:txBody>
          <a:bodyPr>
            <a:normAutofit/>
          </a:bodyPr>
          <a:lstStyle/>
          <a:p>
            <a:pPr fontAlgn="base"/>
            <a:endParaRPr lang="hu-HU" dirty="0"/>
          </a:p>
          <a:p>
            <a:pPr lvl="0" fontAlgn="base"/>
            <a:r>
              <a:rPr lang="hu-HU" dirty="0"/>
              <a:t>Korai műveiben abszolút mértékadó Kazinczy (barátok)</a:t>
            </a:r>
          </a:p>
          <a:p>
            <a:pPr lvl="0" fontAlgn="base"/>
            <a:r>
              <a:rPr lang="hu-HU" dirty="0"/>
              <a:t>klasszicista eszmény és szentimentalizmus</a:t>
            </a:r>
          </a:p>
          <a:p>
            <a:pPr lvl="0" fontAlgn="base"/>
            <a:r>
              <a:rPr lang="hu-HU" dirty="0"/>
              <a:t>részvétel a nyelvújítási harcban</a:t>
            </a:r>
          </a:p>
          <a:p>
            <a:pPr lvl="0" fontAlgn="base"/>
            <a:r>
              <a:rPr lang="hu-HU" dirty="0"/>
              <a:t>Csokonai és Berzsenyi-kritika (Kazinczy esztétikai elvei alapján)</a:t>
            </a:r>
          </a:p>
          <a:p>
            <a:pPr fontAlgn="base"/>
            <a:endParaRPr lang="hu-HU" dirty="0"/>
          </a:p>
          <a:p>
            <a:pPr lvl="0" fontAlgn="base"/>
            <a:r>
              <a:rPr lang="hu-HU" dirty="0"/>
              <a:t>Később elszakad Kazinczytól, fontosabb a haza ügye: hazafias témák kerülnek előtérbe.</a:t>
            </a:r>
          </a:p>
          <a:p>
            <a:pPr fontAlgn="base"/>
            <a:r>
              <a:rPr lang="hu-HU" dirty="0"/>
              <a:t>Programját a </a:t>
            </a:r>
            <a:r>
              <a:rPr lang="hu-HU" b="1" dirty="0">
                <a:solidFill>
                  <a:srgbClr val="FFFF00"/>
                </a:solidFill>
              </a:rPr>
              <a:t>Nemzeti hagyományok </a:t>
            </a:r>
            <a:r>
              <a:rPr lang="hu-HU" dirty="0"/>
              <a:t>című esszéjében fogalmazza meg: </a:t>
            </a:r>
            <a:r>
              <a:rPr lang="hu-HU" dirty="0">
                <a:solidFill>
                  <a:srgbClr val="FFFF00"/>
                </a:solidFill>
              </a:rPr>
              <a:t>a nemzeti irodalom alapját a népköltészetnek kell képeznie</a:t>
            </a: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4"/>
          <a:srcRect l="7852" t="6175" r="12715" b="17336"/>
          <a:stretch/>
        </p:blipFill>
        <p:spPr>
          <a:xfrm>
            <a:off x="8880928" y="2617150"/>
            <a:ext cx="2425701" cy="42408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212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910114" y="474088"/>
            <a:ext cx="8610600" cy="1293028"/>
          </a:xfrm>
        </p:spPr>
        <p:txBody>
          <a:bodyPr/>
          <a:lstStyle/>
          <a:p>
            <a:r>
              <a:rPr lang="hu-HU" b="1" dirty="0"/>
              <a:t>HAZAFIAS KÖLTÉSZETE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764374"/>
            <a:ext cx="6353629" cy="5454312"/>
          </a:xfrm>
        </p:spPr>
        <p:txBody>
          <a:bodyPr>
            <a:normAutofit/>
          </a:bodyPr>
          <a:lstStyle/>
          <a:p>
            <a:pPr fontAlgn="base"/>
            <a:endParaRPr lang="hu-HU" dirty="0"/>
          </a:p>
          <a:p>
            <a:pPr fontAlgn="base"/>
            <a:r>
              <a:rPr lang="hu-HU" dirty="0"/>
              <a:t>Az 1820-as években szaporodnak meg hazafias versei</a:t>
            </a:r>
          </a:p>
          <a:p>
            <a:pPr fontAlgn="base"/>
            <a:r>
              <a:rPr lang="hu-HU" dirty="0"/>
              <a:t>OKOK:</a:t>
            </a:r>
          </a:p>
          <a:p>
            <a:pPr fontAlgn="base"/>
            <a:r>
              <a:rPr lang="hu-HU" dirty="0"/>
              <a:t>a reformkori országgyűléseken felmerült törekvésekkel megismerkedik</a:t>
            </a:r>
          </a:p>
          <a:p>
            <a:pPr lvl="0" fontAlgn="base"/>
            <a:r>
              <a:rPr lang="hu-HU" dirty="0"/>
              <a:t>Haladó, hazafias gondolkodású köznemes: természetes módon foglalkoztatta a haza sorsa</a:t>
            </a:r>
          </a:p>
          <a:p>
            <a:pPr lvl="0" fontAlgn="base"/>
            <a:r>
              <a:rPr lang="hu-HU" dirty="0"/>
              <a:t>A korban alapvető gondolat, hogy az értelmiség (főleg írók és költők) készítik elő a nemzeti függetlenedést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3577" y="2131443"/>
            <a:ext cx="5711303" cy="40132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458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HYMNUS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3200" b="1" dirty="0"/>
              <a:t>1823.</a:t>
            </a:r>
          </a:p>
          <a:p>
            <a:r>
              <a:rPr lang="hu-HU" sz="3200" b="1" dirty="0"/>
              <a:t>Nem állt szándékában nemzeti himnuszt írni</a:t>
            </a:r>
          </a:p>
          <a:p>
            <a:r>
              <a:rPr lang="hu-HU" sz="3200" b="1" dirty="0"/>
              <a:t>Később vált a nemzet szimbolikus imájává </a:t>
            </a:r>
          </a:p>
          <a:p>
            <a:r>
              <a:rPr lang="hu-HU" sz="3200" b="1" dirty="0"/>
              <a:t>1844. pályázat a megzenésítésre (Erkel)</a:t>
            </a:r>
          </a:p>
          <a:p>
            <a:r>
              <a:rPr lang="hu-HU" sz="3200" b="1" dirty="0"/>
              <a:t>1989-ben került az alkotmányba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6289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737" y="1860571"/>
            <a:ext cx="2827134" cy="4756653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Hymnus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69687" y="945608"/>
            <a:ext cx="8225970" cy="838926"/>
          </a:xfrm>
        </p:spPr>
        <p:txBody>
          <a:bodyPr>
            <a:noAutofit/>
          </a:bodyPr>
          <a:lstStyle/>
          <a:p>
            <a:r>
              <a:rPr lang="hu-HU" sz="2800" b="1" dirty="0"/>
              <a:t>Pesszimista történelemszemlélet</a:t>
            </a:r>
          </a:p>
          <a:p>
            <a:r>
              <a:rPr lang="hu-HU" sz="2800" b="1" dirty="0"/>
              <a:t>A magyar himnuszról való általános felfogás:</a:t>
            </a:r>
          </a:p>
          <a:p>
            <a:endParaRPr lang="hu-HU" sz="2800" b="1" dirty="0"/>
          </a:p>
        </p:txBody>
      </p:sp>
      <p:sp>
        <p:nvSpPr>
          <p:cNvPr id="5" name="Ötszög 4"/>
          <p:cNvSpPr/>
          <p:nvPr/>
        </p:nvSpPr>
        <p:spPr>
          <a:xfrm>
            <a:off x="646792" y="2169885"/>
            <a:ext cx="5404758" cy="1440905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dirty="0"/>
              <a:t>Az egyik legszomorúbb, más himnuszokhoz képest</a:t>
            </a:r>
          </a:p>
        </p:txBody>
      </p:sp>
      <p:sp>
        <p:nvSpPr>
          <p:cNvPr id="6" name="Téglalap 5"/>
          <p:cNvSpPr/>
          <p:nvPr/>
        </p:nvSpPr>
        <p:spPr>
          <a:xfrm>
            <a:off x="6289221" y="2097871"/>
            <a:ext cx="2172608" cy="24763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1950-es években felkérés új Hymnus írására</a:t>
            </a:r>
          </a:p>
        </p:txBody>
      </p:sp>
      <p:sp>
        <p:nvSpPr>
          <p:cNvPr id="7" name="Szorzás 6"/>
          <p:cNvSpPr/>
          <p:nvPr/>
        </p:nvSpPr>
        <p:spPr>
          <a:xfrm>
            <a:off x="6289221" y="2276483"/>
            <a:ext cx="2091871" cy="2119084"/>
          </a:xfrm>
          <a:prstGeom prst="mathMultiply">
            <a:avLst>
              <a:gd name="adj1" fmla="val 825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754743" y="4891314"/>
            <a:ext cx="10751457" cy="1422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Azon kevés himnuszok közül való, amelyek nem állami megrendelésre keletkeztek</a:t>
            </a:r>
          </a:p>
          <a:p>
            <a:pPr algn="ctr"/>
            <a:r>
              <a:rPr lang="hu-HU" sz="2400" b="1" dirty="0">
                <a:solidFill>
                  <a:schemeClr val="bg1"/>
                </a:solidFill>
              </a:rPr>
              <a:t>Spontán vált himnusszá, és az alkotmány már csak szentesítette a szokást</a:t>
            </a:r>
          </a:p>
        </p:txBody>
      </p:sp>
      <p:sp>
        <p:nvSpPr>
          <p:cNvPr id="9" name="Ötszög 8"/>
          <p:cNvSpPr/>
          <p:nvPr/>
        </p:nvSpPr>
        <p:spPr>
          <a:xfrm>
            <a:off x="676729" y="3903618"/>
            <a:ext cx="4963886" cy="67056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IMA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187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2194560"/>
            <a:ext cx="4439992" cy="4024125"/>
          </a:xfrm>
        </p:spPr>
        <p:txBody>
          <a:bodyPr/>
          <a:lstStyle/>
          <a:p>
            <a:r>
              <a:rPr lang="hu-HU" dirty="0"/>
              <a:t>Isten, áldd meg a magyart</a:t>
            </a:r>
          </a:p>
          <a:p>
            <a:r>
              <a:rPr lang="hu-HU" dirty="0"/>
              <a:t>Jó kedvvel, bőséggel,</a:t>
            </a:r>
          </a:p>
          <a:p>
            <a:r>
              <a:rPr lang="hu-HU" dirty="0"/>
              <a:t>Nyújts feléje védő kart,</a:t>
            </a:r>
          </a:p>
          <a:p>
            <a:r>
              <a:rPr lang="hu-HU" dirty="0"/>
              <a:t>Ha küzd ellenséggel;</a:t>
            </a:r>
          </a:p>
          <a:p>
            <a:r>
              <a:rPr lang="hu-HU" dirty="0"/>
              <a:t>Bal sors akit régen tép,</a:t>
            </a:r>
          </a:p>
          <a:p>
            <a:r>
              <a:rPr lang="hu-HU" dirty="0"/>
              <a:t>Hozz rá víg esztendőt,</a:t>
            </a:r>
          </a:p>
          <a:p>
            <a:r>
              <a:rPr lang="hu-HU" dirty="0" err="1"/>
              <a:t>Megbünhödte</a:t>
            </a:r>
            <a:r>
              <a:rPr lang="hu-HU" dirty="0"/>
              <a:t> már e nép</a:t>
            </a:r>
          </a:p>
          <a:p>
            <a:r>
              <a:rPr lang="hu-HU" dirty="0"/>
              <a:t>A </a:t>
            </a:r>
            <a:r>
              <a:rPr lang="hu-HU" dirty="0" err="1"/>
              <a:t>multat</a:t>
            </a:r>
            <a:r>
              <a:rPr lang="hu-HU" dirty="0"/>
              <a:t> s jövendőt!</a:t>
            </a:r>
          </a:p>
        </p:txBody>
      </p:sp>
      <p:sp>
        <p:nvSpPr>
          <p:cNvPr id="6" name="Téglalap 5"/>
          <p:cNvSpPr/>
          <p:nvPr/>
        </p:nvSpPr>
        <p:spPr>
          <a:xfrm>
            <a:off x="5854390" y="2375210"/>
            <a:ext cx="5832088" cy="780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Imahelyzet: a közösség nevében fordul Istenhez</a:t>
            </a:r>
          </a:p>
        </p:txBody>
      </p:sp>
      <p:sp>
        <p:nvSpPr>
          <p:cNvPr id="7" name="Téglalap 6"/>
          <p:cNvSpPr/>
          <p:nvPr/>
        </p:nvSpPr>
        <p:spPr>
          <a:xfrm>
            <a:off x="5527287" y="3297044"/>
            <a:ext cx="5832088" cy="780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Jólét + védelem</a:t>
            </a:r>
          </a:p>
        </p:txBody>
      </p:sp>
      <p:sp>
        <p:nvSpPr>
          <p:cNvPr id="8" name="Téglalap 7"/>
          <p:cNvSpPr/>
          <p:nvPr/>
        </p:nvSpPr>
        <p:spPr>
          <a:xfrm>
            <a:off x="5244790" y="4395438"/>
            <a:ext cx="5832088" cy="780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„</a:t>
            </a:r>
            <a:r>
              <a:rPr lang="hu-HU" dirty="0" err="1"/>
              <a:t>megbünhődte</a:t>
            </a:r>
            <a:r>
              <a:rPr lang="hu-HU" dirty="0"/>
              <a:t>” – tehát bűnös</a:t>
            </a:r>
          </a:p>
        </p:txBody>
      </p:sp>
    </p:spTree>
    <p:extLst>
      <p:ext uri="{BB962C8B-B14F-4D97-AF65-F5344CB8AC3E}">
        <p14:creationId xmlns:p14="http://schemas.microsoft.com/office/powerpoint/2010/main" val="344624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Őseinket </a:t>
            </a:r>
            <a:r>
              <a:rPr lang="hu-HU" dirty="0" err="1"/>
              <a:t>felhozád</a:t>
            </a:r>
            <a:endParaRPr lang="hu-HU" dirty="0"/>
          </a:p>
          <a:p>
            <a:r>
              <a:rPr lang="hu-HU" dirty="0" err="1"/>
              <a:t>Kárpát</a:t>
            </a:r>
            <a:r>
              <a:rPr lang="hu-HU" dirty="0"/>
              <a:t> szent bércére,</a:t>
            </a:r>
          </a:p>
          <a:p>
            <a:r>
              <a:rPr lang="hu-HU" dirty="0"/>
              <a:t>Általad nyert szép hazát</a:t>
            </a:r>
          </a:p>
          <a:p>
            <a:r>
              <a:rPr lang="hu-HU" dirty="0"/>
              <a:t>Bendegúznak vére.</a:t>
            </a:r>
          </a:p>
          <a:p>
            <a:r>
              <a:rPr lang="hu-HU" dirty="0"/>
              <a:t>S merre zúgnak habjai</a:t>
            </a:r>
          </a:p>
          <a:p>
            <a:r>
              <a:rPr lang="hu-HU" dirty="0"/>
              <a:t>Tiszának, Dunának,</a:t>
            </a:r>
          </a:p>
          <a:p>
            <a:r>
              <a:rPr lang="hu-HU" dirty="0"/>
              <a:t>Árpád hős magzatjai</a:t>
            </a:r>
          </a:p>
          <a:p>
            <a:r>
              <a:rPr lang="hu-HU" dirty="0" err="1"/>
              <a:t>Felvirágozának</a:t>
            </a:r>
            <a:r>
              <a:rPr lang="hu-HU" dirty="0"/>
              <a:t>.</a:t>
            </a:r>
          </a:p>
        </p:txBody>
      </p:sp>
      <p:sp>
        <p:nvSpPr>
          <p:cNvPr id="6" name="Téglalap 5"/>
          <p:cNvSpPr/>
          <p:nvPr/>
        </p:nvSpPr>
        <p:spPr>
          <a:xfrm>
            <a:off x="5151864" y="2430966"/>
            <a:ext cx="5698273" cy="814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Dicső nemzeti múlt</a:t>
            </a:r>
          </a:p>
        </p:txBody>
      </p:sp>
      <p:sp>
        <p:nvSpPr>
          <p:cNvPr id="7" name="Ötszög 6"/>
          <p:cNvSpPr/>
          <p:nvPr/>
        </p:nvSpPr>
        <p:spPr>
          <a:xfrm>
            <a:off x="5709424" y="3546088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Magyarok bejövetele</a:t>
            </a:r>
          </a:p>
        </p:txBody>
      </p:sp>
      <p:sp>
        <p:nvSpPr>
          <p:cNvPr id="8" name="Ötszög 7"/>
          <p:cNvSpPr/>
          <p:nvPr/>
        </p:nvSpPr>
        <p:spPr>
          <a:xfrm>
            <a:off x="5709424" y="4341552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honfoglalás</a:t>
            </a:r>
          </a:p>
        </p:txBody>
      </p:sp>
      <p:sp>
        <p:nvSpPr>
          <p:cNvPr id="9" name="Ötszög 8"/>
          <p:cNvSpPr/>
          <p:nvPr/>
        </p:nvSpPr>
        <p:spPr>
          <a:xfrm>
            <a:off x="5709424" y="5122137"/>
            <a:ext cx="2798956" cy="780585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Árpád-ház</a:t>
            </a:r>
          </a:p>
        </p:txBody>
      </p:sp>
      <p:sp>
        <p:nvSpPr>
          <p:cNvPr id="10" name="Téglalap 9"/>
          <p:cNvSpPr/>
          <p:nvPr/>
        </p:nvSpPr>
        <p:spPr>
          <a:xfrm>
            <a:off x="8787161" y="3546088"/>
            <a:ext cx="2163336" cy="2330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ROMANTIKA: A MÚLT, A TÖRTÉNELEM FELÉ FORDULÁS</a:t>
            </a:r>
          </a:p>
        </p:txBody>
      </p:sp>
    </p:spTree>
    <p:extLst>
      <p:ext uri="{BB962C8B-B14F-4D97-AF65-F5344CB8AC3E}">
        <p14:creationId xmlns:p14="http://schemas.microsoft.com/office/powerpoint/2010/main" val="366602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4.5|5.4|12.4|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20.9|1.4|14.7|11.6|6.8|8.3|9.4|15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7.7|5.6|5.8|20.4|4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6.2|4.4|8.6|7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4.6|5.4|4.3|8.4|8.7|10.2|1.1|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2.9|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17|2.8|3.2|3.8|4.3|6.7|1.8|7.7|5.4"/>
</p:tagLst>
</file>

<file path=ppt/theme/theme1.xml><?xml version="1.0" encoding="utf-8"?>
<a:theme xmlns:a="http://schemas.openxmlformats.org/drawingml/2006/main" name="Kondenzcsík">
  <a:themeElements>
    <a:clrScheme name="Kondenzcsík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Kondenzcsík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csík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Kondenzcsík</Template>
  <TotalTime>342</TotalTime>
  <Words>770</Words>
  <Application>Microsoft Office PowerPoint</Application>
  <PresentationFormat>Szélesvásznú</PresentationFormat>
  <Paragraphs>177</Paragraphs>
  <Slides>19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3" baseType="lpstr">
      <vt:lpstr>Arial</vt:lpstr>
      <vt:lpstr>Arial Black</vt:lpstr>
      <vt:lpstr>Century Gothic</vt:lpstr>
      <vt:lpstr>Kondenzcsík</vt:lpstr>
      <vt:lpstr>PowerPoint-bemutató</vt:lpstr>
      <vt:lpstr>A reformkor</vt:lpstr>
      <vt:lpstr>PowerPoint-bemutató</vt:lpstr>
      <vt:lpstr>MŰVÉSZI FEJLŐDÉSE </vt:lpstr>
      <vt:lpstr>HAZAFIAS KÖLTÉSZETE </vt:lpstr>
      <vt:lpstr>HYMNUS</vt:lpstr>
      <vt:lpstr>Hymnus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HYMNUS</vt:lpstr>
      <vt:lpstr>HYMNUS</vt:lpstr>
      <vt:lpstr>Hymnus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Kölcsey hazafias költészete</dc:title>
  <dc:creator>Admin</dc:creator>
  <cp:lastModifiedBy>Terdikné dr. Takács Szilvia</cp:lastModifiedBy>
  <cp:revision>49</cp:revision>
  <dcterms:created xsi:type="dcterms:W3CDTF">2020-12-06T10:11:51Z</dcterms:created>
  <dcterms:modified xsi:type="dcterms:W3CDTF">2021-04-26T18:44:09Z</dcterms:modified>
</cp:coreProperties>
</file>