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3" r:id="rId3"/>
    <p:sldId id="276" r:id="rId4"/>
    <p:sldId id="274" r:id="rId5"/>
    <p:sldId id="270" r:id="rId6"/>
    <p:sldId id="257" r:id="rId7"/>
    <p:sldId id="285" r:id="rId8"/>
    <p:sldId id="284" r:id="rId9"/>
    <p:sldId id="282" r:id="rId10"/>
    <p:sldId id="283" r:id="rId11"/>
    <p:sldId id="281" r:id="rId12"/>
    <p:sldId id="287" r:id="rId13"/>
    <p:sldId id="277" r:id="rId14"/>
    <p:sldId id="288" r:id="rId15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3366"/>
    <a:srgbClr val="FF0066"/>
    <a:srgbClr val="CC3300"/>
    <a:srgbClr val="8B72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Közepesen sötét stílus 2 – 4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Alcím mintájának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37B4C-DCB9-49B8-9967-09928ACB04AE}" type="datetimeFigureOut">
              <a:rPr lang="hu-HU" smtClean="0"/>
              <a:t>2021. 04. 26.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2C975-BDE6-4FA4-8466-1611A089179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81330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37B4C-DCB9-49B8-9967-09928ACB04AE}" type="datetimeFigureOut">
              <a:rPr lang="hu-HU" smtClean="0"/>
              <a:t>2021. 04. 26.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2C975-BDE6-4FA4-8466-1611A089179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707035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37B4C-DCB9-49B8-9967-09928ACB04AE}" type="datetimeFigureOut">
              <a:rPr lang="hu-HU" smtClean="0"/>
              <a:t>2021. 04. 26.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2C975-BDE6-4FA4-8466-1611A089179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208403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37B4C-DCB9-49B8-9967-09928ACB04AE}" type="datetimeFigureOut">
              <a:rPr lang="hu-HU" smtClean="0"/>
              <a:t>2021. 04. 26.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2C975-BDE6-4FA4-8466-1611A089179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992842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37B4C-DCB9-49B8-9967-09928ACB04AE}" type="datetimeFigureOut">
              <a:rPr lang="hu-HU" smtClean="0"/>
              <a:t>2021. 04. 26.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2C975-BDE6-4FA4-8466-1611A089179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682205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37B4C-DCB9-49B8-9967-09928ACB04AE}" type="datetimeFigureOut">
              <a:rPr lang="hu-HU" smtClean="0"/>
              <a:t>2021. 04. 26.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2C975-BDE6-4FA4-8466-1611A089179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937675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37B4C-DCB9-49B8-9967-09928ACB04AE}" type="datetimeFigureOut">
              <a:rPr lang="hu-HU" smtClean="0"/>
              <a:t>2021. 04. 26.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2C975-BDE6-4FA4-8466-1611A089179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879174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37B4C-DCB9-49B8-9967-09928ACB04AE}" type="datetimeFigureOut">
              <a:rPr lang="hu-HU" smtClean="0"/>
              <a:t>2021. 04. 26.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2C975-BDE6-4FA4-8466-1611A089179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390557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37B4C-DCB9-49B8-9967-09928ACB04AE}" type="datetimeFigureOut">
              <a:rPr lang="hu-HU" smtClean="0"/>
              <a:t>2021. 04. 26.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2C975-BDE6-4FA4-8466-1611A089179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466477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37B4C-DCB9-49B8-9967-09928ACB04AE}" type="datetimeFigureOut">
              <a:rPr lang="hu-HU" smtClean="0"/>
              <a:t>2021. 04. 26.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2C975-BDE6-4FA4-8466-1611A089179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703788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37B4C-DCB9-49B8-9967-09928ACB04AE}" type="datetimeFigureOut">
              <a:rPr lang="hu-HU" smtClean="0"/>
              <a:t>2021. 04. 26.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2C975-BDE6-4FA4-8466-1611A089179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520690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137B4C-DCB9-49B8-9967-09928ACB04AE}" type="datetimeFigureOut">
              <a:rPr lang="hu-HU" smtClean="0"/>
              <a:t>2021. 04. 26.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B2C975-BDE6-4FA4-8466-1611A089179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609612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B726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2884867" y="1289788"/>
            <a:ext cx="4831307" cy="1948383"/>
          </a:xfrm>
        </p:spPr>
        <p:txBody>
          <a:bodyPr>
            <a:normAutofit/>
          </a:bodyPr>
          <a:lstStyle/>
          <a:p>
            <a:r>
              <a:rPr lang="hu-HU" sz="5400" b="1" dirty="0">
                <a:solidFill>
                  <a:schemeClr val="bg1"/>
                </a:solidFill>
                <a:latin typeface="Bahnschrift Condensed" panose="020B0502040204020203" pitchFamily="34" charset="0"/>
              </a:rPr>
              <a:t>ÖSSZEHASONLÍTÓ ELEMZÉS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918693" y="4108937"/>
            <a:ext cx="10221532" cy="559559"/>
          </a:xfrm>
        </p:spPr>
        <p:txBody>
          <a:bodyPr>
            <a:noAutofit/>
          </a:bodyPr>
          <a:lstStyle/>
          <a:p>
            <a:r>
              <a:rPr lang="hu-HU" sz="3600" b="1" i="1" dirty="0">
                <a:solidFill>
                  <a:schemeClr val="bg1"/>
                </a:solidFill>
              </a:rPr>
              <a:t>Kölcsey: Zrínyi dala  --- Kölcsey: Zrínyi második éneke</a:t>
            </a:r>
          </a:p>
          <a:p>
            <a:endParaRPr lang="hu-HU" sz="3600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54143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Egyenes összekötő 14"/>
          <p:cNvCxnSpPr/>
          <p:nvPr/>
        </p:nvCxnSpPr>
        <p:spPr>
          <a:xfrm>
            <a:off x="5331854" y="0"/>
            <a:ext cx="25757" cy="6858000"/>
          </a:xfrm>
          <a:prstGeom prst="line">
            <a:avLst/>
          </a:prstGeom>
          <a:ln w="5715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" name="Tartalom helye 1"/>
          <p:cNvSpPr>
            <a:spLocks noGrp="1"/>
          </p:cNvSpPr>
          <p:nvPr>
            <p:ph idx="1"/>
          </p:nvPr>
        </p:nvSpPr>
        <p:spPr>
          <a:xfrm>
            <a:off x="653171" y="304183"/>
            <a:ext cx="4353060" cy="3987138"/>
          </a:xfrm>
        </p:spPr>
        <p:txBody>
          <a:bodyPr>
            <a:normAutofit/>
          </a:bodyPr>
          <a:lstStyle/>
          <a:p>
            <a:pPr marL="0" indent="0">
              <a:buNone/>
            </a:pPr>
            <a:br>
              <a:rPr lang="hu-HU" sz="2000" dirty="0"/>
            </a:br>
            <a:r>
              <a:rPr lang="hu-HU" sz="2000" dirty="0"/>
              <a:t> </a:t>
            </a:r>
          </a:p>
          <a:p>
            <a:pPr marL="0" indent="0">
              <a:buNone/>
            </a:pPr>
            <a:r>
              <a:rPr lang="hu-HU" sz="2000" dirty="0"/>
              <a:t>Vándor állj meg! korcs volt anyja vére,</a:t>
            </a:r>
            <a:br>
              <a:rPr lang="hu-HU" sz="2000" dirty="0"/>
            </a:br>
            <a:r>
              <a:rPr lang="hu-HU" sz="2000" dirty="0"/>
              <a:t>Más faj állott a </a:t>
            </a:r>
            <a:r>
              <a:rPr lang="hu-HU" sz="2000" dirty="0" err="1"/>
              <a:t>kihúnyt</a:t>
            </a:r>
            <a:r>
              <a:rPr lang="hu-HU" sz="2000" dirty="0"/>
              <a:t> helyére,</a:t>
            </a:r>
            <a:br>
              <a:rPr lang="hu-HU" sz="2000" dirty="0"/>
            </a:br>
            <a:r>
              <a:rPr lang="hu-HU" sz="2000" dirty="0"/>
              <a:t>Gyönge fővel, romlott, szívtelen;</a:t>
            </a:r>
            <a:br>
              <a:rPr lang="hu-HU" sz="2000" dirty="0"/>
            </a:br>
            <a:r>
              <a:rPr lang="hu-HU" sz="2000" dirty="0"/>
              <a:t>A dicső nép, mely </a:t>
            </a:r>
            <a:r>
              <a:rPr lang="hu-HU" sz="2000" dirty="0" err="1"/>
              <a:t>tanúlt</a:t>
            </a:r>
            <a:r>
              <a:rPr lang="hu-HU" sz="2000" dirty="0"/>
              <a:t> izzadni,</a:t>
            </a:r>
            <a:br>
              <a:rPr lang="hu-HU" sz="2000" dirty="0"/>
            </a:br>
            <a:r>
              <a:rPr lang="hu-HU" sz="2000" dirty="0"/>
              <a:t>S izzad s közt hősi bért aratni,</a:t>
            </a:r>
            <a:br>
              <a:rPr lang="hu-HU" sz="2000" dirty="0"/>
            </a:br>
            <a:r>
              <a:rPr lang="hu-HU" sz="2000" dirty="0"/>
              <a:t>Névben él csak, többé nincs jelen.</a:t>
            </a:r>
          </a:p>
          <a:p>
            <a:endParaRPr lang="hu-HU" sz="2000" dirty="0"/>
          </a:p>
        </p:txBody>
      </p:sp>
      <p:sp>
        <p:nvSpPr>
          <p:cNvPr id="5" name="Téglalap 4"/>
          <p:cNvSpPr/>
          <p:nvPr/>
        </p:nvSpPr>
        <p:spPr>
          <a:xfrm>
            <a:off x="6114676" y="288141"/>
            <a:ext cx="4921012" cy="2599438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sz="2000" dirty="0"/>
              <a:t> </a:t>
            </a:r>
          </a:p>
          <a:p>
            <a:pPr algn="ctr"/>
            <a:r>
              <a:rPr lang="hu-HU" sz="2000" dirty="0"/>
              <a:t> </a:t>
            </a:r>
          </a:p>
          <a:p>
            <a:pPr algn="ctr"/>
            <a:r>
              <a:rPr lang="hu-HU" sz="2000" dirty="0"/>
              <a:t>Törvényem él. Hazád </a:t>
            </a:r>
            <a:r>
              <a:rPr lang="hu-HU" sz="2000" dirty="0" err="1"/>
              <a:t>őrcsillagzatja</a:t>
            </a:r>
            <a:endParaRPr lang="hu-HU" sz="2000" dirty="0"/>
          </a:p>
          <a:p>
            <a:pPr algn="ctr"/>
            <a:r>
              <a:rPr lang="hu-HU" sz="2000" dirty="0"/>
              <a:t>Szülötti bűnein leszáll;</a:t>
            </a:r>
          </a:p>
          <a:p>
            <a:pPr algn="ctr"/>
            <a:r>
              <a:rPr lang="hu-HU" sz="2000" dirty="0"/>
              <a:t>Szelíd sugárit többé nem nyugtatja</a:t>
            </a:r>
          </a:p>
          <a:p>
            <a:pPr algn="ctr"/>
            <a:r>
              <a:rPr lang="hu-HU" sz="2000" dirty="0"/>
              <a:t>Az ősz apák sírhalminál.</a:t>
            </a:r>
          </a:p>
          <a:p>
            <a:pPr algn="ctr"/>
            <a:r>
              <a:rPr lang="hu-HU" sz="2000" dirty="0"/>
              <a:t>És más hon áll a négy folyam partjára,</a:t>
            </a:r>
          </a:p>
          <a:p>
            <a:pPr algn="ctr"/>
            <a:r>
              <a:rPr lang="hu-HU" sz="2000" dirty="0"/>
              <a:t>Más szózat és más </a:t>
            </a:r>
            <a:r>
              <a:rPr lang="hu-HU" sz="2000" dirty="0" err="1"/>
              <a:t>keblü</a:t>
            </a:r>
            <a:r>
              <a:rPr lang="hu-HU" sz="2000" dirty="0"/>
              <a:t> nép;</a:t>
            </a:r>
          </a:p>
          <a:p>
            <a:pPr algn="ctr"/>
            <a:r>
              <a:rPr lang="hu-HU" sz="2000" dirty="0"/>
              <a:t>S szebb arcot ölt e föld kies határa,</a:t>
            </a:r>
          </a:p>
          <a:p>
            <a:pPr algn="ctr"/>
            <a:r>
              <a:rPr lang="hu-HU" sz="2000" dirty="0"/>
              <a:t>Hogy kedvre gyúl, ki bájkörébe lép.</a:t>
            </a:r>
          </a:p>
        </p:txBody>
      </p:sp>
      <p:sp>
        <p:nvSpPr>
          <p:cNvPr id="11" name="Téglalap 10"/>
          <p:cNvSpPr/>
          <p:nvPr/>
        </p:nvSpPr>
        <p:spPr>
          <a:xfrm rot="16200000">
            <a:off x="-1580884" y="1674253"/>
            <a:ext cx="3747752" cy="399246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ZRÍNYI DALA</a:t>
            </a:r>
          </a:p>
        </p:txBody>
      </p:sp>
      <p:sp>
        <p:nvSpPr>
          <p:cNvPr id="13" name="Téglalap 12"/>
          <p:cNvSpPr/>
          <p:nvPr/>
        </p:nvSpPr>
        <p:spPr>
          <a:xfrm rot="5400000">
            <a:off x="10118501" y="1674253"/>
            <a:ext cx="3747752" cy="399246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ZRÍNYI MÁSODIK ÉNEKE</a:t>
            </a:r>
          </a:p>
        </p:txBody>
      </p:sp>
      <p:sp>
        <p:nvSpPr>
          <p:cNvPr id="7" name="Téglalap 6"/>
          <p:cNvSpPr/>
          <p:nvPr/>
        </p:nvSpPr>
        <p:spPr>
          <a:xfrm>
            <a:off x="4020774" y="304183"/>
            <a:ext cx="2296538" cy="423876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dirty="0"/>
              <a:t>nemzethalál</a:t>
            </a:r>
          </a:p>
        </p:txBody>
      </p:sp>
      <p:sp>
        <p:nvSpPr>
          <p:cNvPr id="3" name="Téglalap 2"/>
          <p:cNvSpPr/>
          <p:nvPr/>
        </p:nvSpPr>
        <p:spPr>
          <a:xfrm>
            <a:off x="930443" y="3112168"/>
            <a:ext cx="3561346" cy="85023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A dicső faj már kihalt (lecserélődött), csak a neve maradt meg</a:t>
            </a:r>
          </a:p>
        </p:txBody>
      </p:sp>
      <p:sp>
        <p:nvSpPr>
          <p:cNvPr id="9" name="Téglalap 8"/>
          <p:cNvSpPr/>
          <p:nvPr/>
        </p:nvSpPr>
        <p:spPr>
          <a:xfrm>
            <a:off x="930441" y="5165583"/>
            <a:ext cx="3561347" cy="63558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A „nemzethalál” már megtörtént</a:t>
            </a:r>
          </a:p>
        </p:txBody>
      </p:sp>
      <p:sp>
        <p:nvSpPr>
          <p:cNvPr id="10" name="Téglalap 9"/>
          <p:cNvSpPr/>
          <p:nvPr/>
        </p:nvSpPr>
        <p:spPr>
          <a:xfrm>
            <a:off x="6668691" y="3185888"/>
            <a:ext cx="3589399" cy="105329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Teljes csere:  másik ország, másik nyelv, és más nép foglalja el a helyünket</a:t>
            </a:r>
          </a:p>
        </p:txBody>
      </p:sp>
      <p:sp>
        <p:nvSpPr>
          <p:cNvPr id="12" name="Téglalap 11"/>
          <p:cNvSpPr/>
          <p:nvPr/>
        </p:nvSpPr>
        <p:spPr>
          <a:xfrm>
            <a:off x="6668691" y="5165583"/>
            <a:ext cx="3561347" cy="63558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A „nemzethalál” ezután fog bekövetkezni</a:t>
            </a:r>
          </a:p>
        </p:txBody>
      </p:sp>
      <p:sp>
        <p:nvSpPr>
          <p:cNvPr id="14" name="Téglalap 13"/>
          <p:cNvSpPr/>
          <p:nvPr/>
        </p:nvSpPr>
        <p:spPr>
          <a:xfrm>
            <a:off x="6668691" y="4390327"/>
            <a:ext cx="3589399" cy="62411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A világ nyerni fog ez által</a:t>
            </a:r>
          </a:p>
        </p:txBody>
      </p:sp>
    </p:spTree>
    <p:extLst>
      <p:ext uri="{BB962C8B-B14F-4D97-AF65-F5344CB8AC3E}">
        <p14:creationId xmlns:p14="http://schemas.microsoft.com/office/powerpoint/2010/main" val="1781787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 animBg="1"/>
      <p:bldP spid="10" grpId="0" animBg="1"/>
      <p:bldP spid="12" grpId="0" animBg="1"/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Egyenes összekötő 14"/>
          <p:cNvCxnSpPr/>
          <p:nvPr/>
        </p:nvCxnSpPr>
        <p:spPr>
          <a:xfrm>
            <a:off x="5331854" y="0"/>
            <a:ext cx="25757" cy="6858000"/>
          </a:xfrm>
          <a:prstGeom prst="line">
            <a:avLst/>
          </a:prstGeom>
          <a:ln w="5715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" name="Tartalom helye 1"/>
          <p:cNvSpPr>
            <a:spLocks noGrp="1"/>
          </p:cNvSpPr>
          <p:nvPr>
            <p:ph idx="1"/>
          </p:nvPr>
        </p:nvSpPr>
        <p:spPr>
          <a:xfrm>
            <a:off x="978794" y="648840"/>
            <a:ext cx="4018208" cy="5636050"/>
          </a:xfrm>
        </p:spPr>
        <p:txBody>
          <a:bodyPr>
            <a:normAutofit/>
          </a:bodyPr>
          <a:lstStyle/>
          <a:p>
            <a:pPr marL="0" indent="0">
              <a:buNone/>
            </a:pPr>
            <a:br>
              <a:rPr lang="hu-HU" dirty="0"/>
            </a:br>
            <a:r>
              <a:rPr lang="hu-HU" sz="2000" b="1" dirty="0"/>
              <a:t>Elhamvadt a magzat hő szerelme</a:t>
            </a:r>
            <a:br>
              <a:rPr lang="hu-HU" sz="2000" b="1" dirty="0"/>
            </a:br>
            <a:br>
              <a:rPr lang="hu-HU" sz="2000" dirty="0"/>
            </a:br>
            <a:r>
              <a:rPr lang="hu-HU" sz="2000" b="1" dirty="0"/>
              <a:t>Jégkebelben fásult szívet zár</a:t>
            </a:r>
            <a:br>
              <a:rPr lang="hu-HU" sz="2000" b="1" dirty="0"/>
            </a:br>
            <a:r>
              <a:rPr lang="hu-HU" sz="2000" dirty="0"/>
              <a:t> </a:t>
            </a:r>
          </a:p>
          <a:p>
            <a:pPr marL="0" indent="0">
              <a:buNone/>
            </a:pPr>
            <a:r>
              <a:rPr lang="hu-HU" sz="2000" dirty="0"/>
              <a:t> </a:t>
            </a:r>
          </a:p>
          <a:p>
            <a:pPr marL="0" indent="0">
              <a:buNone/>
            </a:pPr>
            <a:r>
              <a:rPr lang="hu-HU" sz="2000" b="1" dirty="0"/>
              <a:t>Mely a hőst és hírét eltemette,</a:t>
            </a:r>
            <a:br>
              <a:rPr lang="hu-HU" sz="2000" b="1" dirty="0"/>
            </a:br>
            <a:r>
              <a:rPr lang="hu-HU" sz="2000" b="1" dirty="0"/>
              <a:t>Bús feledség hamván</a:t>
            </a:r>
            <a:r>
              <a:rPr lang="hu-HU" sz="2000" dirty="0"/>
              <a:t>…</a:t>
            </a:r>
          </a:p>
          <a:p>
            <a:pPr marL="0" indent="0">
              <a:buNone/>
            </a:pPr>
            <a:r>
              <a:rPr lang="hu-HU" sz="2000" dirty="0"/>
              <a:t> </a:t>
            </a:r>
          </a:p>
          <a:p>
            <a:pPr marL="0" indent="0">
              <a:buNone/>
            </a:pPr>
            <a:r>
              <a:rPr lang="hu-HU" sz="2000" b="1" dirty="0"/>
              <a:t>Gyönge fővel, romlott, szívtelen…</a:t>
            </a:r>
            <a:br>
              <a:rPr lang="hu-HU" sz="2000" b="1" dirty="0"/>
            </a:br>
            <a:endParaRPr lang="hu-HU" sz="2000" dirty="0"/>
          </a:p>
        </p:txBody>
      </p:sp>
      <p:sp>
        <p:nvSpPr>
          <p:cNvPr id="5" name="Téglalap 4"/>
          <p:cNvSpPr/>
          <p:nvPr/>
        </p:nvSpPr>
        <p:spPr>
          <a:xfrm>
            <a:off x="6480123" y="301298"/>
            <a:ext cx="4615157" cy="3464417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hu-HU" sz="1100" dirty="0"/>
              <a:t> </a:t>
            </a:r>
          </a:p>
          <a:p>
            <a:r>
              <a:rPr lang="hu-HU" sz="1100" dirty="0"/>
              <a:t> </a:t>
            </a:r>
          </a:p>
          <a:p>
            <a:r>
              <a:rPr lang="hu-HU" sz="2000" b="1" dirty="0"/>
              <a:t>Szív, lélek el van vesztegetve rátok</a:t>
            </a:r>
          </a:p>
          <a:p>
            <a:endParaRPr lang="hu-HU" sz="2000" b="1" dirty="0"/>
          </a:p>
          <a:p>
            <a:r>
              <a:rPr lang="hu-HU" sz="2000" b="1" dirty="0"/>
              <a:t>S ti védfalat </a:t>
            </a:r>
            <a:r>
              <a:rPr lang="hu-HU" sz="2000" b="1" dirty="0" err="1"/>
              <a:t>körűle</a:t>
            </a:r>
            <a:r>
              <a:rPr lang="hu-HU" sz="2000" b="1" dirty="0"/>
              <a:t> nem </a:t>
            </a:r>
            <a:r>
              <a:rPr lang="hu-HU" sz="2000" b="1" dirty="0" err="1"/>
              <a:t>vonátok</a:t>
            </a:r>
            <a:r>
              <a:rPr lang="hu-HU" sz="2000" b="1" dirty="0"/>
              <a:t>;</a:t>
            </a:r>
          </a:p>
          <a:p>
            <a:r>
              <a:rPr lang="hu-HU" sz="2000" dirty="0"/>
              <a:t>Ő </a:t>
            </a:r>
            <a:r>
              <a:rPr lang="hu-HU" sz="2000" b="1" dirty="0"/>
              <a:t>gyáva fajt szült</a:t>
            </a:r>
            <a:r>
              <a:rPr lang="hu-HU" sz="2000" dirty="0"/>
              <a:t>, s érte sírba jut.</a:t>
            </a:r>
          </a:p>
          <a:p>
            <a:r>
              <a:rPr lang="hu-HU" sz="2000" dirty="0"/>
              <a:t> </a:t>
            </a:r>
          </a:p>
          <a:p>
            <a:r>
              <a:rPr lang="hu-HU" sz="2000" b="1" dirty="0"/>
              <a:t>S a vad csoport, mely rá dühödve támad,</a:t>
            </a:r>
          </a:p>
          <a:p>
            <a:r>
              <a:rPr lang="hu-HU" sz="2000" b="1" dirty="0"/>
              <a:t>Kiket nevelt, öngyermeki.</a:t>
            </a:r>
          </a:p>
        </p:txBody>
      </p:sp>
      <p:sp>
        <p:nvSpPr>
          <p:cNvPr id="11" name="Téglalap 10"/>
          <p:cNvSpPr/>
          <p:nvPr/>
        </p:nvSpPr>
        <p:spPr>
          <a:xfrm rot="16200000">
            <a:off x="-1580884" y="1674253"/>
            <a:ext cx="3747752" cy="399246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ZRÍNYI DALA</a:t>
            </a:r>
          </a:p>
        </p:txBody>
      </p:sp>
      <p:sp>
        <p:nvSpPr>
          <p:cNvPr id="13" name="Téglalap 12"/>
          <p:cNvSpPr/>
          <p:nvPr/>
        </p:nvSpPr>
        <p:spPr>
          <a:xfrm rot="5400000">
            <a:off x="10118501" y="1674253"/>
            <a:ext cx="3747752" cy="399246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ZRÍNYI MÁSODIK ÉNEKE</a:t>
            </a:r>
          </a:p>
        </p:txBody>
      </p:sp>
      <p:sp>
        <p:nvSpPr>
          <p:cNvPr id="7" name="Téglalap 6"/>
          <p:cNvSpPr/>
          <p:nvPr/>
        </p:nvSpPr>
        <p:spPr>
          <a:xfrm>
            <a:off x="4209342" y="546392"/>
            <a:ext cx="2296538" cy="42387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Nemzeti bűn</a:t>
            </a:r>
          </a:p>
        </p:txBody>
      </p:sp>
      <p:sp>
        <p:nvSpPr>
          <p:cNvPr id="3" name="Téglalap 2"/>
          <p:cNvSpPr/>
          <p:nvPr/>
        </p:nvSpPr>
        <p:spPr>
          <a:xfrm>
            <a:off x="1151056" y="4247147"/>
            <a:ext cx="3845945" cy="1612232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Tx/>
              <a:buChar char="-"/>
            </a:pPr>
            <a:r>
              <a:rPr lang="hu-HU" dirty="0"/>
              <a:t>Nincs a haza ügye iránti lelkesedés</a:t>
            </a:r>
          </a:p>
          <a:p>
            <a:pPr marL="285750" indent="-285750" algn="ctr">
              <a:buFontTx/>
              <a:buChar char="-"/>
            </a:pPr>
            <a:r>
              <a:rPr lang="hu-HU" dirty="0"/>
              <a:t>Elfeledtük a múltunkat</a:t>
            </a:r>
          </a:p>
          <a:p>
            <a:pPr marL="285750" indent="-285750" algn="ctr">
              <a:buFontTx/>
              <a:buChar char="-"/>
            </a:pPr>
            <a:r>
              <a:rPr lang="hu-HU" dirty="0"/>
              <a:t>Nincs erkölcsi nagyság</a:t>
            </a:r>
          </a:p>
        </p:txBody>
      </p:sp>
      <p:sp>
        <p:nvSpPr>
          <p:cNvPr id="9" name="Téglalap 8"/>
          <p:cNvSpPr/>
          <p:nvPr/>
        </p:nvSpPr>
        <p:spPr>
          <a:xfrm>
            <a:off x="6652210" y="4247147"/>
            <a:ext cx="3845945" cy="1612232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Tx/>
              <a:buChar char="-"/>
            </a:pPr>
            <a:r>
              <a:rPr lang="hu-HU" dirty="0"/>
              <a:t>Nem védtük meg</a:t>
            </a:r>
          </a:p>
          <a:p>
            <a:pPr marL="285750" indent="-285750" algn="ctr">
              <a:buFontTx/>
              <a:buChar char="-"/>
            </a:pPr>
            <a:r>
              <a:rPr lang="hu-HU" dirty="0"/>
              <a:t>gyávaság</a:t>
            </a:r>
          </a:p>
          <a:p>
            <a:pPr marL="285750" indent="-285750" algn="ctr">
              <a:buFontTx/>
              <a:buChar char="-"/>
            </a:pPr>
            <a:r>
              <a:rPr lang="hu-HU" dirty="0"/>
              <a:t>nemzetárulás</a:t>
            </a:r>
          </a:p>
        </p:txBody>
      </p:sp>
      <p:sp>
        <p:nvSpPr>
          <p:cNvPr id="4" name="Ellipszis 3"/>
          <p:cNvSpPr/>
          <p:nvPr/>
        </p:nvSpPr>
        <p:spPr>
          <a:xfrm>
            <a:off x="6035292" y="5137484"/>
            <a:ext cx="1869455" cy="144379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>
                <a:solidFill>
                  <a:schemeClr val="tx1"/>
                </a:solidFill>
              </a:rPr>
              <a:t>Súlyosabb!</a:t>
            </a:r>
          </a:p>
        </p:txBody>
      </p:sp>
      <p:sp>
        <p:nvSpPr>
          <p:cNvPr id="6" name="Felfelé nyílbuborék 5"/>
          <p:cNvSpPr/>
          <p:nvPr/>
        </p:nvSpPr>
        <p:spPr>
          <a:xfrm>
            <a:off x="9020481" y="3188370"/>
            <a:ext cx="2517802" cy="986334"/>
          </a:xfrm>
          <a:prstGeom prst="upArrowCallou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600" dirty="0"/>
              <a:t>„hányszor támadt </a:t>
            </a:r>
            <a:r>
              <a:rPr lang="hu-HU" sz="1600" dirty="0" err="1"/>
              <a:t>tenfiad</a:t>
            </a:r>
            <a:r>
              <a:rPr lang="hu-HU" sz="1600" dirty="0"/>
              <a:t>…” (Hymnus)</a:t>
            </a:r>
          </a:p>
        </p:txBody>
      </p:sp>
      <p:sp>
        <p:nvSpPr>
          <p:cNvPr id="12" name="Felfelé nyílbuborék 11"/>
          <p:cNvSpPr/>
          <p:nvPr/>
        </p:nvSpPr>
        <p:spPr>
          <a:xfrm>
            <a:off x="5483180" y="3218785"/>
            <a:ext cx="2414789" cy="968120"/>
          </a:xfrm>
          <a:prstGeom prst="upArrowCallou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600" dirty="0"/>
              <a:t>„férgek erős gyökerét megőrlik (Berzsenyi)</a:t>
            </a:r>
          </a:p>
        </p:txBody>
      </p:sp>
    </p:spTree>
    <p:extLst>
      <p:ext uri="{BB962C8B-B14F-4D97-AF65-F5344CB8AC3E}">
        <p14:creationId xmlns:p14="http://schemas.microsoft.com/office/powerpoint/2010/main" val="3883392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 animBg="1"/>
      <p:bldP spid="4" grpId="0" animBg="1"/>
      <p:bldP spid="6" grpId="0" animBg="1"/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Egyenes összekötő 14"/>
          <p:cNvCxnSpPr/>
          <p:nvPr/>
        </p:nvCxnSpPr>
        <p:spPr>
          <a:xfrm>
            <a:off x="5331854" y="0"/>
            <a:ext cx="25757" cy="6858000"/>
          </a:xfrm>
          <a:prstGeom prst="line">
            <a:avLst/>
          </a:prstGeom>
          <a:ln w="5715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" name="Tartalom helye 1"/>
          <p:cNvSpPr>
            <a:spLocks noGrp="1"/>
          </p:cNvSpPr>
          <p:nvPr>
            <p:ph idx="1"/>
          </p:nvPr>
        </p:nvSpPr>
        <p:spPr>
          <a:xfrm>
            <a:off x="882204" y="388392"/>
            <a:ext cx="4018208" cy="5636050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hu-HU" dirty="0"/>
              <a:t>Hol van a hon, melynek Árpád </a:t>
            </a:r>
            <a:r>
              <a:rPr lang="hu-HU" dirty="0">
                <a:solidFill>
                  <a:srgbClr val="FF0000"/>
                </a:solidFill>
              </a:rPr>
              <a:t>vére</a:t>
            </a:r>
            <a:br>
              <a:rPr lang="hu-HU" dirty="0">
                <a:solidFill>
                  <a:srgbClr val="FF0000"/>
                </a:solidFill>
              </a:rPr>
            </a:br>
            <a:r>
              <a:rPr lang="hu-HU" dirty="0">
                <a:solidFill>
                  <a:srgbClr val="FF0000"/>
                </a:solidFill>
              </a:rPr>
              <a:t>Győzelemben </a:t>
            </a:r>
            <a:r>
              <a:rPr lang="hu-HU" dirty="0" err="1">
                <a:solidFill>
                  <a:srgbClr val="FF0000"/>
                </a:solidFill>
              </a:rPr>
              <a:t>csorga</a:t>
            </a:r>
            <a:r>
              <a:rPr lang="hu-HU" dirty="0">
                <a:solidFill>
                  <a:srgbClr val="FF0000"/>
                </a:solidFill>
              </a:rPr>
              <a:t> </a:t>
            </a:r>
            <a:r>
              <a:rPr lang="hu-HU" dirty="0"/>
              <a:t>szent földére,</a:t>
            </a:r>
            <a:br>
              <a:rPr lang="hu-HU" dirty="0"/>
            </a:br>
            <a:r>
              <a:rPr lang="hu-HU" dirty="0"/>
              <a:t>Mely nevével hév szerelmet gyújt;</a:t>
            </a:r>
            <a:br>
              <a:rPr lang="hu-HU" dirty="0"/>
            </a:br>
            <a:r>
              <a:rPr lang="hu-HU" dirty="0"/>
              <a:t>S </a:t>
            </a:r>
            <a:r>
              <a:rPr lang="hu-HU" dirty="0">
                <a:solidFill>
                  <a:srgbClr val="FF0000"/>
                </a:solidFill>
              </a:rPr>
              <a:t>messze képét </a:t>
            </a:r>
            <a:r>
              <a:rPr lang="hu-HU" dirty="0" err="1">
                <a:solidFill>
                  <a:srgbClr val="FF0000"/>
                </a:solidFill>
              </a:rPr>
              <a:t>bújdosó</a:t>
            </a:r>
            <a:r>
              <a:rPr lang="hu-HU" dirty="0">
                <a:solidFill>
                  <a:srgbClr val="FF0000"/>
                </a:solidFill>
              </a:rPr>
              <a:t> magzatja,</a:t>
            </a:r>
            <a:br>
              <a:rPr lang="hu-HU" dirty="0">
                <a:solidFill>
                  <a:srgbClr val="FF0000"/>
                </a:solidFill>
              </a:rPr>
            </a:br>
            <a:r>
              <a:rPr lang="hu-HU" dirty="0">
                <a:solidFill>
                  <a:srgbClr val="FF0000"/>
                </a:solidFill>
              </a:rPr>
              <a:t>Még </a:t>
            </a:r>
            <a:r>
              <a:rPr lang="hu-HU" dirty="0" err="1">
                <a:solidFill>
                  <a:srgbClr val="FF0000"/>
                </a:solidFill>
              </a:rPr>
              <a:t>Kalypso</a:t>
            </a:r>
            <a:r>
              <a:rPr lang="hu-HU" dirty="0">
                <a:solidFill>
                  <a:srgbClr val="FF0000"/>
                </a:solidFill>
              </a:rPr>
              <a:t> keblén is siratja,</a:t>
            </a:r>
            <a:br>
              <a:rPr lang="hu-HU" dirty="0">
                <a:solidFill>
                  <a:srgbClr val="FF0000"/>
                </a:solidFill>
              </a:rPr>
            </a:br>
            <a:r>
              <a:rPr lang="hu-HU" dirty="0"/>
              <a:t>S kart feléje búsan vágyva nyújt?</a:t>
            </a:r>
          </a:p>
          <a:p>
            <a:pPr marL="0" indent="0">
              <a:buNone/>
            </a:pPr>
            <a:r>
              <a:rPr lang="hu-HU" dirty="0"/>
              <a:t>(…)</a:t>
            </a:r>
          </a:p>
          <a:p>
            <a:pPr marL="0" indent="0">
              <a:buNone/>
            </a:pPr>
            <a:r>
              <a:rPr lang="hu-HU" dirty="0"/>
              <a:t>Elhamvadt a magzat hő szerelme,</a:t>
            </a:r>
            <a:br>
              <a:rPr lang="hu-HU" dirty="0"/>
            </a:br>
            <a:r>
              <a:rPr lang="hu-HU" dirty="0"/>
              <a:t>Nincs magasra vívó szenvedelme,</a:t>
            </a:r>
            <a:br>
              <a:rPr lang="hu-HU" dirty="0"/>
            </a:br>
            <a:r>
              <a:rPr lang="hu-HU" dirty="0">
                <a:solidFill>
                  <a:srgbClr val="FF0000"/>
                </a:solidFill>
              </a:rPr>
              <a:t>Jégkebelben fásult szívet zár.</a:t>
            </a:r>
            <a:br>
              <a:rPr lang="hu-HU" dirty="0">
                <a:solidFill>
                  <a:srgbClr val="FF0000"/>
                </a:solidFill>
              </a:rPr>
            </a:br>
            <a:r>
              <a:rPr lang="hu-HU" dirty="0">
                <a:solidFill>
                  <a:srgbClr val="FF0000"/>
                </a:solidFill>
              </a:rPr>
              <a:t> </a:t>
            </a:r>
            <a:r>
              <a:rPr lang="hu-HU" dirty="0"/>
              <a:t>(…)</a:t>
            </a:r>
          </a:p>
          <a:p>
            <a:pPr marL="0" indent="0">
              <a:buNone/>
            </a:pPr>
            <a:r>
              <a:rPr lang="hu-HU" dirty="0"/>
              <a:t>Honnan a hír felszáll, s arculatja</a:t>
            </a:r>
            <a:br>
              <a:rPr lang="hu-HU" dirty="0"/>
            </a:br>
            <a:r>
              <a:rPr lang="hu-HU" dirty="0">
                <a:solidFill>
                  <a:srgbClr val="FF0000"/>
                </a:solidFill>
              </a:rPr>
              <a:t>Lángsugárit</a:t>
            </a:r>
            <a:r>
              <a:rPr lang="hu-HU" dirty="0"/>
              <a:t> távol ragyogtatja,</a:t>
            </a:r>
            <a:br>
              <a:rPr lang="hu-HU" dirty="0"/>
            </a:br>
            <a:r>
              <a:rPr lang="hu-HU" dirty="0"/>
              <a:t>S fényt a késő századokra vét?</a:t>
            </a:r>
            <a:br>
              <a:rPr lang="hu-HU" dirty="0"/>
            </a:br>
            <a:r>
              <a:rPr lang="hu-HU" dirty="0"/>
              <a:t> (…)</a:t>
            </a:r>
          </a:p>
          <a:p>
            <a:pPr marL="0" indent="0">
              <a:buNone/>
            </a:pPr>
            <a:r>
              <a:rPr lang="hu-HU" dirty="0">
                <a:solidFill>
                  <a:srgbClr val="FF0000"/>
                </a:solidFill>
              </a:rPr>
              <a:t>Bús feledség hamván, s néma hant;</a:t>
            </a:r>
            <a:br>
              <a:rPr lang="hu-HU" dirty="0">
                <a:solidFill>
                  <a:srgbClr val="FF0000"/>
                </a:solidFill>
              </a:rPr>
            </a:br>
            <a:r>
              <a:rPr lang="hu-HU" dirty="0">
                <a:solidFill>
                  <a:srgbClr val="FF0000"/>
                </a:solidFill>
              </a:rPr>
              <a:t>Völgyben </a:t>
            </a:r>
            <a:r>
              <a:rPr lang="hu-HU" dirty="0" err="1">
                <a:solidFill>
                  <a:srgbClr val="FF0000"/>
                </a:solidFill>
              </a:rPr>
              <a:t>űl</a:t>
            </a:r>
            <a:r>
              <a:rPr lang="hu-HU" dirty="0">
                <a:solidFill>
                  <a:srgbClr val="FF0000"/>
                </a:solidFill>
              </a:rPr>
              <a:t> a gyáva kor s határa</a:t>
            </a:r>
            <a:br>
              <a:rPr lang="hu-HU" dirty="0">
                <a:solidFill>
                  <a:srgbClr val="FF0000"/>
                </a:solidFill>
              </a:rPr>
            </a:br>
            <a:r>
              <a:rPr lang="hu-HU" dirty="0">
                <a:solidFill>
                  <a:srgbClr val="FF0000"/>
                </a:solidFill>
              </a:rPr>
              <a:t>Szűk köréből őse </a:t>
            </a:r>
            <a:r>
              <a:rPr lang="hu-HU" dirty="0" err="1">
                <a:solidFill>
                  <a:srgbClr val="FF0000"/>
                </a:solidFill>
              </a:rPr>
              <a:t>saslakára</a:t>
            </a:r>
            <a:br>
              <a:rPr lang="hu-HU" dirty="0">
                <a:solidFill>
                  <a:srgbClr val="FF0000"/>
                </a:solidFill>
              </a:rPr>
            </a:br>
            <a:r>
              <a:rPr lang="hu-HU" dirty="0">
                <a:solidFill>
                  <a:srgbClr val="FF0000"/>
                </a:solidFill>
              </a:rPr>
              <a:t>Szédeleg ha néha felpillant.</a:t>
            </a:r>
            <a:br>
              <a:rPr lang="hu-HU" dirty="0">
                <a:solidFill>
                  <a:srgbClr val="FF0000"/>
                </a:solidFill>
              </a:rPr>
            </a:br>
            <a:r>
              <a:rPr lang="hu-HU" dirty="0"/>
              <a:t> (…)</a:t>
            </a:r>
          </a:p>
          <a:p>
            <a:pPr marL="0" indent="0">
              <a:buNone/>
            </a:pPr>
            <a:r>
              <a:rPr lang="hu-HU" dirty="0"/>
              <a:t>S szenvedett bár, </a:t>
            </a:r>
            <a:r>
              <a:rPr lang="hu-HU" dirty="0">
                <a:solidFill>
                  <a:srgbClr val="FF0000"/>
                </a:solidFill>
              </a:rPr>
              <a:t>s bajról bajra </a:t>
            </a:r>
            <a:r>
              <a:rPr lang="hu-HU" dirty="0" err="1">
                <a:solidFill>
                  <a:srgbClr val="FF0000"/>
                </a:solidFill>
              </a:rPr>
              <a:t>hága</a:t>
            </a:r>
            <a:r>
              <a:rPr lang="hu-HU" dirty="0">
                <a:solidFill>
                  <a:srgbClr val="FF0000"/>
                </a:solidFill>
              </a:rPr>
              <a:t>,</a:t>
            </a:r>
            <a:br>
              <a:rPr lang="hu-HU" dirty="0">
                <a:solidFill>
                  <a:srgbClr val="FF0000"/>
                </a:solidFill>
              </a:rPr>
            </a:br>
            <a:r>
              <a:rPr lang="hu-HU" dirty="0"/>
              <a:t>Hervadatlan volt szép </a:t>
            </a:r>
            <a:r>
              <a:rPr lang="hu-HU" dirty="0" err="1"/>
              <a:t>ifjusága</a:t>
            </a:r>
            <a:r>
              <a:rPr lang="hu-HU" dirty="0"/>
              <a:t>,</a:t>
            </a:r>
            <a:br>
              <a:rPr lang="hu-HU" dirty="0"/>
            </a:br>
            <a:r>
              <a:rPr lang="hu-HU" dirty="0"/>
              <a:t>A jelenben múlt s jövő </a:t>
            </a:r>
            <a:r>
              <a:rPr lang="hu-HU" dirty="0" err="1"/>
              <a:t>virúlt</a:t>
            </a:r>
            <a:r>
              <a:rPr lang="hu-HU" dirty="0"/>
              <a:t>?</a:t>
            </a:r>
            <a:br>
              <a:rPr lang="hu-HU" dirty="0"/>
            </a:br>
            <a:r>
              <a:rPr lang="hu-HU" dirty="0"/>
              <a:t> </a:t>
            </a:r>
          </a:p>
          <a:p>
            <a:pPr marL="0" indent="0">
              <a:buNone/>
            </a:pPr>
            <a:r>
              <a:rPr lang="hu-HU" dirty="0"/>
              <a:t>Vándor állj meg! </a:t>
            </a:r>
            <a:r>
              <a:rPr lang="hu-HU" dirty="0">
                <a:solidFill>
                  <a:srgbClr val="FF0000"/>
                </a:solidFill>
              </a:rPr>
              <a:t>korcs volt anyja vére,</a:t>
            </a:r>
            <a:br>
              <a:rPr lang="hu-HU" dirty="0"/>
            </a:br>
            <a:r>
              <a:rPr lang="hu-HU" dirty="0"/>
              <a:t>Más faj állott a </a:t>
            </a:r>
            <a:r>
              <a:rPr lang="hu-HU" dirty="0" err="1"/>
              <a:t>kihúnyt</a:t>
            </a:r>
            <a:r>
              <a:rPr lang="hu-HU" dirty="0"/>
              <a:t> helyére,</a:t>
            </a:r>
            <a:br>
              <a:rPr lang="hu-HU" dirty="0"/>
            </a:br>
            <a:r>
              <a:rPr lang="hu-HU" dirty="0"/>
              <a:t>Gyönge fővel, romlott, szívtelen;</a:t>
            </a:r>
            <a:br>
              <a:rPr lang="hu-HU" dirty="0"/>
            </a:br>
            <a:r>
              <a:rPr lang="hu-HU" dirty="0"/>
              <a:t>(…Ö</a:t>
            </a:r>
          </a:p>
          <a:p>
            <a:endParaRPr lang="hu-HU" dirty="0"/>
          </a:p>
        </p:txBody>
      </p:sp>
      <p:sp>
        <p:nvSpPr>
          <p:cNvPr id="5" name="Téglalap 4"/>
          <p:cNvSpPr/>
          <p:nvPr/>
        </p:nvSpPr>
        <p:spPr>
          <a:xfrm>
            <a:off x="6858098" y="283335"/>
            <a:ext cx="4050237" cy="600155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sz="1100" dirty="0"/>
              <a:t> </a:t>
            </a:r>
          </a:p>
          <a:p>
            <a:r>
              <a:rPr lang="hu-HU" sz="1600" dirty="0"/>
              <a:t>Te lásd meg, ó sors, szenvedő hazámat,</a:t>
            </a:r>
          </a:p>
          <a:p>
            <a:r>
              <a:rPr lang="hu-HU" sz="1600" dirty="0">
                <a:solidFill>
                  <a:srgbClr val="FF0000"/>
                </a:solidFill>
              </a:rPr>
              <a:t>Vérkönnyel ázva nyög feléd!</a:t>
            </a:r>
          </a:p>
          <a:p>
            <a:r>
              <a:rPr lang="hu-HU" sz="1600" dirty="0">
                <a:solidFill>
                  <a:srgbClr val="FF0000"/>
                </a:solidFill>
              </a:rPr>
              <a:t>Mert kánya, kígyó, féreg egyre támad,</a:t>
            </a:r>
          </a:p>
          <a:p>
            <a:r>
              <a:rPr lang="hu-HU" sz="1600" dirty="0">
                <a:solidFill>
                  <a:srgbClr val="FF0000"/>
                </a:solidFill>
              </a:rPr>
              <a:t>És marja, rágja kebelét.</a:t>
            </a:r>
          </a:p>
          <a:p>
            <a:r>
              <a:rPr lang="hu-HU" sz="1600" dirty="0">
                <a:solidFill>
                  <a:srgbClr val="FF0000"/>
                </a:solidFill>
              </a:rPr>
              <a:t>A méreg ég, és ömlik mély sebére,</a:t>
            </a:r>
          </a:p>
          <a:p>
            <a:r>
              <a:rPr lang="hu-HU" sz="1600" dirty="0"/>
              <a:t>S ő védtelen küzd </a:t>
            </a:r>
            <a:r>
              <a:rPr lang="hu-HU" sz="1600" dirty="0" err="1"/>
              <a:t>egyedűl</a:t>
            </a:r>
            <a:r>
              <a:rPr lang="hu-HU" sz="1600" dirty="0"/>
              <a:t>,</a:t>
            </a:r>
          </a:p>
          <a:p>
            <a:r>
              <a:rPr lang="hu-HU" sz="1600" dirty="0"/>
              <a:t>Hatalmas, ó légy gyámja, légy vezére,</a:t>
            </a:r>
          </a:p>
          <a:p>
            <a:r>
              <a:rPr lang="hu-HU" sz="1600" dirty="0"/>
              <a:t>Vagy </a:t>
            </a:r>
            <a:r>
              <a:rPr lang="hu-HU" sz="1600" dirty="0">
                <a:solidFill>
                  <a:srgbClr val="FF0000"/>
                </a:solidFill>
              </a:rPr>
              <a:t>itt az óra, s végveszélybe dűl!</a:t>
            </a:r>
          </a:p>
          <a:p>
            <a:r>
              <a:rPr lang="hu-HU" sz="1600" dirty="0"/>
              <a:t> </a:t>
            </a:r>
          </a:p>
          <a:p>
            <a:r>
              <a:rPr lang="hu-HU" sz="1600" dirty="0"/>
              <a:t>Áldást </a:t>
            </a:r>
            <a:r>
              <a:rPr lang="hu-HU" sz="1600" dirty="0" err="1"/>
              <a:t>adék</a:t>
            </a:r>
            <a:r>
              <a:rPr lang="hu-HU" sz="1600" dirty="0"/>
              <a:t>, sok magzatot honodnak,</a:t>
            </a:r>
          </a:p>
          <a:p>
            <a:r>
              <a:rPr lang="hu-HU" sz="1600" dirty="0"/>
              <a:t>Mellén kiket táplál </a:t>
            </a:r>
            <a:r>
              <a:rPr lang="hu-HU" sz="1600" dirty="0" err="1"/>
              <a:t>vala</a:t>
            </a:r>
            <a:r>
              <a:rPr lang="hu-HU" sz="1600" dirty="0"/>
              <a:t>;</a:t>
            </a:r>
          </a:p>
          <a:p>
            <a:r>
              <a:rPr lang="hu-HU" sz="1600" dirty="0"/>
              <a:t>(…)</a:t>
            </a:r>
          </a:p>
          <a:p>
            <a:r>
              <a:rPr lang="hu-HU" sz="1600" dirty="0"/>
              <a:t> </a:t>
            </a:r>
          </a:p>
          <a:p>
            <a:r>
              <a:rPr lang="hu-HU" sz="1600" dirty="0"/>
              <a:t>De szánjad, ó sors, </a:t>
            </a:r>
            <a:r>
              <a:rPr lang="hu-HU" sz="1600" dirty="0">
                <a:solidFill>
                  <a:srgbClr val="FF0000"/>
                </a:solidFill>
              </a:rPr>
              <a:t>szenvedő hazámat</a:t>
            </a:r>
            <a:r>
              <a:rPr lang="hu-HU" sz="1600" dirty="0"/>
              <a:t>!</a:t>
            </a:r>
          </a:p>
          <a:p>
            <a:r>
              <a:rPr lang="hu-HU" sz="1600" dirty="0"/>
              <a:t>(…)</a:t>
            </a:r>
          </a:p>
          <a:p>
            <a:r>
              <a:rPr lang="hu-HU" sz="1600" dirty="0">
                <a:solidFill>
                  <a:srgbClr val="FF0000"/>
                </a:solidFill>
              </a:rPr>
              <a:t>Taposd el a fajt, rút szennyét nememnek</a:t>
            </a:r>
            <a:r>
              <a:rPr lang="hu-HU" sz="1600" dirty="0"/>
              <a:t>;</a:t>
            </a:r>
          </a:p>
          <a:p>
            <a:r>
              <a:rPr lang="hu-HU" sz="1600" dirty="0">
                <a:solidFill>
                  <a:srgbClr val="FF0000"/>
                </a:solidFill>
              </a:rPr>
              <a:t>S míg </a:t>
            </a:r>
            <a:r>
              <a:rPr lang="hu-HU" sz="1600" dirty="0" err="1">
                <a:solidFill>
                  <a:srgbClr val="FF0000"/>
                </a:solidFill>
              </a:rPr>
              <a:t>hamvokon</a:t>
            </a:r>
            <a:r>
              <a:rPr lang="hu-HU" sz="1600" dirty="0">
                <a:solidFill>
                  <a:srgbClr val="FF0000"/>
                </a:solidFill>
              </a:rPr>
              <a:t> majd átok </a:t>
            </a:r>
            <a:r>
              <a:rPr lang="hu-HU" sz="1600" dirty="0" err="1">
                <a:solidFill>
                  <a:srgbClr val="FF0000"/>
                </a:solidFill>
              </a:rPr>
              <a:t>űl</a:t>
            </a:r>
            <a:r>
              <a:rPr lang="hu-HU" sz="1600" dirty="0">
                <a:solidFill>
                  <a:srgbClr val="FF0000"/>
                </a:solidFill>
              </a:rPr>
              <a:t>,</a:t>
            </a:r>
          </a:p>
          <a:p>
            <a:r>
              <a:rPr lang="hu-HU" sz="1600" dirty="0"/>
              <a:t>(…)</a:t>
            </a:r>
          </a:p>
          <a:p>
            <a:r>
              <a:rPr lang="hu-HU" sz="1600" dirty="0"/>
              <a:t>És más hon áll a négy folyam partjára,</a:t>
            </a:r>
          </a:p>
          <a:p>
            <a:r>
              <a:rPr lang="hu-HU" sz="1600" dirty="0"/>
              <a:t>Más szózat és más </a:t>
            </a:r>
            <a:r>
              <a:rPr lang="hu-HU" sz="1600" dirty="0" err="1"/>
              <a:t>keblü</a:t>
            </a:r>
            <a:r>
              <a:rPr lang="hu-HU" sz="1600" dirty="0"/>
              <a:t> nép;</a:t>
            </a:r>
          </a:p>
          <a:p>
            <a:r>
              <a:rPr lang="hu-HU" sz="1600" dirty="0"/>
              <a:t>S szebb arcot ölt e föld kies határa,</a:t>
            </a:r>
          </a:p>
          <a:p>
            <a:r>
              <a:rPr lang="hu-HU" sz="1600" dirty="0"/>
              <a:t>Hogy kedvre gyúl, ki </a:t>
            </a:r>
            <a:r>
              <a:rPr lang="hu-HU" sz="1600" dirty="0">
                <a:solidFill>
                  <a:srgbClr val="FF0000"/>
                </a:solidFill>
              </a:rPr>
              <a:t>bájkörébe lép.</a:t>
            </a:r>
          </a:p>
        </p:txBody>
      </p:sp>
      <p:sp>
        <p:nvSpPr>
          <p:cNvPr id="11" name="Téglalap 10"/>
          <p:cNvSpPr/>
          <p:nvPr/>
        </p:nvSpPr>
        <p:spPr>
          <a:xfrm rot="16200000">
            <a:off x="-1580884" y="1674253"/>
            <a:ext cx="3747752" cy="399246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ZRÍNYI DALA</a:t>
            </a:r>
          </a:p>
        </p:txBody>
      </p:sp>
      <p:sp>
        <p:nvSpPr>
          <p:cNvPr id="13" name="Téglalap 12"/>
          <p:cNvSpPr/>
          <p:nvPr/>
        </p:nvSpPr>
        <p:spPr>
          <a:xfrm rot="5400000">
            <a:off x="10118501" y="1674253"/>
            <a:ext cx="3747752" cy="399246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ZRÍNYI MÁSODIK ÉNEKE</a:t>
            </a:r>
          </a:p>
        </p:txBody>
      </p:sp>
      <p:sp>
        <p:nvSpPr>
          <p:cNvPr id="3" name="Téglalap 2"/>
          <p:cNvSpPr/>
          <p:nvPr/>
        </p:nvSpPr>
        <p:spPr>
          <a:xfrm>
            <a:off x="3754022" y="283335"/>
            <a:ext cx="2989550" cy="84323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sz="2400" b="1" dirty="0">
                <a:solidFill>
                  <a:srgbClr val="FF0000"/>
                </a:solidFill>
              </a:rPr>
              <a:t>Romantikus elemek</a:t>
            </a:r>
          </a:p>
        </p:txBody>
      </p:sp>
      <p:sp>
        <p:nvSpPr>
          <p:cNvPr id="4" name="Téglalap 3"/>
          <p:cNvSpPr/>
          <p:nvPr/>
        </p:nvSpPr>
        <p:spPr>
          <a:xfrm>
            <a:off x="3925092" y="5738402"/>
            <a:ext cx="2520785" cy="34891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látomás</a:t>
            </a:r>
          </a:p>
        </p:txBody>
      </p:sp>
      <p:sp>
        <p:nvSpPr>
          <p:cNvPr id="6" name="Téglalap 5"/>
          <p:cNvSpPr/>
          <p:nvPr/>
        </p:nvSpPr>
        <p:spPr>
          <a:xfrm>
            <a:off x="3955340" y="4940118"/>
            <a:ext cx="2382083" cy="54142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err="1"/>
              <a:t>Nagyívű</a:t>
            </a:r>
            <a:r>
              <a:rPr lang="hu-HU" dirty="0"/>
              <a:t>, a történelmet átfogó</a:t>
            </a:r>
          </a:p>
        </p:txBody>
      </p:sp>
      <p:sp>
        <p:nvSpPr>
          <p:cNvPr id="7" name="Téglalap 6"/>
          <p:cNvSpPr/>
          <p:nvPr/>
        </p:nvSpPr>
        <p:spPr>
          <a:xfrm>
            <a:off x="3925092" y="3963236"/>
            <a:ext cx="2382083" cy="813741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képes nyelv, érzelmi felfokozottság, szenvedély</a:t>
            </a:r>
          </a:p>
        </p:txBody>
      </p:sp>
      <p:sp>
        <p:nvSpPr>
          <p:cNvPr id="12" name="Téglalap 11"/>
          <p:cNvSpPr/>
          <p:nvPr/>
        </p:nvSpPr>
        <p:spPr>
          <a:xfrm>
            <a:off x="3931277" y="3174120"/>
            <a:ext cx="2382083" cy="537016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Kérdések, felkiáltások</a:t>
            </a:r>
          </a:p>
        </p:txBody>
      </p:sp>
      <p:sp>
        <p:nvSpPr>
          <p:cNvPr id="14" name="Téglalap 13"/>
          <p:cNvSpPr/>
          <p:nvPr/>
        </p:nvSpPr>
        <p:spPr>
          <a:xfrm>
            <a:off x="3973387" y="1195898"/>
            <a:ext cx="2382083" cy="537016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Műfaj problematikus</a:t>
            </a:r>
          </a:p>
        </p:txBody>
      </p:sp>
      <p:sp>
        <p:nvSpPr>
          <p:cNvPr id="16" name="Téglalap 15"/>
          <p:cNvSpPr/>
          <p:nvPr/>
        </p:nvSpPr>
        <p:spPr>
          <a:xfrm>
            <a:off x="3925092" y="2062795"/>
            <a:ext cx="2382083" cy="813741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Erős </a:t>
            </a:r>
            <a:r>
              <a:rPr lang="hu-HU" dirty="0" err="1"/>
              <a:t>képiség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5006556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/>
              <a:t>Tanácsok az elemzéshez: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Téglalap 3"/>
          <p:cNvSpPr/>
          <p:nvPr/>
        </p:nvSpPr>
        <p:spPr>
          <a:xfrm>
            <a:off x="245660" y="1825625"/>
            <a:ext cx="2115402" cy="417939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200" b="1" dirty="0">
                <a:latin typeface="Bahnschrift SemiBold" panose="020B0502040204020203" pitchFamily="34" charset="0"/>
              </a:rPr>
              <a:t>Ne feledd! </a:t>
            </a:r>
          </a:p>
        </p:txBody>
      </p:sp>
      <p:sp>
        <p:nvSpPr>
          <p:cNvPr id="5" name="Balra nyíl 4"/>
          <p:cNvSpPr/>
          <p:nvPr/>
        </p:nvSpPr>
        <p:spPr>
          <a:xfrm>
            <a:off x="2361062" y="1825624"/>
            <a:ext cx="8557147" cy="1026757"/>
          </a:xfrm>
          <a:prstGeom prst="lef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b="1" dirty="0"/>
              <a:t>Legyenek odaillő idézetek </a:t>
            </a:r>
          </a:p>
        </p:txBody>
      </p:sp>
      <p:sp>
        <p:nvSpPr>
          <p:cNvPr id="6" name="Balra nyíl 5"/>
          <p:cNvSpPr/>
          <p:nvPr/>
        </p:nvSpPr>
        <p:spPr>
          <a:xfrm>
            <a:off x="2361062" y="2852381"/>
            <a:ext cx="8557147" cy="1026757"/>
          </a:xfrm>
          <a:prstGeom prst="lef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b="1" dirty="0"/>
              <a:t>A tárgyalás is bekezdésekre tagolódik, nem egy tömb</a:t>
            </a:r>
          </a:p>
        </p:txBody>
      </p:sp>
      <p:sp>
        <p:nvSpPr>
          <p:cNvPr id="8" name="Balra nyíl 7"/>
          <p:cNvSpPr/>
          <p:nvPr/>
        </p:nvSpPr>
        <p:spPr>
          <a:xfrm>
            <a:off x="2361062" y="3818634"/>
            <a:ext cx="8830102" cy="1026757"/>
          </a:xfrm>
          <a:prstGeom prst="lef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b="1" dirty="0"/>
              <a:t>Csak egész mondatokat írj, sehol ne legyen vázlatszerű</a:t>
            </a:r>
          </a:p>
        </p:txBody>
      </p:sp>
      <p:sp>
        <p:nvSpPr>
          <p:cNvPr id="9" name="Balra nyíl 8"/>
          <p:cNvSpPr/>
          <p:nvPr/>
        </p:nvSpPr>
        <p:spPr>
          <a:xfrm>
            <a:off x="2198426" y="4672057"/>
            <a:ext cx="8701587" cy="1678240"/>
          </a:xfrm>
          <a:prstGeom prst="lef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b="1" dirty="0"/>
              <a:t>Az összevetés folyamatos legyen (SEMMIKÉPPEN SE KÉT VERS KÜLÖN ELEMZÉSE!)</a:t>
            </a:r>
          </a:p>
        </p:txBody>
      </p:sp>
    </p:spTree>
    <p:extLst>
      <p:ext uri="{BB962C8B-B14F-4D97-AF65-F5344CB8AC3E}">
        <p14:creationId xmlns:p14="http://schemas.microsoft.com/office/powerpoint/2010/main" val="3185699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Ötletek </a:t>
            </a:r>
            <a:r>
              <a:rPr lang="hu-HU"/>
              <a:t>a befejezéshez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Téglalap 3"/>
          <p:cNvSpPr/>
          <p:nvPr/>
        </p:nvSpPr>
        <p:spPr>
          <a:xfrm>
            <a:off x="360608" y="1712890"/>
            <a:ext cx="4687910" cy="1596980"/>
          </a:xfrm>
          <a:prstGeom prst="rect">
            <a:avLst/>
          </a:prstGeom>
          <a:solidFill>
            <a:srgbClr val="9933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Sokak szerint a hazafias téma idejétmúlt, hiszen egy nemzetek fölötti, </a:t>
            </a:r>
            <a:r>
              <a:rPr lang="hu-HU" dirty="0" err="1"/>
              <a:t>globalizált</a:t>
            </a:r>
            <a:r>
              <a:rPr lang="hu-HU" dirty="0"/>
              <a:t> világban élünk. Van-e Kölcsey két versének érvényes üzenete a mai kor számára?</a:t>
            </a:r>
          </a:p>
        </p:txBody>
      </p:sp>
      <p:sp>
        <p:nvSpPr>
          <p:cNvPr id="5" name="Téglalap 4"/>
          <p:cNvSpPr/>
          <p:nvPr/>
        </p:nvSpPr>
        <p:spPr>
          <a:xfrm>
            <a:off x="5252433" y="1994079"/>
            <a:ext cx="4687910" cy="1596980"/>
          </a:xfrm>
          <a:prstGeom prst="rect">
            <a:avLst/>
          </a:prstGeom>
          <a:solidFill>
            <a:srgbClr val="9933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Ha ma írta volna Kölcsey a két verset, milyen fogadtatásra találna a közvéleményben, a médiában?</a:t>
            </a:r>
          </a:p>
        </p:txBody>
      </p:sp>
      <p:sp>
        <p:nvSpPr>
          <p:cNvPr id="6" name="Téglalap 5"/>
          <p:cNvSpPr/>
          <p:nvPr/>
        </p:nvSpPr>
        <p:spPr>
          <a:xfrm>
            <a:off x="838200" y="3422605"/>
            <a:ext cx="4687910" cy="1596980"/>
          </a:xfrm>
          <a:prstGeom prst="rect">
            <a:avLst/>
          </a:prstGeom>
          <a:solidFill>
            <a:srgbClr val="9933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Te milyen érzésekkel fogadnád ma a két verset, tekintve, hogy Kölcsey így vélekedne a XXI. századi magyar nép állapotáról? (gyáva faj, / gyönge fővel, romlott, szívtelen / jégkebelben fásult szívet zár </a:t>
            </a:r>
            <a:r>
              <a:rPr lang="hu-HU" dirty="0" err="1"/>
              <a:t>stb</a:t>
            </a:r>
            <a:r>
              <a:rPr lang="hu-HU" dirty="0"/>
              <a:t>)</a:t>
            </a:r>
          </a:p>
        </p:txBody>
      </p:sp>
      <p:sp>
        <p:nvSpPr>
          <p:cNvPr id="7" name="Téglalap 6"/>
          <p:cNvSpPr/>
          <p:nvPr/>
        </p:nvSpPr>
        <p:spPr>
          <a:xfrm>
            <a:off x="5675290" y="3979315"/>
            <a:ext cx="4687910" cy="1596980"/>
          </a:xfrm>
          <a:prstGeom prst="rect">
            <a:avLst/>
          </a:prstGeom>
          <a:solidFill>
            <a:srgbClr val="9933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Van-e mai aktualitása a két versnek? Látsz-e hasonlóságot a Kölcsey által bemutatott XIX. század eleji, és a mai, XXI. század eleji Magyarország között?</a:t>
            </a:r>
          </a:p>
        </p:txBody>
      </p:sp>
    </p:spTree>
    <p:extLst>
      <p:ext uri="{BB962C8B-B14F-4D97-AF65-F5344CB8AC3E}">
        <p14:creationId xmlns:p14="http://schemas.microsoft.com/office/powerpoint/2010/main" val="2375629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Összehasonlító elemzés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Téglalap 3"/>
          <p:cNvSpPr/>
          <p:nvPr/>
        </p:nvSpPr>
        <p:spPr>
          <a:xfrm>
            <a:off x="491319" y="1433015"/>
            <a:ext cx="7697338" cy="3603009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4000" dirty="0"/>
              <a:t>A technika ugyanaz, </a:t>
            </a:r>
          </a:p>
          <a:p>
            <a:pPr algn="ctr"/>
            <a:r>
              <a:rPr lang="hu-HU" sz="4000" dirty="0"/>
              <a:t>mint egy mű elemzése esetén</a:t>
            </a:r>
          </a:p>
        </p:txBody>
      </p:sp>
      <p:sp>
        <p:nvSpPr>
          <p:cNvPr id="5" name="Téglalap 4"/>
          <p:cNvSpPr/>
          <p:nvPr/>
        </p:nvSpPr>
        <p:spPr>
          <a:xfrm>
            <a:off x="1333215" y="2602949"/>
            <a:ext cx="7923094" cy="3234153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4000" dirty="0"/>
              <a:t>Elemzési szempontok </a:t>
            </a:r>
          </a:p>
          <a:p>
            <a:pPr algn="ctr"/>
            <a:r>
              <a:rPr lang="hu-HU" sz="4000" dirty="0"/>
              <a:t>szerint haladunk </a:t>
            </a:r>
          </a:p>
          <a:p>
            <a:pPr algn="ctr"/>
            <a:r>
              <a:rPr lang="hu-HU" sz="4000" dirty="0"/>
              <a:t>(új szempont – új bekezdés)</a:t>
            </a:r>
          </a:p>
        </p:txBody>
      </p:sp>
      <p:sp>
        <p:nvSpPr>
          <p:cNvPr id="6" name="Téglalap 5"/>
          <p:cNvSpPr/>
          <p:nvPr/>
        </p:nvSpPr>
        <p:spPr>
          <a:xfrm>
            <a:off x="2387788" y="3354612"/>
            <a:ext cx="8339351" cy="3259814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4000" dirty="0"/>
              <a:t>De minden bekezdésben mindkét versről írunk az adott szempont szerint</a:t>
            </a:r>
          </a:p>
        </p:txBody>
      </p:sp>
    </p:spTree>
    <p:extLst>
      <p:ext uri="{BB962C8B-B14F-4D97-AF65-F5344CB8AC3E}">
        <p14:creationId xmlns:p14="http://schemas.microsoft.com/office/powerpoint/2010/main" val="19687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Nagy segítség, ha előzetesen táblázatot készítünk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Téglalap 3"/>
          <p:cNvSpPr/>
          <p:nvPr/>
        </p:nvSpPr>
        <p:spPr>
          <a:xfrm>
            <a:off x="838200" y="1666858"/>
            <a:ext cx="7697338" cy="3603009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4000" dirty="0"/>
              <a:t>Így könnyebb lesz a tématartás</a:t>
            </a:r>
          </a:p>
        </p:txBody>
      </p:sp>
      <p:sp>
        <p:nvSpPr>
          <p:cNvPr id="5" name="Téglalap 4"/>
          <p:cNvSpPr/>
          <p:nvPr/>
        </p:nvSpPr>
        <p:spPr>
          <a:xfrm>
            <a:off x="1524285" y="2844545"/>
            <a:ext cx="7923094" cy="3234153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4000" dirty="0"/>
              <a:t>Átláthatóbb a szerkezet </a:t>
            </a:r>
          </a:p>
          <a:p>
            <a:pPr algn="ctr"/>
            <a:endParaRPr lang="hu-HU" sz="4000" dirty="0"/>
          </a:p>
        </p:txBody>
      </p:sp>
      <p:sp>
        <p:nvSpPr>
          <p:cNvPr id="6" name="Téglalap 5"/>
          <p:cNvSpPr/>
          <p:nvPr/>
        </p:nvSpPr>
        <p:spPr>
          <a:xfrm>
            <a:off x="3014449" y="3639960"/>
            <a:ext cx="8339351" cy="3259814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4000" dirty="0"/>
              <a:t>Változatosabb a szempontrendszer</a:t>
            </a:r>
          </a:p>
        </p:txBody>
      </p:sp>
    </p:spTree>
    <p:extLst>
      <p:ext uri="{BB962C8B-B14F-4D97-AF65-F5344CB8AC3E}">
        <p14:creationId xmlns:p14="http://schemas.microsoft.com/office/powerpoint/2010/main" val="2963890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/>
              <a:t>A fogalmazás megvalósítása során </a:t>
            </a:r>
            <a:br>
              <a:rPr lang="hu-HU" b="1" dirty="0"/>
            </a:br>
            <a:r>
              <a:rPr lang="hu-HU" b="1" dirty="0"/>
              <a:t>majd így haladunk a szövegezésben:</a:t>
            </a:r>
          </a:p>
        </p:txBody>
      </p:sp>
      <p:graphicFrame>
        <p:nvGraphicFramePr>
          <p:cNvPr id="4" name="Tartalom helye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3103624"/>
              </p:ext>
            </p:extLst>
          </p:nvPr>
        </p:nvGraphicFramePr>
        <p:xfrm>
          <a:off x="838200" y="1825625"/>
          <a:ext cx="10515600" cy="48960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12000">
                <a:tc>
                  <a:txBody>
                    <a:bodyPr/>
                    <a:lstStyle/>
                    <a:p>
                      <a:r>
                        <a:rPr lang="hu-HU" dirty="0">
                          <a:solidFill>
                            <a:schemeClr val="tx1"/>
                          </a:solidFill>
                        </a:rPr>
                        <a:t>Zrínyi</a:t>
                      </a:r>
                      <a:r>
                        <a:rPr lang="hu-HU" baseline="0" dirty="0">
                          <a:solidFill>
                            <a:schemeClr val="tx1"/>
                          </a:solidFill>
                        </a:rPr>
                        <a:t> dala</a:t>
                      </a:r>
                      <a:endParaRPr lang="hu-H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u-HU" dirty="0">
                          <a:solidFill>
                            <a:schemeClr val="tx1"/>
                          </a:solidFill>
                        </a:rPr>
                        <a:t>Zrínyi második éneke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2000">
                <a:tc>
                  <a:txBody>
                    <a:bodyPr/>
                    <a:lstStyle/>
                    <a:p>
                      <a:endParaRPr lang="hu-H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hu-H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2000">
                <a:tc>
                  <a:txBody>
                    <a:bodyPr/>
                    <a:lstStyle/>
                    <a:p>
                      <a:endParaRPr lang="hu-H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hu-H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2000">
                <a:tc>
                  <a:txBody>
                    <a:bodyPr/>
                    <a:lstStyle/>
                    <a:p>
                      <a:endParaRPr lang="hu-H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hu-H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2000">
                <a:tc>
                  <a:txBody>
                    <a:bodyPr/>
                    <a:lstStyle/>
                    <a:p>
                      <a:endParaRPr lang="hu-H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hu-H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12000">
                <a:tc>
                  <a:txBody>
                    <a:bodyPr/>
                    <a:lstStyle/>
                    <a:p>
                      <a:endParaRPr lang="hu-H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hu-H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12000">
                <a:tc>
                  <a:txBody>
                    <a:bodyPr/>
                    <a:lstStyle/>
                    <a:p>
                      <a:endParaRPr lang="hu-H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hu-H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12000">
                <a:tc>
                  <a:txBody>
                    <a:bodyPr/>
                    <a:lstStyle/>
                    <a:p>
                      <a:endParaRPr lang="hu-H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hu-H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9" name="Jobbra nyíl 8"/>
          <p:cNvSpPr/>
          <p:nvPr/>
        </p:nvSpPr>
        <p:spPr>
          <a:xfrm>
            <a:off x="4212609" y="2483892"/>
            <a:ext cx="3766782" cy="341194"/>
          </a:xfrm>
          <a:prstGeom prst="rightArrow">
            <a:avLst>
              <a:gd name="adj1" fmla="val 30392"/>
              <a:gd name="adj2" fmla="val 9117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0" name="Jobbra nyíl 9"/>
          <p:cNvSpPr/>
          <p:nvPr/>
        </p:nvSpPr>
        <p:spPr>
          <a:xfrm>
            <a:off x="4212609" y="3169454"/>
            <a:ext cx="3766782" cy="341194"/>
          </a:xfrm>
          <a:prstGeom prst="rightArrow">
            <a:avLst>
              <a:gd name="adj1" fmla="val 30392"/>
              <a:gd name="adj2" fmla="val 9117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1" name="Jobbra nyíl 10"/>
          <p:cNvSpPr/>
          <p:nvPr/>
        </p:nvSpPr>
        <p:spPr>
          <a:xfrm>
            <a:off x="4212609" y="4517830"/>
            <a:ext cx="3766782" cy="341194"/>
          </a:xfrm>
          <a:prstGeom prst="rightArrow">
            <a:avLst>
              <a:gd name="adj1" fmla="val 30392"/>
              <a:gd name="adj2" fmla="val 9117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2" name="Jobbra nyíl 11"/>
          <p:cNvSpPr/>
          <p:nvPr/>
        </p:nvSpPr>
        <p:spPr>
          <a:xfrm>
            <a:off x="4212609" y="3843642"/>
            <a:ext cx="3766782" cy="341194"/>
          </a:xfrm>
          <a:prstGeom prst="rightArrow">
            <a:avLst>
              <a:gd name="adj1" fmla="val 30392"/>
              <a:gd name="adj2" fmla="val 9117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3" name="Jobbra nyíl 12"/>
          <p:cNvSpPr/>
          <p:nvPr/>
        </p:nvSpPr>
        <p:spPr>
          <a:xfrm rot="9966993">
            <a:off x="4322100" y="2896922"/>
            <a:ext cx="3296494" cy="248987"/>
          </a:xfrm>
          <a:prstGeom prst="rightArrow">
            <a:avLst>
              <a:gd name="adj1" fmla="val 30392"/>
              <a:gd name="adj2" fmla="val 9117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4" name="Jobbra nyíl 13"/>
          <p:cNvSpPr/>
          <p:nvPr/>
        </p:nvSpPr>
        <p:spPr>
          <a:xfrm rot="10179785">
            <a:off x="4208045" y="3543167"/>
            <a:ext cx="3524607" cy="267956"/>
          </a:xfrm>
          <a:prstGeom prst="rightArrow">
            <a:avLst>
              <a:gd name="adj1" fmla="val 30392"/>
              <a:gd name="adj2" fmla="val 9117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5" name="Jobbra nyíl 14"/>
          <p:cNvSpPr/>
          <p:nvPr/>
        </p:nvSpPr>
        <p:spPr>
          <a:xfrm rot="10182500">
            <a:off x="4177891" y="4105038"/>
            <a:ext cx="3584912" cy="339636"/>
          </a:xfrm>
          <a:prstGeom prst="rightArrow">
            <a:avLst>
              <a:gd name="adj1" fmla="val 22827"/>
              <a:gd name="adj2" fmla="val 9117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99563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671249" y="365126"/>
            <a:ext cx="4107976" cy="958708"/>
          </a:xfrm>
        </p:spPr>
        <p:txBody>
          <a:bodyPr>
            <a:normAutofit/>
          </a:bodyPr>
          <a:lstStyle/>
          <a:p>
            <a:r>
              <a:rPr lang="hu-HU" b="1" dirty="0"/>
              <a:t>ELŐZETES TUDÁS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6" name="Téglalap 5"/>
          <p:cNvSpPr/>
          <p:nvPr/>
        </p:nvSpPr>
        <p:spPr>
          <a:xfrm>
            <a:off x="2006221" y="1422778"/>
            <a:ext cx="2729552" cy="92463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b="1" dirty="0"/>
              <a:t>Kölcsey</a:t>
            </a:r>
          </a:p>
        </p:txBody>
      </p:sp>
      <p:sp>
        <p:nvSpPr>
          <p:cNvPr id="7" name="Téglalap 6"/>
          <p:cNvSpPr/>
          <p:nvPr/>
        </p:nvSpPr>
        <p:spPr>
          <a:xfrm>
            <a:off x="7145304" y="1422778"/>
            <a:ext cx="2729552" cy="92463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b="1" dirty="0"/>
              <a:t>Zrínyi</a:t>
            </a:r>
          </a:p>
        </p:txBody>
      </p:sp>
      <p:sp>
        <p:nvSpPr>
          <p:cNvPr id="8" name="Téglalap 7"/>
          <p:cNvSpPr/>
          <p:nvPr/>
        </p:nvSpPr>
        <p:spPr>
          <a:xfrm>
            <a:off x="2006221" y="2460007"/>
            <a:ext cx="2729552" cy="92463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b="1" dirty="0"/>
              <a:t>XIX. </a:t>
            </a:r>
            <a:r>
              <a:rPr lang="hu-HU" sz="2800" b="1" dirty="0" err="1"/>
              <a:t>szd</a:t>
            </a:r>
            <a:r>
              <a:rPr lang="hu-HU" sz="2800" b="1" dirty="0"/>
              <a:t>.</a:t>
            </a:r>
          </a:p>
        </p:txBody>
      </p:sp>
      <p:sp>
        <p:nvSpPr>
          <p:cNvPr id="9" name="Téglalap 8"/>
          <p:cNvSpPr/>
          <p:nvPr/>
        </p:nvSpPr>
        <p:spPr>
          <a:xfrm>
            <a:off x="7145304" y="2446359"/>
            <a:ext cx="2729552" cy="92463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b="1" dirty="0"/>
              <a:t>XVII. </a:t>
            </a:r>
            <a:r>
              <a:rPr lang="hu-HU" sz="2800" b="1" dirty="0" err="1"/>
              <a:t>szd</a:t>
            </a:r>
            <a:r>
              <a:rPr lang="hu-HU" sz="2800" b="1" dirty="0"/>
              <a:t>.</a:t>
            </a:r>
          </a:p>
        </p:txBody>
      </p:sp>
      <p:sp>
        <p:nvSpPr>
          <p:cNvPr id="10" name="Téglalap 9"/>
          <p:cNvSpPr/>
          <p:nvPr/>
        </p:nvSpPr>
        <p:spPr>
          <a:xfrm>
            <a:off x="2006221" y="3497236"/>
            <a:ext cx="2729552" cy="1370978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b="1" dirty="0"/>
              <a:t>költő és országgyűlési képviselő</a:t>
            </a:r>
          </a:p>
        </p:txBody>
      </p:sp>
      <p:sp>
        <p:nvSpPr>
          <p:cNvPr id="11" name="Téglalap 10"/>
          <p:cNvSpPr/>
          <p:nvPr/>
        </p:nvSpPr>
        <p:spPr>
          <a:xfrm>
            <a:off x="7145304" y="3538975"/>
            <a:ext cx="2729552" cy="1329239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b="1" dirty="0"/>
              <a:t>költő és hadvezér</a:t>
            </a:r>
          </a:p>
        </p:txBody>
      </p:sp>
      <p:sp>
        <p:nvSpPr>
          <p:cNvPr id="12" name="Téglalap 11"/>
          <p:cNvSpPr/>
          <p:nvPr/>
        </p:nvSpPr>
        <p:spPr>
          <a:xfrm>
            <a:off x="2006221" y="5037232"/>
            <a:ext cx="2729552" cy="1653646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b="1" dirty="0"/>
              <a:t>Függőség (Habsburg birodalom)</a:t>
            </a:r>
          </a:p>
        </p:txBody>
      </p:sp>
      <p:sp>
        <p:nvSpPr>
          <p:cNvPr id="14" name="Téglalap 13"/>
          <p:cNvSpPr/>
          <p:nvPr/>
        </p:nvSpPr>
        <p:spPr>
          <a:xfrm>
            <a:off x="7145304" y="5010426"/>
            <a:ext cx="2729552" cy="1653646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b="1" dirty="0"/>
              <a:t>török és Habsburg között</a:t>
            </a:r>
          </a:p>
        </p:txBody>
      </p:sp>
      <p:sp>
        <p:nvSpPr>
          <p:cNvPr id="4" name="Téglalap 3"/>
          <p:cNvSpPr/>
          <p:nvPr/>
        </p:nvSpPr>
        <p:spPr>
          <a:xfrm>
            <a:off x="4829578" y="3497236"/>
            <a:ext cx="2202287" cy="316683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sz="2800" b="1" dirty="0">
                <a:solidFill>
                  <a:schemeClr val="bg1"/>
                </a:solidFill>
              </a:rPr>
              <a:t>Felelősség és sors hasonló</a:t>
            </a:r>
          </a:p>
          <a:p>
            <a:pPr algn="ctr"/>
            <a:endParaRPr lang="hu-HU" sz="2800" b="1" dirty="0">
              <a:solidFill>
                <a:schemeClr val="bg1"/>
              </a:solidFill>
            </a:endParaRPr>
          </a:p>
          <a:p>
            <a:pPr algn="ctr"/>
            <a:r>
              <a:rPr lang="hu-HU" sz="2800" b="1" dirty="0">
                <a:solidFill>
                  <a:schemeClr val="bg1"/>
                </a:solidFill>
              </a:rPr>
              <a:t>Cél: nemzeti függetlenség</a:t>
            </a:r>
          </a:p>
        </p:txBody>
      </p:sp>
      <p:sp>
        <p:nvSpPr>
          <p:cNvPr id="5" name="Ellipszis 4"/>
          <p:cNvSpPr/>
          <p:nvPr/>
        </p:nvSpPr>
        <p:spPr>
          <a:xfrm>
            <a:off x="86885" y="214970"/>
            <a:ext cx="3274502" cy="12078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>
                <a:solidFill>
                  <a:schemeClr val="tx1"/>
                </a:solidFill>
              </a:rPr>
              <a:t>Verselemzésnél nagyjából ez alapján írnánk meg a bevezetést</a:t>
            </a:r>
          </a:p>
        </p:txBody>
      </p:sp>
    </p:spTree>
    <p:extLst>
      <p:ext uri="{BB962C8B-B14F-4D97-AF65-F5344CB8AC3E}">
        <p14:creationId xmlns:p14="http://schemas.microsoft.com/office/powerpoint/2010/main" val="4192883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4" grpId="0" animBg="1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Egyenes összekötő 14"/>
          <p:cNvCxnSpPr/>
          <p:nvPr/>
        </p:nvCxnSpPr>
        <p:spPr>
          <a:xfrm>
            <a:off x="5331854" y="0"/>
            <a:ext cx="25757" cy="6858000"/>
          </a:xfrm>
          <a:prstGeom prst="line">
            <a:avLst/>
          </a:prstGeom>
          <a:ln w="5715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" name="Tartalom helye 1"/>
          <p:cNvSpPr>
            <a:spLocks noGrp="1"/>
          </p:cNvSpPr>
          <p:nvPr>
            <p:ph idx="1"/>
          </p:nvPr>
        </p:nvSpPr>
        <p:spPr>
          <a:xfrm>
            <a:off x="978794" y="648840"/>
            <a:ext cx="4018208" cy="5636050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hu-HU" dirty="0"/>
              <a:t>Hol van a hon, melynek Árpád vére</a:t>
            </a:r>
            <a:br>
              <a:rPr lang="hu-HU" dirty="0"/>
            </a:br>
            <a:r>
              <a:rPr lang="hu-HU" dirty="0"/>
              <a:t>Győzelemben </a:t>
            </a:r>
            <a:r>
              <a:rPr lang="hu-HU" dirty="0" err="1"/>
              <a:t>csorga</a:t>
            </a:r>
            <a:r>
              <a:rPr lang="hu-HU" dirty="0"/>
              <a:t> szent földére,</a:t>
            </a:r>
            <a:br>
              <a:rPr lang="hu-HU" dirty="0"/>
            </a:br>
            <a:r>
              <a:rPr lang="hu-HU" dirty="0"/>
              <a:t>Mely nevével hév szerelmet gyújt;</a:t>
            </a:r>
            <a:br>
              <a:rPr lang="hu-HU" dirty="0"/>
            </a:br>
            <a:r>
              <a:rPr lang="hu-HU" dirty="0"/>
              <a:t>S messze képét </a:t>
            </a:r>
            <a:r>
              <a:rPr lang="hu-HU" dirty="0" err="1"/>
              <a:t>bújdosó</a:t>
            </a:r>
            <a:r>
              <a:rPr lang="hu-HU" dirty="0"/>
              <a:t> magzatja,</a:t>
            </a:r>
            <a:br>
              <a:rPr lang="hu-HU" dirty="0"/>
            </a:br>
            <a:r>
              <a:rPr lang="hu-HU" dirty="0"/>
              <a:t>Még </a:t>
            </a:r>
            <a:r>
              <a:rPr lang="hu-HU" dirty="0" err="1"/>
              <a:t>Kalypso</a:t>
            </a:r>
            <a:r>
              <a:rPr lang="hu-HU" dirty="0"/>
              <a:t> keblén is siratja,</a:t>
            </a:r>
            <a:br>
              <a:rPr lang="hu-HU" dirty="0"/>
            </a:br>
            <a:r>
              <a:rPr lang="hu-HU" dirty="0"/>
              <a:t>S kart feléje búsan vágyva nyújt?</a:t>
            </a:r>
          </a:p>
          <a:p>
            <a:pPr marL="0" indent="0">
              <a:buNone/>
            </a:pPr>
            <a:br>
              <a:rPr lang="hu-HU" dirty="0"/>
            </a:br>
            <a:r>
              <a:rPr lang="hu-HU" dirty="0"/>
              <a:t>Itt van a hon, ah nem mint a régi,</a:t>
            </a:r>
            <a:br>
              <a:rPr lang="hu-HU" dirty="0"/>
            </a:br>
            <a:r>
              <a:rPr lang="hu-HU" dirty="0"/>
              <a:t>Pusztaságban nyúlnak el vidéki,</a:t>
            </a:r>
            <a:br>
              <a:rPr lang="hu-HU" dirty="0"/>
            </a:br>
            <a:r>
              <a:rPr lang="hu-HU" dirty="0"/>
              <a:t>Többé nem győzelmek honja már;</a:t>
            </a:r>
            <a:br>
              <a:rPr lang="hu-HU" dirty="0"/>
            </a:br>
            <a:r>
              <a:rPr lang="hu-HU" dirty="0"/>
              <a:t>Elhamvadt a magzat hő szerelme,</a:t>
            </a:r>
            <a:br>
              <a:rPr lang="hu-HU" dirty="0"/>
            </a:br>
            <a:r>
              <a:rPr lang="hu-HU" dirty="0"/>
              <a:t>Nincs magasra vívó szenvedelme,</a:t>
            </a:r>
            <a:br>
              <a:rPr lang="hu-HU" dirty="0"/>
            </a:br>
            <a:r>
              <a:rPr lang="hu-HU" dirty="0"/>
              <a:t>Jégkebelben fásult szívet zár.</a:t>
            </a:r>
            <a:br>
              <a:rPr lang="hu-HU" dirty="0"/>
            </a:br>
            <a:r>
              <a:rPr lang="hu-HU" dirty="0"/>
              <a:t> </a:t>
            </a:r>
          </a:p>
          <a:p>
            <a:pPr marL="0" indent="0">
              <a:buNone/>
            </a:pPr>
            <a:r>
              <a:rPr lang="hu-HU" dirty="0"/>
              <a:t>Hol van a bérc, és a vár fölette,</a:t>
            </a:r>
            <a:br>
              <a:rPr lang="hu-HU" dirty="0"/>
            </a:br>
            <a:r>
              <a:rPr lang="hu-HU" dirty="0"/>
              <a:t>Szondi melynek sáncait </a:t>
            </a:r>
            <a:r>
              <a:rPr lang="hu-HU" dirty="0" err="1"/>
              <a:t>védlette</a:t>
            </a:r>
            <a:r>
              <a:rPr lang="hu-HU" dirty="0"/>
              <a:t>,</a:t>
            </a:r>
            <a:br>
              <a:rPr lang="hu-HU" dirty="0"/>
            </a:br>
            <a:r>
              <a:rPr lang="hu-HU" dirty="0"/>
              <a:t>Tékozolva híven életét;</a:t>
            </a:r>
            <a:br>
              <a:rPr lang="hu-HU" dirty="0"/>
            </a:br>
            <a:r>
              <a:rPr lang="hu-HU" dirty="0"/>
              <a:t>Honnan a hír felszáll, s arculatja</a:t>
            </a:r>
            <a:br>
              <a:rPr lang="hu-HU" dirty="0"/>
            </a:br>
            <a:r>
              <a:rPr lang="hu-HU" dirty="0"/>
              <a:t>Lángsugárit távol ragyogtatja,</a:t>
            </a:r>
            <a:br>
              <a:rPr lang="hu-HU" dirty="0"/>
            </a:br>
            <a:r>
              <a:rPr lang="hu-HU" dirty="0"/>
              <a:t>S fényt a késő századokra vét?</a:t>
            </a:r>
            <a:br>
              <a:rPr lang="hu-HU" dirty="0"/>
            </a:br>
            <a:r>
              <a:rPr lang="hu-HU" dirty="0"/>
              <a:t> </a:t>
            </a:r>
          </a:p>
          <a:p>
            <a:pPr marL="0" indent="0">
              <a:buNone/>
            </a:pPr>
            <a:r>
              <a:rPr lang="hu-HU" dirty="0"/>
              <a:t>Itt van a bérc, s omladék fölette,</a:t>
            </a:r>
            <a:br>
              <a:rPr lang="hu-HU" dirty="0"/>
            </a:br>
            <a:r>
              <a:rPr lang="hu-HU" dirty="0"/>
              <a:t>Mely a hőst és hírét eltemette,</a:t>
            </a:r>
            <a:br>
              <a:rPr lang="hu-HU" dirty="0"/>
            </a:br>
            <a:r>
              <a:rPr lang="hu-HU" dirty="0"/>
              <a:t>Bús feledség hamván, s néma hant;</a:t>
            </a:r>
            <a:br>
              <a:rPr lang="hu-HU" dirty="0"/>
            </a:br>
            <a:r>
              <a:rPr lang="hu-HU" dirty="0"/>
              <a:t>Völgyben </a:t>
            </a:r>
            <a:r>
              <a:rPr lang="hu-HU" dirty="0" err="1"/>
              <a:t>űl</a:t>
            </a:r>
            <a:r>
              <a:rPr lang="hu-HU" dirty="0"/>
              <a:t> a gyáva kor s határa</a:t>
            </a:r>
            <a:br>
              <a:rPr lang="hu-HU" dirty="0"/>
            </a:br>
            <a:r>
              <a:rPr lang="hu-HU" dirty="0"/>
              <a:t>Szűk köréből őse </a:t>
            </a:r>
            <a:r>
              <a:rPr lang="hu-HU" dirty="0" err="1"/>
              <a:t>saslakára</a:t>
            </a:r>
            <a:br>
              <a:rPr lang="hu-HU" dirty="0"/>
            </a:br>
            <a:r>
              <a:rPr lang="hu-HU" dirty="0"/>
              <a:t>Szédeleg ha néha felpillant.</a:t>
            </a:r>
            <a:br>
              <a:rPr lang="hu-HU" dirty="0"/>
            </a:br>
            <a:r>
              <a:rPr lang="hu-HU" dirty="0"/>
              <a:t> </a:t>
            </a:r>
          </a:p>
          <a:p>
            <a:pPr marL="0" indent="0">
              <a:buNone/>
            </a:pPr>
            <a:r>
              <a:rPr lang="hu-HU" dirty="0"/>
              <a:t>És hol a nép, mely pályát izzadni,</a:t>
            </a:r>
            <a:br>
              <a:rPr lang="hu-HU" dirty="0"/>
            </a:br>
            <a:r>
              <a:rPr lang="hu-HU" dirty="0"/>
              <a:t>S izzad s közt hősi bért aratni</a:t>
            </a:r>
            <a:br>
              <a:rPr lang="hu-HU" dirty="0"/>
            </a:br>
            <a:r>
              <a:rPr lang="hu-HU" dirty="0"/>
              <a:t>Ősz atyáknak nyomdokin </a:t>
            </a:r>
            <a:r>
              <a:rPr lang="hu-HU" dirty="0" err="1"/>
              <a:t>tanúlt</a:t>
            </a:r>
            <a:r>
              <a:rPr lang="hu-HU" dirty="0"/>
              <a:t>;</a:t>
            </a:r>
            <a:br>
              <a:rPr lang="hu-HU" dirty="0"/>
            </a:br>
            <a:r>
              <a:rPr lang="hu-HU" dirty="0"/>
              <a:t>S szenvedett bár, s bajról bajra </a:t>
            </a:r>
            <a:r>
              <a:rPr lang="hu-HU" dirty="0" err="1"/>
              <a:t>hága</a:t>
            </a:r>
            <a:r>
              <a:rPr lang="hu-HU" dirty="0"/>
              <a:t>,</a:t>
            </a:r>
            <a:br>
              <a:rPr lang="hu-HU" dirty="0"/>
            </a:br>
            <a:r>
              <a:rPr lang="hu-HU" dirty="0"/>
              <a:t>Hervadatlan volt szép </a:t>
            </a:r>
            <a:r>
              <a:rPr lang="hu-HU" dirty="0" err="1"/>
              <a:t>ifjusága</a:t>
            </a:r>
            <a:r>
              <a:rPr lang="hu-HU" dirty="0"/>
              <a:t>,</a:t>
            </a:r>
            <a:br>
              <a:rPr lang="hu-HU" dirty="0"/>
            </a:br>
            <a:r>
              <a:rPr lang="hu-HU" dirty="0"/>
              <a:t>A jelenben múlt s jövő </a:t>
            </a:r>
            <a:r>
              <a:rPr lang="hu-HU" dirty="0" err="1"/>
              <a:t>virúlt</a:t>
            </a:r>
            <a:r>
              <a:rPr lang="hu-HU" dirty="0"/>
              <a:t>?</a:t>
            </a:r>
            <a:br>
              <a:rPr lang="hu-HU" dirty="0"/>
            </a:br>
            <a:r>
              <a:rPr lang="hu-HU" dirty="0"/>
              <a:t> </a:t>
            </a:r>
          </a:p>
          <a:p>
            <a:pPr marL="0" indent="0">
              <a:buNone/>
            </a:pPr>
            <a:r>
              <a:rPr lang="hu-HU" dirty="0"/>
              <a:t>Vándor állj meg! korcs volt anyja vére,</a:t>
            </a:r>
            <a:br>
              <a:rPr lang="hu-HU" dirty="0"/>
            </a:br>
            <a:r>
              <a:rPr lang="hu-HU" dirty="0"/>
              <a:t>Más faj állott a </a:t>
            </a:r>
            <a:r>
              <a:rPr lang="hu-HU" dirty="0" err="1"/>
              <a:t>kihúnyt</a:t>
            </a:r>
            <a:r>
              <a:rPr lang="hu-HU" dirty="0"/>
              <a:t> helyére,</a:t>
            </a:r>
            <a:br>
              <a:rPr lang="hu-HU" dirty="0"/>
            </a:br>
            <a:r>
              <a:rPr lang="hu-HU" dirty="0"/>
              <a:t>Gyönge fővel, romlott, szívtelen;</a:t>
            </a:r>
            <a:br>
              <a:rPr lang="hu-HU" dirty="0"/>
            </a:br>
            <a:r>
              <a:rPr lang="hu-HU" dirty="0"/>
              <a:t>A dicső nép, mely </a:t>
            </a:r>
            <a:r>
              <a:rPr lang="hu-HU" dirty="0" err="1"/>
              <a:t>tanúlt</a:t>
            </a:r>
            <a:r>
              <a:rPr lang="hu-HU" dirty="0"/>
              <a:t> izzadni,</a:t>
            </a:r>
            <a:br>
              <a:rPr lang="hu-HU" dirty="0"/>
            </a:br>
            <a:r>
              <a:rPr lang="hu-HU" dirty="0"/>
              <a:t>S izzad s közt hősi bért aratni,</a:t>
            </a:r>
            <a:br>
              <a:rPr lang="hu-HU" dirty="0"/>
            </a:br>
            <a:r>
              <a:rPr lang="hu-HU" dirty="0"/>
              <a:t>Névben él csak, többé nincs jelen.</a:t>
            </a:r>
          </a:p>
          <a:p>
            <a:endParaRPr lang="hu-HU" dirty="0"/>
          </a:p>
        </p:txBody>
      </p:sp>
      <p:sp>
        <p:nvSpPr>
          <p:cNvPr id="5" name="Téglalap 4"/>
          <p:cNvSpPr/>
          <p:nvPr/>
        </p:nvSpPr>
        <p:spPr>
          <a:xfrm>
            <a:off x="6220496" y="283335"/>
            <a:ext cx="3953814" cy="6001555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sz="1100" dirty="0"/>
              <a:t> </a:t>
            </a:r>
          </a:p>
          <a:p>
            <a:pPr algn="ctr"/>
            <a:r>
              <a:rPr lang="hu-HU" sz="1100" dirty="0"/>
              <a:t>Te lásd meg, ó sors, szenvedő hazámat,</a:t>
            </a:r>
          </a:p>
          <a:p>
            <a:pPr algn="ctr"/>
            <a:r>
              <a:rPr lang="hu-HU" sz="1100" dirty="0"/>
              <a:t>Vérkönnyel ázva nyög feléd!</a:t>
            </a:r>
          </a:p>
          <a:p>
            <a:pPr algn="ctr"/>
            <a:r>
              <a:rPr lang="hu-HU" sz="1100" dirty="0"/>
              <a:t>Mert kánya, kígyó, féreg egyre támad,</a:t>
            </a:r>
          </a:p>
          <a:p>
            <a:pPr algn="ctr"/>
            <a:r>
              <a:rPr lang="hu-HU" sz="1100" dirty="0"/>
              <a:t>És marja, rágja kebelét.</a:t>
            </a:r>
          </a:p>
          <a:p>
            <a:pPr algn="ctr"/>
            <a:r>
              <a:rPr lang="hu-HU" sz="1100" dirty="0"/>
              <a:t>A méreg ég, és ömlik mély sebére,</a:t>
            </a:r>
          </a:p>
          <a:p>
            <a:pPr algn="ctr"/>
            <a:r>
              <a:rPr lang="hu-HU" sz="1100" dirty="0"/>
              <a:t>S ő védtelen küzd </a:t>
            </a:r>
            <a:r>
              <a:rPr lang="hu-HU" sz="1100" dirty="0" err="1"/>
              <a:t>egyedűl</a:t>
            </a:r>
            <a:r>
              <a:rPr lang="hu-HU" sz="1100" dirty="0"/>
              <a:t>,</a:t>
            </a:r>
          </a:p>
          <a:p>
            <a:pPr algn="ctr"/>
            <a:r>
              <a:rPr lang="hu-HU" sz="1100" dirty="0"/>
              <a:t>Hatalmas, ó légy gyámja, légy vezére,</a:t>
            </a:r>
          </a:p>
          <a:p>
            <a:pPr algn="ctr"/>
            <a:r>
              <a:rPr lang="hu-HU" sz="1100" dirty="0"/>
              <a:t>Vagy itt az óra, s végveszélybe dűl!</a:t>
            </a:r>
          </a:p>
          <a:p>
            <a:pPr algn="ctr"/>
            <a:r>
              <a:rPr lang="hu-HU" sz="1100" dirty="0"/>
              <a:t> </a:t>
            </a:r>
          </a:p>
          <a:p>
            <a:pPr algn="ctr"/>
            <a:r>
              <a:rPr lang="hu-HU" sz="1100" dirty="0"/>
              <a:t>Áldást </a:t>
            </a:r>
            <a:r>
              <a:rPr lang="hu-HU" sz="1100" dirty="0" err="1"/>
              <a:t>adék</a:t>
            </a:r>
            <a:r>
              <a:rPr lang="hu-HU" sz="1100" dirty="0"/>
              <a:t>, sok magzatot honodnak,</a:t>
            </a:r>
          </a:p>
          <a:p>
            <a:pPr algn="ctr"/>
            <a:r>
              <a:rPr lang="hu-HU" sz="1100" dirty="0"/>
              <a:t>Mellén kiket táplál </a:t>
            </a:r>
            <a:r>
              <a:rPr lang="hu-HU" sz="1100" dirty="0" err="1"/>
              <a:t>vala</a:t>
            </a:r>
            <a:r>
              <a:rPr lang="hu-HU" sz="1100" dirty="0"/>
              <a:t>;</a:t>
            </a:r>
          </a:p>
          <a:p>
            <a:pPr algn="ctr"/>
            <a:r>
              <a:rPr lang="hu-HU" sz="1100" dirty="0"/>
              <a:t>S másokra vársz, hogy érte vívni fognak?</a:t>
            </a:r>
          </a:p>
          <a:p>
            <a:pPr algn="ctr"/>
            <a:r>
              <a:rPr lang="hu-HU" sz="1100" dirty="0"/>
              <a:t>Önnépe nem lesz védfala?</a:t>
            </a:r>
          </a:p>
          <a:p>
            <a:pPr algn="ctr"/>
            <a:r>
              <a:rPr lang="hu-HU" sz="1100" dirty="0"/>
              <a:t>Szív, lélek el van vesztegetve rátok;</a:t>
            </a:r>
          </a:p>
          <a:p>
            <a:pPr algn="ctr"/>
            <a:r>
              <a:rPr lang="hu-HU" sz="1100" dirty="0"/>
              <a:t>Szent harcra nyitva várt az út,</a:t>
            </a:r>
          </a:p>
          <a:p>
            <a:pPr algn="ctr"/>
            <a:r>
              <a:rPr lang="hu-HU" sz="1100" dirty="0"/>
              <a:t>S ti védfalat </a:t>
            </a:r>
            <a:r>
              <a:rPr lang="hu-HU" sz="1100" dirty="0" err="1"/>
              <a:t>körűle</a:t>
            </a:r>
            <a:r>
              <a:rPr lang="hu-HU" sz="1100" dirty="0"/>
              <a:t> nem </a:t>
            </a:r>
            <a:r>
              <a:rPr lang="hu-HU" sz="1100" dirty="0" err="1"/>
              <a:t>vonátok</a:t>
            </a:r>
            <a:r>
              <a:rPr lang="hu-HU" sz="1100" dirty="0"/>
              <a:t>;</a:t>
            </a:r>
          </a:p>
          <a:p>
            <a:pPr algn="ctr"/>
            <a:r>
              <a:rPr lang="hu-HU" sz="1100" dirty="0"/>
              <a:t>Ő gyáva fajt szült, s érte sírba jut.</a:t>
            </a:r>
          </a:p>
          <a:p>
            <a:pPr algn="ctr"/>
            <a:r>
              <a:rPr lang="hu-HU" sz="1100" dirty="0"/>
              <a:t> </a:t>
            </a:r>
          </a:p>
          <a:p>
            <a:pPr algn="ctr"/>
            <a:r>
              <a:rPr lang="hu-HU" sz="1100" dirty="0"/>
              <a:t>De szánjad, ó sors, szenvedő hazámat!</a:t>
            </a:r>
          </a:p>
          <a:p>
            <a:pPr algn="ctr"/>
            <a:r>
              <a:rPr lang="hu-HU" sz="1100" dirty="0"/>
              <a:t>Te </a:t>
            </a:r>
            <a:r>
              <a:rPr lang="hu-HU" sz="1100" dirty="0" err="1"/>
              <a:t>rendelél</a:t>
            </a:r>
            <a:r>
              <a:rPr lang="hu-HU" sz="1100" dirty="0"/>
              <a:t> áldást neki:</a:t>
            </a:r>
          </a:p>
          <a:p>
            <a:pPr algn="ctr"/>
            <a:r>
              <a:rPr lang="hu-HU" sz="1100" dirty="0"/>
              <a:t>S a vad csoport, mely rá dühödve támad,</a:t>
            </a:r>
          </a:p>
          <a:p>
            <a:pPr algn="ctr"/>
            <a:r>
              <a:rPr lang="hu-HU" sz="1100" dirty="0"/>
              <a:t>Kiket nevelt, öngyermeki.</a:t>
            </a:r>
          </a:p>
          <a:p>
            <a:pPr algn="ctr"/>
            <a:r>
              <a:rPr lang="hu-HU" sz="1100" dirty="0"/>
              <a:t>Taposd el a fajt, rút szennyét nememnek;</a:t>
            </a:r>
          </a:p>
          <a:p>
            <a:pPr algn="ctr"/>
            <a:r>
              <a:rPr lang="hu-HU" sz="1100" dirty="0"/>
              <a:t>S míg </a:t>
            </a:r>
            <a:r>
              <a:rPr lang="hu-HU" sz="1100" dirty="0" err="1"/>
              <a:t>hamvokon</a:t>
            </a:r>
            <a:r>
              <a:rPr lang="hu-HU" sz="1100" dirty="0"/>
              <a:t> majd átok </a:t>
            </a:r>
            <a:r>
              <a:rPr lang="hu-HU" sz="1100" dirty="0" err="1"/>
              <a:t>űl</a:t>
            </a:r>
            <a:r>
              <a:rPr lang="hu-HU" sz="1100" dirty="0"/>
              <a:t>,</a:t>
            </a:r>
          </a:p>
          <a:p>
            <a:pPr algn="ctr"/>
            <a:r>
              <a:rPr lang="hu-HU" sz="1100" dirty="0"/>
              <a:t>Ah tartsd meg őt, a </a:t>
            </a:r>
            <a:r>
              <a:rPr lang="hu-HU" sz="1100" dirty="0" err="1"/>
              <a:t>hűv</a:t>
            </a:r>
            <a:r>
              <a:rPr lang="hu-HU" sz="1100" dirty="0"/>
              <a:t> anyát, teremnek</a:t>
            </a:r>
          </a:p>
          <a:p>
            <a:pPr algn="ctr"/>
            <a:r>
              <a:rPr lang="hu-HU" sz="1100" dirty="0"/>
              <a:t>Tán jobb fiak, s védvén állják </a:t>
            </a:r>
            <a:r>
              <a:rPr lang="hu-HU" sz="1100" dirty="0" err="1"/>
              <a:t>körűl</a:t>
            </a:r>
            <a:r>
              <a:rPr lang="hu-HU" sz="1100" dirty="0"/>
              <a:t>.</a:t>
            </a:r>
          </a:p>
          <a:p>
            <a:pPr algn="ctr"/>
            <a:r>
              <a:rPr lang="hu-HU" sz="1100" dirty="0"/>
              <a:t> </a:t>
            </a:r>
          </a:p>
          <a:p>
            <a:pPr algn="ctr"/>
            <a:r>
              <a:rPr lang="hu-HU" sz="1100" dirty="0"/>
              <a:t>Törvényem él. Hazád </a:t>
            </a:r>
            <a:r>
              <a:rPr lang="hu-HU" sz="1100" dirty="0" err="1"/>
              <a:t>őrcsillagzatja</a:t>
            </a:r>
            <a:endParaRPr lang="hu-HU" sz="1100" dirty="0"/>
          </a:p>
          <a:p>
            <a:pPr algn="ctr"/>
            <a:r>
              <a:rPr lang="hu-HU" sz="1100" dirty="0"/>
              <a:t>Szülötti bűnein leszáll;</a:t>
            </a:r>
          </a:p>
          <a:p>
            <a:pPr algn="ctr"/>
            <a:r>
              <a:rPr lang="hu-HU" sz="1100" dirty="0"/>
              <a:t>Szelíd sugárit többé nem nyugtatja</a:t>
            </a:r>
          </a:p>
          <a:p>
            <a:pPr algn="ctr"/>
            <a:r>
              <a:rPr lang="hu-HU" sz="1100" dirty="0"/>
              <a:t>Az ősz apák sírhalminál.</a:t>
            </a:r>
          </a:p>
          <a:p>
            <a:pPr algn="ctr"/>
            <a:r>
              <a:rPr lang="hu-HU" sz="1100" dirty="0"/>
              <a:t>És más hon áll a négy folyam partjára,</a:t>
            </a:r>
          </a:p>
          <a:p>
            <a:pPr algn="ctr"/>
            <a:r>
              <a:rPr lang="hu-HU" sz="1100" dirty="0"/>
              <a:t>Más szózat és más </a:t>
            </a:r>
            <a:r>
              <a:rPr lang="hu-HU" sz="1100" dirty="0" err="1"/>
              <a:t>keblü</a:t>
            </a:r>
            <a:r>
              <a:rPr lang="hu-HU" sz="1100" dirty="0"/>
              <a:t> nép;</a:t>
            </a:r>
          </a:p>
          <a:p>
            <a:pPr algn="ctr"/>
            <a:r>
              <a:rPr lang="hu-HU" sz="1100" dirty="0"/>
              <a:t>S szebb arcot ölt e föld kies határa,</a:t>
            </a:r>
          </a:p>
          <a:p>
            <a:pPr algn="ctr"/>
            <a:r>
              <a:rPr lang="hu-HU" sz="1100" dirty="0"/>
              <a:t>Hogy kedvre gyúl, ki bájkörébe lép.</a:t>
            </a:r>
          </a:p>
        </p:txBody>
      </p:sp>
      <p:sp>
        <p:nvSpPr>
          <p:cNvPr id="11" name="Téglalap 10"/>
          <p:cNvSpPr/>
          <p:nvPr/>
        </p:nvSpPr>
        <p:spPr>
          <a:xfrm rot="16200000">
            <a:off x="-1580884" y="1674253"/>
            <a:ext cx="3747752" cy="399246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ZRÍNYI DALA</a:t>
            </a:r>
          </a:p>
        </p:txBody>
      </p:sp>
      <p:sp>
        <p:nvSpPr>
          <p:cNvPr id="13" name="Téglalap 12"/>
          <p:cNvSpPr/>
          <p:nvPr/>
        </p:nvSpPr>
        <p:spPr>
          <a:xfrm rot="5400000">
            <a:off x="10118501" y="1674253"/>
            <a:ext cx="3747752" cy="399246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ZRÍNYI MÁSODIK ÉNEKE</a:t>
            </a:r>
          </a:p>
        </p:txBody>
      </p:sp>
      <p:sp>
        <p:nvSpPr>
          <p:cNvPr id="12" name="Ellipszis 11"/>
          <p:cNvSpPr/>
          <p:nvPr/>
        </p:nvSpPr>
        <p:spPr>
          <a:xfrm>
            <a:off x="5654842" y="1299411"/>
            <a:ext cx="1251284" cy="81814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1938</a:t>
            </a:r>
          </a:p>
        </p:txBody>
      </p:sp>
      <p:sp>
        <p:nvSpPr>
          <p:cNvPr id="16" name="Ellipszis 15"/>
          <p:cNvSpPr/>
          <p:nvPr/>
        </p:nvSpPr>
        <p:spPr>
          <a:xfrm>
            <a:off x="3675223" y="1299410"/>
            <a:ext cx="1251284" cy="81814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1930</a:t>
            </a:r>
          </a:p>
        </p:txBody>
      </p:sp>
    </p:spTree>
    <p:extLst>
      <p:ext uri="{BB962C8B-B14F-4D97-AF65-F5344CB8AC3E}">
        <p14:creationId xmlns:p14="http://schemas.microsoft.com/office/powerpoint/2010/main" val="4292005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Egyenes összekötő 14"/>
          <p:cNvCxnSpPr/>
          <p:nvPr/>
        </p:nvCxnSpPr>
        <p:spPr>
          <a:xfrm>
            <a:off x="5331854" y="0"/>
            <a:ext cx="25757" cy="6858000"/>
          </a:xfrm>
          <a:prstGeom prst="line">
            <a:avLst/>
          </a:prstGeom>
          <a:ln w="5715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" name="Tartalom helye 1"/>
          <p:cNvSpPr>
            <a:spLocks noGrp="1"/>
          </p:cNvSpPr>
          <p:nvPr>
            <p:ph idx="1"/>
          </p:nvPr>
        </p:nvSpPr>
        <p:spPr>
          <a:xfrm>
            <a:off x="725513" y="257577"/>
            <a:ext cx="4237148" cy="563605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hu-HU" dirty="0">
                <a:solidFill>
                  <a:srgbClr val="0070C0"/>
                </a:solidFill>
              </a:rPr>
              <a:t>Hol van a hon, melynek Árpád vére</a:t>
            </a:r>
            <a:br>
              <a:rPr lang="hu-HU" dirty="0">
                <a:solidFill>
                  <a:srgbClr val="0070C0"/>
                </a:solidFill>
              </a:rPr>
            </a:br>
            <a:r>
              <a:rPr lang="hu-HU" dirty="0">
                <a:solidFill>
                  <a:srgbClr val="0070C0"/>
                </a:solidFill>
              </a:rPr>
              <a:t>Győzelemben </a:t>
            </a:r>
            <a:r>
              <a:rPr lang="hu-HU" dirty="0" err="1">
                <a:solidFill>
                  <a:srgbClr val="0070C0"/>
                </a:solidFill>
              </a:rPr>
              <a:t>csorga</a:t>
            </a:r>
            <a:r>
              <a:rPr lang="hu-HU" dirty="0">
                <a:solidFill>
                  <a:srgbClr val="0070C0"/>
                </a:solidFill>
              </a:rPr>
              <a:t> szent földére </a:t>
            </a:r>
            <a:r>
              <a:rPr lang="hu-HU" dirty="0"/>
              <a:t>…..</a:t>
            </a:r>
            <a:br>
              <a:rPr lang="hu-HU" dirty="0"/>
            </a:br>
            <a:r>
              <a:rPr lang="hu-HU" dirty="0">
                <a:solidFill>
                  <a:srgbClr val="FF0000"/>
                </a:solidFill>
              </a:rPr>
              <a:t>Itt van a hon, ah nem mint a régi,…</a:t>
            </a:r>
          </a:p>
          <a:p>
            <a:pPr marL="0" indent="0">
              <a:buNone/>
            </a:pPr>
            <a:r>
              <a:rPr lang="hu-HU" dirty="0"/>
              <a:t> </a:t>
            </a:r>
          </a:p>
          <a:p>
            <a:pPr marL="0" indent="0">
              <a:buNone/>
            </a:pPr>
            <a:endParaRPr lang="hu-HU" dirty="0"/>
          </a:p>
          <a:p>
            <a:pPr marL="0" indent="0">
              <a:buNone/>
            </a:pPr>
            <a:r>
              <a:rPr lang="hu-HU" dirty="0">
                <a:solidFill>
                  <a:srgbClr val="0070C0"/>
                </a:solidFill>
              </a:rPr>
              <a:t>Hol van a bérc, és a vár fölette…</a:t>
            </a:r>
            <a:br>
              <a:rPr lang="hu-HU" dirty="0">
                <a:solidFill>
                  <a:srgbClr val="0070C0"/>
                </a:solidFill>
              </a:rPr>
            </a:br>
            <a:r>
              <a:rPr lang="hu-HU" dirty="0"/>
              <a:t>… </a:t>
            </a:r>
          </a:p>
          <a:p>
            <a:pPr marL="0" indent="0">
              <a:buNone/>
            </a:pPr>
            <a:r>
              <a:rPr lang="hu-HU" dirty="0">
                <a:solidFill>
                  <a:srgbClr val="FF0000"/>
                </a:solidFill>
              </a:rPr>
              <a:t>Itt van a bérc, s omladék fölette…</a:t>
            </a:r>
          </a:p>
          <a:p>
            <a:pPr marL="0" indent="0">
              <a:buNone/>
            </a:pPr>
            <a:endParaRPr lang="hu-HU" dirty="0"/>
          </a:p>
          <a:p>
            <a:pPr marL="0" indent="0">
              <a:buNone/>
            </a:pPr>
            <a:endParaRPr lang="hu-HU" dirty="0"/>
          </a:p>
          <a:p>
            <a:pPr marL="0" indent="0">
              <a:buNone/>
            </a:pPr>
            <a:r>
              <a:rPr lang="hu-HU" dirty="0">
                <a:solidFill>
                  <a:srgbClr val="0070C0"/>
                </a:solidFill>
              </a:rPr>
              <a:t>És hol a nép, …</a:t>
            </a:r>
          </a:p>
          <a:p>
            <a:pPr marL="0" indent="0">
              <a:buNone/>
            </a:pPr>
            <a:r>
              <a:rPr lang="hu-HU" dirty="0"/>
              <a:t> …</a:t>
            </a:r>
          </a:p>
          <a:p>
            <a:pPr marL="0" indent="0">
              <a:buNone/>
            </a:pPr>
            <a:r>
              <a:rPr lang="hu-HU" dirty="0">
                <a:solidFill>
                  <a:srgbClr val="FF0000"/>
                </a:solidFill>
              </a:rPr>
              <a:t>Vándor állj meg! korcs volt anyja vére…</a:t>
            </a:r>
            <a:br>
              <a:rPr lang="hu-HU" dirty="0"/>
            </a:br>
            <a:endParaRPr lang="hu-HU" dirty="0"/>
          </a:p>
        </p:txBody>
      </p:sp>
      <p:sp>
        <p:nvSpPr>
          <p:cNvPr id="5" name="Téglalap 4"/>
          <p:cNvSpPr/>
          <p:nvPr/>
        </p:nvSpPr>
        <p:spPr>
          <a:xfrm>
            <a:off x="5726804" y="244698"/>
            <a:ext cx="5705341" cy="4868215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sz="1100" dirty="0"/>
              <a:t> </a:t>
            </a:r>
          </a:p>
          <a:p>
            <a:pPr algn="ctr"/>
            <a:r>
              <a:rPr lang="hu-HU" sz="2200" dirty="0">
                <a:solidFill>
                  <a:srgbClr val="FF0000"/>
                </a:solidFill>
              </a:rPr>
              <a:t>Te lásd meg, ó sors, szenvedő hazámat,</a:t>
            </a:r>
          </a:p>
          <a:p>
            <a:pPr algn="ctr"/>
            <a:r>
              <a:rPr lang="hu-HU" sz="2200" dirty="0">
                <a:solidFill>
                  <a:srgbClr val="FF0000"/>
                </a:solidFill>
              </a:rPr>
              <a:t>(…)  Hatalmas, ó légy gyámja, légy vezére,</a:t>
            </a:r>
          </a:p>
          <a:p>
            <a:pPr algn="ctr"/>
            <a:r>
              <a:rPr lang="hu-HU" sz="2200" dirty="0">
                <a:solidFill>
                  <a:srgbClr val="FF0000"/>
                </a:solidFill>
              </a:rPr>
              <a:t>Vagy itt az óra, s végveszélybe dűl!</a:t>
            </a:r>
          </a:p>
          <a:p>
            <a:pPr algn="ctr"/>
            <a:r>
              <a:rPr lang="hu-HU" sz="2200" dirty="0"/>
              <a:t> </a:t>
            </a:r>
          </a:p>
          <a:p>
            <a:pPr algn="ctr"/>
            <a:r>
              <a:rPr lang="hu-HU" sz="2200" dirty="0">
                <a:solidFill>
                  <a:srgbClr val="0070C0"/>
                </a:solidFill>
              </a:rPr>
              <a:t>Áldást </a:t>
            </a:r>
            <a:r>
              <a:rPr lang="hu-HU" sz="2200" dirty="0" err="1">
                <a:solidFill>
                  <a:srgbClr val="0070C0"/>
                </a:solidFill>
              </a:rPr>
              <a:t>adék</a:t>
            </a:r>
            <a:r>
              <a:rPr lang="hu-HU" sz="2200" dirty="0">
                <a:solidFill>
                  <a:srgbClr val="0070C0"/>
                </a:solidFill>
              </a:rPr>
              <a:t>, sok magzatot honodnak,</a:t>
            </a:r>
          </a:p>
          <a:p>
            <a:pPr algn="ctr"/>
            <a:r>
              <a:rPr lang="hu-HU" sz="2200" dirty="0">
                <a:solidFill>
                  <a:srgbClr val="0070C0"/>
                </a:solidFill>
              </a:rPr>
              <a:t>(…)</a:t>
            </a:r>
          </a:p>
          <a:p>
            <a:pPr algn="ctr"/>
            <a:r>
              <a:rPr lang="hu-HU" sz="2200" dirty="0">
                <a:solidFill>
                  <a:srgbClr val="0070C0"/>
                </a:solidFill>
              </a:rPr>
              <a:t>Szív, lélek el van vesztegetve rátok;</a:t>
            </a:r>
          </a:p>
          <a:p>
            <a:pPr algn="ctr"/>
            <a:r>
              <a:rPr lang="hu-HU" sz="2200" dirty="0"/>
              <a:t> </a:t>
            </a:r>
          </a:p>
          <a:p>
            <a:pPr algn="ctr"/>
            <a:r>
              <a:rPr lang="hu-HU" sz="2200" dirty="0">
                <a:solidFill>
                  <a:srgbClr val="FF0000"/>
                </a:solidFill>
              </a:rPr>
              <a:t>De szánjad, ó sors, szenvedő hazámat!</a:t>
            </a:r>
          </a:p>
          <a:p>
            <a:pPr algn="ctr"/>
            <a:r>
              <a:rPr lang="hu-HU" sz="2200" dirty="0">
                <a:solidFill>
                  <a:srgbClr val="FF0000"/>
                </a:solidFill>
              </a:rPr>
              <a:t>(…) Taposd el a fajt, rút szennyét nememnek;</a:t>
            </a:r>
          </a:p>
          <a:p>
            <a:pPr algn="ctr"/>
            <a:r>
              <a:rPr lang="hu-HU" sz="2200" dirty="0">
                <a:solidFill>
                  <a:srgbClr val="FF0000"/>
                </a:solidFill>
              </a:rPr>
              <a:t>(…) Ah tartsd meg őt, a </a:t>
            </a:r>
            <a:r>
              <a:rPr lang="hu-HU" sz="2200" dirty="0" err="1">
                <a:solidFill>
                  <a:srgbClr val="FF0000"/>
                </a:solidFill>
              </a:rPr>
              <a:t>hűv</a:t>
            </a:r>
            <a:r>
              <a:rPr lang="hu-HU" sz="2200" dirty="0">
                <a:solidFill>
                  <a:srgbClr val="FF0000"/>
                </a:solidFill>
              </a:rPr>
              <a:t> anyát…</a:t>
            </a:r>
          </a:p>
          <a:p>
            <a:pPr algn="ctr"/>
            <a:endParaRPr lang="hu-HU" sz="2200" dirty="0"/>
          </a:p>
          <a:p>
            <a:pPr algn="ctr"/>
            <a:r>
              <a:rPr lang="hu-HU" sz="2200" dirty="0">
                <a:solidFill>
                  <a:srgbClr val="0070C0"/>
                </a:solidFill>
              </a:rPr>
              <a:t>Törvényem él. (…)</a:t>
            </a:r>
          </a:p>
          <a:p>
            <a:pPr algn="ctr"/>
            <a:r>
              <a:rPr lang="hu-HU" sz="2200" dirty="0">
                <a:solidFill>
                  <a:srgbClr val="0070C0"/>
                </a:solidFill>
              </a:rPr>
              <a:t>És más hon áll a négy folyam partjára(…)</a:t>
            </a:r>
          </a:p>
        </p:txBody>
      </p:sp>
      <p:sp>
        <p:nvSpPr>
          <p:cNvPr id="11" name="Téglalap 10"/>
          <p:cNvSpPr/>
          <p:nvPr/>
        </p:nvSpPr>
        <p:spPr>
          <a:xfrm rot="16200000">
            <a:off x="-1580884" y="1674253"/>
            <a:ext cx="3747752" cy="399246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ZRÍNYI DALA</a:t>
            </a:r>
          </a:p>
        </p:txBody>
      </p:sp>
      <p:sp>
        <p:nvSpPr>
          <p:cNvPr id="13" name="Téglalap 12"/>
          <p:cNvSpPr/>
          <p:nvPr/>
        </p:nvSpPr>
        <p:spPr>
          <a:xfrm rot="5400000">
            <a:off x="10118501" y="1674253"/>
            <a:ext cx="3747752" cy="399246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ZRÍNYI MÁSODIK ÉNEKE</a:t>
            </a:r>
          </a:p>
        </p:txBody>
      </p:sp>
      <p:sp>
        <p:nvSpPr>
          <p:cNvPr id="3" name="Téglalap 2"/>
          <p:cNvSpPr/>
          <p:nvPr/>
        </p:nvSpPr>
        <p:spPr>
          <a:xfrm>
            <a:off x="3159616" y="1442434"/>
            <a:ext cx="4413158" cy="32197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MINDKETTŐ DRAMATIZÁLT (PÁRBESZÉDES)</a:t>
            </a:r>
          </a:p>
        </p:txBody>
      </p:sp>
      <p:sp>
        <p:nvSpPr>
          <p:cNvPr id="6" name="Téglalap 5"/>
          <p:cNvSpPr/>
          <p:nvPr/>
        </p:nvSpPr>
        <p:spPr>
          <a:xfrm>
            <a:off x="725513" y="5022761"/>
            <a:ext cx="1772988" cy="78071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>
                <a:solidFill>
                  <a:schemeClr val="tx1"/>
                </a:solidFill>
              </a:rPr>
              <a:t>Zrínyi kérdez</a:t>
            </a:r>
          </a:p>
        </p:txBody>
      </p:sp>
      <p:sp>
        <p:nvSpPr>
          <p:cNvPr id="10" name="Téglalap 9"/>
          <p:cNvSpPr/>
          <p:nvPr/>
        </p:nvSpPr>
        <p:spPr>
          <a:xfrm>
            <a:off x="2616560" y="5022761"/>
            <a:ext cx="1772988" cy="78071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>
                <a:solidFill>
                  <a:schemeClr val="tx1"/>
                </a:solidFill>
              </a:rPr>
              <a:t>Kölcsey válaszol</a:t>
            </a:r>
          </a:p>
        </p:txBody>
      </p:sp>
      <p:sp>
        <p:nvSpPr>
          <p:cNvPr id="12" name="Téglalap 11"/>
          <p:cNvSpPr/>
          <p:nvPr/>
        </p:nvSpPr>
        <p:spPr>
          <a:xfrm>
            <a:off x="6042341" y="5181299"/>
            <a:ext cx="1772988" cy="78071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>
                <a:solidFill>
                  <a:schemeClr val="tx1"/>
                </a:solidFill>
              </a:rPr>
              <a:t>Zrínyi kér</a:t>
            </a:r>
          </a:p>
        </p:txBody>
      </p:sp>
      <p:sp>
        <p:nvSpPr>
          <p:cNvPr id="14" name="Téglalap 13"/>
          <p:cNvSpPr/>
          <p:nvPr/>
        </p:nvSpPr>
        <p:spPr>
          <a:xfrm>
            <a:off x="8001006" y="5181299"/>
            <a:ext cx="1772988" cy="78071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>
                <a:solidFill>
                  <a:schemeClr val="tx1"/>
                </a:solidFill>
              </a:rPr>
              <a:t>A Sors válaszol</a:t>
            </a:r>
          </a:p>
        </p:txBody>
      </p:sp>
      <p:sp>
        <p:nvSpPr>
          <p:cNvPr id="7" name="Téglalap 6"/>
          <p:cNvSpPr/>
          <p:nvPr/>
        </p:nvSpPr>
        <p:spPr>
          <a:xfrm>
            <a:off x="725514" y="5659358"/>
            <a:ext cx="1521853" cy="119864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Saját kora dicsőségét keresi a jelenben</a:t>
            </a:r>
          </a:p>
        </p:txBody>
      </p:sp>
      <p:sp>
        <p:nvSpPr>
          <p:cNvPr id="8" name="Lefelé nyíl 7"/>
          <p:cNvSpPr/>
          <p:nvPr/>
        </p:nvSpPr>
        <p:spPr>
          <a:xfrm>
            <a:off x="4962661" y="1764406"/>
            <a:ext cx="764143" cy="4297871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9" name="Téglalap 8"/>
          <p:cNvSpPr/>
          <p:nvPr/>
        </p:nvSpPr>
        <p:spPr>
          <a:xfrm>
            <a:off x="4041819" y="6062277"/>
            <a:ext cx="3007216" cy="766293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Kölcsey saját vívódása, magával folytatott párbeszéd</a:t>
            </a:r>
          </a:p>
        </p:txBody>
      </p:sp>
    </p:spTree>
    <p:extLst>
      <p:ext uri="{BB962C8B-B14F-4D97-AF65-F5344CB8AC3E}">
        <p14:creationId xmlns:p14="http://schemas.microsoft.com/office/powerpoint/2010/main" val="498448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10" grpId="0" animBg="1"/>
      <p:bldP spid="12" grpId="0" animBg="1"/>
      <p:bldP spid="14" grpId="0" animBg="1"/>
      <p:bldP spid="7" grpId="0" animBg="1"/>
      <p:bldP spid="8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Egyenes összekötő 14"/>
          <p:cNvCxnSpPr/>
          <p:nvPr/>
        </p:nvCxnSpPr>
        <p:spPr>
          <a:xfrm>
            <a:off x="5331854" y="0"/>
            <a:ext cx="25757" cy="6858000"/>
          </a:xfrm>
          <a:prstGeom prst="line">
            <a:avLst/>
          </a:prstGeom>
          <a:ln w="5715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" name="Tartalom helye 1"/>
          <p:cNvSpPr>
            <a:spLocks noGrp="1"/>
          </p:cNvSpPr>
          <p:nvPr>
            <p:ph idx="1"/>
          </p:nvPr>
        </p:nvSpPr>
        <p:spPr>
          <a:xfrm>
            <a:off x="978794" y="648840"/>
            <a:ext cx="4018208" cy="5636050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hu-HU" dirty="0"/>
              <a:t>Hol van a hon, melynek Árpád vére</a:t>
            </a:r>
            <a:br>
              <a:rPr lang="hu-HU" dirty="0"/>
            </a:br>
            <a:r>
              <a:rPr lang="hu-HU" dirty="0"/>
              <a:t>Győzelemben </a:t>
            </a:r>
            <a:r>
              <a:rPr lang="hu-HU" dirty="0" err="1"/>
              <a:t>csorga</a:t>
            </a:r>
            <a:r>
              <a:rPr lang="hu-HU" dirty="0"/>
              <a:t> szent földére,</a:t>
            </a:r>
            <a:br>
              <a:rPr lang="hu-HU" dirty="0"/>
            </a:br>
            <a:r>
              <a:rPr lang="hu-HU" dirty="0"/>
              <a:t>Mely nevével hév szerelmet gyújt;</a:t>
            </a:r>
            <a:br>
              <a:rPr lang="hu-HU" dirty="0"/>
            </a:br>
            <a:r>
              <a:rPr lang="hu-HU" dirty="0"/>
              <a:t>S messze képét </a:t>
            </a:r>
            <a:r>
              <a:rPr lang="hu-HU" dirty="0" err="1"/>
              <a:t>bújdosó</a:t>
            </a:r>
            <a:r>
              <a:rPr lang="hu-HU" dirty="0"/>
              <a:t> magzatja,</a:t>
            </a:r>
            <a:br>
              <a:rPr lang="hu-HU" dirty="0"/>
            </a:br>
            <a:r>
              <a:rPr lang="hu-HU" dirty="0"/>
              <a:t>Még </a:t>
            </a:r>
            <a:r>
              <a:rPr lang="hu-HU" dirty="0" err="1"/>
              <a:t>Kalypso</a:t>
            </a:r>
            <a:r>
              <a:rPr lang="hu-HU" dirty="0"/>
              <a:t> keblén is siratja,</a:t>
            </a:r>
            <a:br>
              <a:rPr lang="hu-HU" dirty="0"/>
            </a:br>
            <a:r>
              <a:rPr lang="hu-HU" dirty="0"/>
              <a:t>S kart feléje búsan vágyva nyújt?</a:t>
            </a:r>
          </a:p>
          <a:p>
            <a:pPr marL="0" indent="0">
              <a:buNone/>
            </a:pPr>
            <a:br>
              <a:rPr lang="hu-HU" dirty="0"/>
            </a:br>
            <a:r>
              <a:rPr lang="hu-HU" dirty="0"/>
              <a:t>Itt van a hon, ah nem mint a régi,</a:t>
            </a:r>
            <a:br>
              <a:rPr lang="hu-HU" dirty="0"/>
            </a:br>
            <a:r>
              <a:rPr lang="hu-HU" dirty="0"/>
              <a:t>Pusztaságban nyúlnak el vidéki,</a:t>
            </a:r>
            <a:br>
              <a:rPr lang="hu-HU" dirty="0"/>
            </a:br>
            <a:r>
              <a:rPr lang="hu-HU" dirty="0"/>
              <a:t>Többé nem győzelmek honja már;</a:t>
            </a:r>
            <a:br>
              <a:rPr lang="hu-HU" dirty="0"/>
            </a:br>
            <a:r>
              <a:rPr lang="hu-HU" dirty="0"/>
              <a:t>Elhamvadt a magzat hő szerelme,</a:t>
            </a:r>
            <a:br>
              <a:rPr lang="hu-HU" dirty="0"/>
            </a:br>
            <a:r>
              <a:rPr lang="hu-HU" dirty="0"/>
              <a:t>Nincs magasra vívó szenvedelme,</a:t>
            </a:r>
            <a:br>
              <a:rPr lang="hu-HU" dirty="0"/>
            </a:br>
            <a:r>
              <a:rPr lang="hu-HU" dirty="0"/>
              <a:t>Jégkebelben fásult szívet zár.</a:t>
            </a:r>
            <a:br>
              <a:rPr lang="hu-HU" dirty="0"/>
            </a:br>
            <a:r>
              <a:rPr lang="hu-HU" dirty="0"/>
              <a:t> </a:t>
            </a:r>
          </a:p>
          <a:p>
            <a:pPr marL="0" indent="0">
              <a:buNone/>
            </a:pPr>
            <a:r>
              <a:rPr lang="hu-HU" dirty="0"/>
              <a:t>Hol van a bérc, és a vár fölette,</a:t>
            </a:r>
            <a:br>
              <a:rPr lang="hu-HU" dirty="0"/>
            </a:br>
            <a:r>
              <a:rPr lang="hu-HU" dirty="0"/>
              <a:t>Szondi melynek sáncait </a:t>
            </a:r>
            <a:r>
              <a:rPr lang="hu-HU" dirty="0" err="1"/>
              <a:t>védlette</a:t>
            </a:r>
            <a:r>
              <a:rPr lang="hu-HU" dirty="0"/>
              <a:t>,</a:t>
            </a:r>
            <a:br>
              <a:rPr lang="hu-HU" dirty="0"/>
            </a:br>
            <a:r>
              <a:rPr lang="hu-HU" dirty="0"/>
              <a:t>Tékozolva híven életét;</a:t>
            </a:r>
            <a:br>
              <a:rPr lang="hu-HU" dirty="0"/>
            </a:br>
            <a:r>
              <a:rPr lang="hu-HU" dirty="0"/>
              <a:t>Honnan a hír felszáll, s arculatja</a:t>
            </a:r>
            <a:br>
              <a:rPr lang="hu-HU" dirty="0"/>
            </a:br>
            <a:r>
              <a:rPr lang="hu-HU" dirty="0"/>
              <a:t>Lángsugárit távol ragyogtatja,</a:t>
            </a:r>
            <a:br>
              <a:rPr lang="hu-HU" dirty="0"/>
            </a:br>
            <a:r>
              <a:rPr lang="hu-HU" dirty="0"/>
              <a:t>S fényt a késő századokra vét?</a:t>
            </a:r>
            <a:br>
              <a:rPr lang="hu-HU" dirty="0"/>
            </a:br>
            <a:r>
              <a:rPr lang="hu-HU" dirty="0"/>
              <a:t> </a:t>
            </a:r>
          </a:p>
          <a:p>
            <a:pPr marL="0" indent="0">
              <a:buNone/>
            </a:pPr>
            <a:r>
              <a:rPr lang="hu-HU" dirty="0"/>
              <a:t>Itt van a bérc, s omladék fölette,</a:t>
            </a:r>
            <a:br>
              <a:rPr lang="hu-HU" dirty="0"/>
            </a:br>
            <a:r>
              <a:rPr lang="hu-HU" dirty="0"/>
              <a:t>Mely a hőst és hírét eltemette,</a:t>
            </a:r>
            <a:br>
              <a:rPr lang="hu-HU" dirty="0"/>
            </a:br>
            <a:r>
              <a:rPr lang="hu-HU" dirty="0"/>
              <a:t>Bús feledség hamván, s néma hant;</a:t>
            </a:r>
            <a:br>
              <a:rPr lang="hu-HU" dirty="0"/>
            </a:br>
            <a:r>
              <a:rPr lang="hu-HU" dirty="0"/>
              <a:t>Völgyben </a:t>
            </a:r>
            <a:r>
              <a:rPr lang="hu-HU" dirty="0" err="1"/>
              <a:t>űl</a:t>
            </a:r>
            <a:r>
              <a:rPr lang="hu-HU" dirty="0"/>
              <a:t> a gyáva kor s határa</a:t>
            </a:r>
            <a:br>
              <a:rPr lang="hu-HU" dirty="0"/>
            </a:br>
            <a:r>
              <a:rPr lang="hu-HU" dirty="0"/>
              <a:t>Szűk köréből őse </a:t>
            </a:r>
            <a:r>
              <a:rPr lang="hu-HU" dirty="0" err="1"/>
              <a:t>saslakára</a:t>
            </a:r>
            <a:br>
              <a:rPr lang="hu-HU" dirty="0"/>
            </a:br>
            <a:r>
              <a:rPr lang="hu-HU" dirty="0"/>
              <a:t>Szédeleg ha néha felpillant.</a:t>
            </a:r>
            <a:br>
              <a:rPr lang="hu-HU" dirty="0"/>
            </a:br>
            <a:r>
              <a:rPr lang="hu-HU" dirty="0"/>
              <a:t> </a:t>
            </a:r>
          </a:p>
          <a:p>
            <a:pPr marL="0" indent="0">
              <a:buNone/>
            </a:pPr>
            <a:r>
              <a:rPr lang="hu-HU" dirty="0"/>
              <a:t>És hol a nép, mely pályát izzadni,</a:t>
            </a:r>
            <a:br>
              <a:rPr lang="hu-HU" dirty="0"/>
            </a:br>
            <a:r>
              <a:rPr lang="hu-HU" dirty="0"/>
              <a:t>S izzad s közt hősi bért aratni</a:t>
            </a:r>
            <a:br>
              <a:rPr lang="hu-HU" dirty="0"/>
            </a:br>
            <a:r>
              <a:rPr lang="hu-HU" dirty="0"/>
              <a:t>Ősz atyáknak nyomdokin </a:t>
            </a:r>
            <a:r>
              <a:rPr lang="hu-HU" dirty="0" err="1"/>
              <a:t>tanúlt</a:t>
            </a:r>
            <a:r>
              <a:rPr lang="hu-HU" dirty="0"/>
              <a:t>;</a:t>
            </a:r>
            <a:br>
              <a:rPr lang="hu-HU" dirty="0"/>
            </a:br>
            <a:r>
              <a:rPr lang="hu-HU" dirty="0"/>
              <a:t>S szenvedett bár, s bajról bajra </a:t>
            </a:r>
            <a:r>
              <a:rPr lang="hu-HU" dirty="0" err="1"/>
              <a:t>hága</a:t>
            </a:r>
            <a:r>
              <a:rPr lang="hu-HU" dirty="0"/>
              <a:t>,</a:t>
            </a:r>
            <a:br>
              <a:rPr lang="hu-HU" dirty="0"/>
            </a:br>
            <a:r>
              <a:rPr lang="hu-HU" dirty="0"/>
              <a:t>Hervadatlan volt szép </a:t>
            </a:r>
            <a:r>
              <a:rPr lang="hu-HU" dirty="0" err="1"/>
              <a:t>ifjusága</a:t>
            </a:r>
            <a:r>
              <a:rPr lang="hu-HU" dirty="0"/>
              <a:t>,</a:t>
            </a:r>
            <a:br>
              <a:rPr lang="hu-HU" dirty="0"/>
            </a:br>
            <a:r>
              <a:rPr lang="hu-HU" dirty="0"/>
              <a:t>A jelenben múlt s jövő </a:t>
            </a:r>
            <a:r>
              <a:rPr lang="hu-HU" dirty="0" err="1"/>
              <a:t>virúlt</a:t>
            </a:r>
            <a:r>
              <a:rPr lang="hu-HU" dirty="0"/>
              <a:t>?</a:t>
            </a:r>
            <a:br>
              <a:rPr lang="hu-HU" dirty="0"/>
            </a:br>
            <a:r>
              <a:rPr lang="hu-HU" dirty="0"/>
              <a:t> </a:t>
            </a:r>
          </a:p>
          <a:p>
            <a:pPr marL="0" indent="0">
              <a:buNone/>
            </a:pPr>
            <a:r>
              <a:rPr lang="hu-HU" dirty="0"/>
              <a:t>Vándor állj meg! korcs volt anyja vére,</a:t>
            </a:r>
            <a:br>
              <a:rPr lang="hu-HU" dirty="0"/>
            </a:br>
            <a:r>
              <a:rPr lang="hu-HU" dirty="0"/>
              <a:t>Más faj állott a </a:t>
            </a:r>
            <a:r>
              <a:rPr lang="hu-HU" dirty="0" err="1"/>
              <a:t>kihúnyt</a:t>
            </a:r>
            <a:r>
              <a:rPr lang="hu-HU" dirty="0"/>
              <a:t> helyére,</a:t>
            </a:r>
            <a:br>
              <a:rPr lang="hu-HU" dirty="0"/>
            </a:br>
            <a:r>
              <a:rPr lang="hu-HU" dirty="0"/>
              <a:t>Gyönge fővel, romlott, szívtelen;</a:t>
            </a:r>
            <a:br>
              <a:rPr lang="hu-HU" dirty="0"/>
            </a:br>
            <a:r>
              <a:rPr lang="hu-HU" dirty="0"/>
              <a:t>A dicső nép, mely </a:t>
            </a:r>
            <a:r>
              <a:rPr lang="hu-HU" dirty="0" err="1"/>
              <a:t>tanúlt</a:t>
            </a:r>
            <a:r>
              <a:rPr lang="hu-HU" dirty="0"/>
              <a:t> izzadni,</a:t>
            </a:r>
            <a:br>
              <a:rPr lang="hu-HU" dirty="0"/>
            </a:br>
            <a:r>
              <a:rPr lang="hu-HU" dirty="0"/>
              <a:t>S izzad s közt hősi bért aratni,</a:t>
            </a:r>
            <a:br>
              <a:rPr lang="hu-HU" dirty="0"/>
            </a:br>
            <a:r>
              <a:rPr lang="hu-HU" dirty="0"/>
              <a:t>Névben él csak, többé nincs jelen.</a:t>
            </a:r>
          </a:p>
          <a:p>
            <a:endParaRPr lang="hu-HU" dirty="0"/>
          </a:p>
        </p:txBody>
      </p:sp>
      <p:sp>
        <p:nvSpPr>
          <p:cNvPr id="5" name="Téglalap 4"/>
          <p:cNvSpPr/>
          <p:nvPr/>
        </p:nvSpPr>
        <p:spPr>
          <a:xfrm>
            <a:off x="6220496" y="283335"/>
            <a:ext cx="3953814" cy="6001555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sz="1100" dirty="0"/>
              <a:t> </a:t>
            </a:r>
          </a:p>
          <a:p>
            <a:pPr algn="ctr"/>
            <a:r>
              <a:rPr lang="hu-HU" sz="1100" dirty="0"/>
              <a:t>Te lásd meg, ó sors, szenvedő hazámat,</a:t>
            </a:r>
          </a:p>
          <a:p>
            <a:pPr algn="ctr"/>
            <a:r>
              <a:rPr lang="hu-HU" sz="1100" dirty="0"/>
              <a:t>Vérkönnyel ázva nyög feléd!</a:t>
            </a:r>
          </a:p>
          <a:p>
            <a:pPr algn="ctr"/>
            <a:r>
              <a:rPr lang="hu-HU" sz="1100" dirty="0"/>
              <a:t>Mert kánya, kígyó, féreg egyre támad,</a:t>
            </a:r>
          </a:p>
          <a:p>
            <a:pPr algn="ctr"/>
            <a:r>
              <a:rPr lang="hu-HU" sz="1100" dirty="0"/>
              <a:t>És marja, rágja kebelét.</a:t>
            </a:r>
          </a:p>
          <a:p>
            <a:pPr algn="ctr"/>
            <a:r>
              <a:rPr lang="hu-HU" sz="1100" dirty="0"/>
              <a:t>A méreg ég, és ömlik mély sebére,</a:t>
            </a:r>
          </a:p>
          <a:p>
            <a:pPr algn="ctr"/>
            <a:r>
              <a:rPr lang="hu-HU" sz="1100" dirty="0"/>
              <a:t>S ő védtelen küzd </a:t>
            </a:r>
            <a:r>
              <a:rPr lang="hu-HU" sz="1100" dirty="0" err="1"/>
              <a:t>egyedűl</a:t>
            </a:r>
            <a:r>
              <a:rPr lang="hu-HU" sz="1100" dirty="0"/>
              <a:t>,</a:t>
            </a:r>
          </a:p>
          <a:p>
            <a:pPr algn="ctr"/>
            <a:r>
              <a:rPr lang="hu-HU" sz="1100" dirty="0"/>
              <a:t>Hatalmas, ó légy gyámja, légy vezére,</a:t>
            </a:r>
          </a:p>
          <a:p>
            <a:pPr algn="ctr"/>
            <a:r>
              <a:rPr lang="hu-HU" sz="1100" dirty="0"/>
              <a:t>Vagy itt az óra, s végveszélybe dűl!</a:t>
            </a:r>
          </a:p>
          <a:p>
            <a:pPr algn="ctr"/>
            <a:r>
              <a:rPr lang="hu-HU" sz="1100" dirty="0"/>
              <a:t> </a:t>
            </a:r>
          </a:p>
          <a:p>
            <a:pPr algn="ctr"/>
            <a:r>
              <a:rPr lang="hu-HU" sz="1100" dirty="0"/>
              <a:t>Áldást </a:t>
            </a:r>
            <a:r>
              <a:rPr lang="hu-HU" sz="1100" dirty="0" err="1"/>
              <a:t>adék</a:t>
            </a:r>
            <a:r>
              <a:rPr lang="hu-HU" sz="1100" dirty="0"/>
              <a:t>, sok magzatot honodnak,</a:t>
            </a:r>
          </a:p>
          <a:p>
            <a:pPr algn="ctr"/>
            <a:r>
              <a:rPr lang="hu-HU" sz="1100" dirty="0"/>
              <a:t>Mellén kiket táplál </a:t>
            </a:r>
            <a:r>
              <a:rPr lang="hu-HU" sz="1100" dirty="0" err="1"/>
              <a:t>vala</a:t>
            </a:r>
            <a:r>
              <a:rPr lang="hu-HU" sz="1100" dirty="0"/>
              <a:t>;</a:t>
            </a:r>
          </a:p>
          <a:p>
            <a:pPr algn="ctr"/>
            <a:r>
              <a:rPr lang="hu-HU" sz="1100" dirty="0"/>
              <a:t>S másokra vársz, hogy érte vívni fognak?</a:t>
            </a:r>
          </a:p>
          <a:p>
            <a:pPr algn="ctr"/>
            <a:r>
              <a:rPr lang="hu-HU" sz="1100" dirty="0"/>
              <a:t>Önnépe nem lesz védfala?</a:t>
            </a:r>
          </a:p>
          <a:p>
            <a:pPr algn="ctr"/>
            <a:r>
              <a:rPr lang="hu-HU" sz="1100" dirty="0"/>
              <a:t>Szív, lélek el van vesztegetve rátok;</a:t>
            </a:r>
          </a:p>
          <a:p>
            <a:pPr algn="ctr"/>
            <a:r>
              <a:rPr lang="hu-HU" sz="1100" dirty="0"/>
              <a:t>Szent harcra nyitva várt az út,</a:t>
            </a:r>
          </a:p>
          <a:p>
            <a:pPr algn="ctr"/>
            <a:r>
              <a:rPr lang="hu-HU" sz="1100" dirty="0"/>
              <a:t>S ti védfalat </a:t>
            </a:r>
            <a:r>
              <a:rPr lang="hu-HU" sz="1100" dirty="0" err="1"/>
              <a:t>körűle</a:t>
            </a:r>
            <a:r>
              <a:rPr lang="hu-HU" sz="1100" dirty="0"/>
              <a:t> nem </a:t>
            </a:r>
            <a:r>
              <a:rPr lang="hu-HU" sz="1100" dirty="0" err="1"/>
              <a:t>vonátok</a:t>
            </a:r>
            <a:r>
              <a:rPr lang="hu-HU" sz="1100" dirty="0"/>
              <a:t>;</a:t>
            </a:r>
          </a:p>
          <a:p>
            <a:pPr algn="ctr"/>
            <a:r>
              <a:rPr lang="hu-HU" sz="1100" dirty="0"/>
              <a:t>Ő gyáva fajt szült, s érte sírba jut.</a:t>
            </a:r>
          </a:p>
          <a:p>
            <a:pPr algn="ctr"/>
            <a:r>
              <a:rPr lang="hu-HU" sz="1100" dirty="0"/>
              <a:t> </a:t>
            </a:r>
          </a:p>
          <a:p>
            <a:pPr algn="ctr"/>
            <a:r>
              <a:rPr lang="hu-HU" sz="1100" dirty="0"/>
              <a:t>De szánjad, ó sors, szenvedő hazámat!</a:t>
            </a:r>
          </a:p>
          <a:p>
            <a:pPr algn="ctr"/>
            <a:r>
              <a:rPr lang="hu-HU" sz="1100" dirty="0"/>
              <a:t>Te </a:t>
            </a:r>
            <a:r>
              <a:rPr lang="hu-HU" sz="1100" dirty="0" err="1"/>
              <a:t>rendelél</a:t>
            </a:r>
            <a:r>
              <a:rPr lang="hu-HU" sz="1100" dirty="0"/>
              <a:t> áldást neki:</a:t>
            </a:r>
          </a:p>
          <a:p>
            <a:pPr algn="ctr"/>
            <a:r>
              <a:rPr lang="hu-HU" sz="1100" dirty="0"/>
              <a:t>S a vad csoport, mely rá dühödve támad,</a:t>
            </a:r>
          </a:p>
          <a:p>
            <a:pPr algn="ctr"/>
            <a:r>
              <a:rPr lang="hu-HU" sz="1100" dirty="0"/>
              <a:t>Kiket nevelt, öngyermeki.</a:t>
            </a:r>
          </a:p>
          <a:p>
            <a:pPr algn="ctr"/>
            <a:r>
              <a:rPr lang="hu-HU" sz="1100" dirty="0"/>
              <a:t>Taposd el a fajt, rút szennyét nememnek;</a:t>
            </a:r>
          </a:p>
          <a:p>
            <a:pPr algn="ctr"/>
            <a:r>
              <a:rPr lang="hu-HU" sz="1100" dirty="0"/>
              <a:t>S míg </a:t>
            </a:r>
            <a:r>
              <a:rPr lang="hu-HU" sz="1100" dirty="0" err="1"/>
              <a:t>hamvokon</a:t>
            </a:r>
            <a:r>
              <a:rPr lang="hu-HU" sz="1100" dirty="0"/>
              <a:t> majd átok </a:t>
            </a:r>
            <a:r>
              <a:rPr lang="hu-HU" sz="1100" dirty="0" err="1"/>
              <a:t>űl</a:t>
            </a:r>
            <a:r>
              <a:rPr lang="hu-HU" sz="1100" dirty="0"/>
              <a:t>,</a:t>
            </a:r>
          </a:p>
          <a:p>
            <a:pPr algn="ctr"/>
            <a:r>
              <a:rPr lang="hu-HU" sz="1100" dirty="0"/>
              <a:t>Ah tartsd meg őt, a </a:t>
            </a:r>
            <a:r>
              <a:rPr lang="hu-HU" sz="1100" dirty="0" err="1"/>
              <a:t>hűv</a:t>
            </a:r>
            <a:r>
              <a:rPr lang="hu-HU" sz="1100" dirty="0"/>
              <a:t> anyát, teremnek</a:t>
            </a:r>
          </a:p>
          <a:p>
            <a:pPr algn="ctr"/>
            <a:r>
              <a:rPr lang="hu-HU" sz="1100" dirty="0"/>
              <a:t>Tán jobb fiak, s védvén állják </a:t>
            </a:r>
            <a:r>
              <a:rPr lang="hu-HU" sz="1100" dirty="0" err="1"/>
              <a:t>körűl</a:t>
            </a:r>
            <a:r>
              <a:rPr lang="hu-HU" sz="1100" dirty="0"/>
              <a:t>.</a:t>
            </a:r>
          </a:p>
          <a:p>
            <a:pPr algn="ctr"/>
            <a:r>
              <a:rPr lang="hu-HU" sz="1100" dirty="0"/>
              <a:t> </a:t>
            </a:r>
          </a:p>
          <a:p>
            <a:pPr algn="ctr"/>
            <a:r>
              <a:rPr lang="hu-HU" sz="1100" dirty="0"/>
              <a:t>Törvényem él. Hazád </a:t>
            </a:r>
            <a:r>
              <a:rPr lang="hu-HU" sz="1100" dirty="0" err="1"/>
              <a:t>őrcsillagzatja</a:t>
            </a:r>
            <a:endParaRPr lang="hu-HU" sz="1100" dirty="0"/>
          </a:p>
          <a:p>
            <a:pPr algn="ctr"/>
            <a:r>
              <a:rPr lang="hu-HU" sz="1100" dirty="0"/>
              <a:t>Szülötti bűnein leszáll;</a:t>
            </a:r>
          </a:p>
          <a:p>
            <a:pPr algn="ctr"/>
            <a:r>
              <a:rPr lang="hu-HU" sz="1100" dirty="0"/>
              <a:t>Szelíd sugárit többé nem nyugtatja</a:t>
            </a:r>
          </a:p>
          <a:p>
            <a:pPr algn="ctr"/>
            <a:r>
              <a:rPr lang="hu-HU" sz="1100" dirty="0"/>
              <a:t>Az ősz apák sírhalminál.</a:t>
            </a:r>
          </a:p>
          <a:p>
            <a:pPr algn="ctr"/>
            <a:r>
              <a:rPr lang="hu-HU" sz="1100" dirty="0"/>
              <a:t>És más hon áll a négy folyam partjára,</a:t>
            </a:r>
          </a:p>
          <a:p>
            <a:pPr algn="ctr"/>
            <a:r>
              <a:rPr lang="hu-HU" sz="1100" dirty="0"/>
              <a:t>Más szózat és más </a:t>
            </a:r>
            <a:r>
              <a:rPr lang="hu-HU" sz="1100" dirty="0" err="1"/>
              <a:t>keblü</a:t>
            </a:r>
            <a:r>
              <a:rPr lang="hu-HU" sz="1100" dirty="0"/>
              <a:t> nép;</a:t>
            </a:r>
          </a:p>
          <a:p>
            <a:pPr algn="ctr"/>
            <a:r>
              <a:rPr lang="hu-HU" sz="1100" dirty="0"/>
              <a:t>S szebb arcot ölt e föld kies határa,</a:t>
            </a:r>
          </a:p>
          <a:p>
            <a:pPr algn="ctr"/>
            <a:r>
              <a:rPr lang="hu-HU" sz="1100" dirty="0"/>
              <a:t>Hogy kedvre gyúl, ki bájkörébe lép.</a:t>
            </a:r>
          </a:p>
        </p:txBody>
      </p:sp>
      <p:sp>
        <p:nvSpPr>
          <p:cNvPr id="11" name="Téglalap 10"/>
          <p:cNvSpPr/>
          <p:nvPr/>
        </p:nvSpPr>
        <p:spPr>
          <a:xfrm rot="16200000">
            <a:off x="-1580884" y="1674253"/>
            <a:ext cx="3747752" cy="399246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ZRÍNYI DALA</a:t>
            </a:r>
          </a:p>
        </p:txBody>
      </p:sp>
      <p:sp>
        <p:nvSpPr>
          <p:cNvPr id="13" name="Téglalap 12"/>
          <p:cNvSpPr/>
          <p:nvPr/>
        </p:nvSpPr>
        <p:spPr>
          <a:xfrm rot="5400000">
            <a:off x="10118501" y="1674253"/>
            <a:ext cx="3747752" cy="399246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ZRÍNYI MÁSODIK ÉNEKE</a:t>
            </a:r>
          </a:p>
        </p:txBody>
      </p:sp>
      <p:sp>
        <p:nvSpPr>
          <p:cNvPr id="3" name="Téglalap 2"/>
          <p:cNvSpPr/>
          <p:nvPr/>
        </p:nvSpPr>
        <p:spPr>
          <a:xfrm>
            <a:off x="1032457" y="648840"/>
            <a:ext cx="3490175" cy="811370"/>
          </a:xfrm>
          <a:prstGeom prst="rect">
            <a:avLst/>
          </a:prstGeom>
          <a:solidFill>
            <a:schemeClr val="accent1">
              <a:alpha val="4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hu-HU" dirty="0">
                <a:solidFill>
                  <a:schemeClr val="tx1"/>
                </a:solidFill>
              </a:rPr>
              <a:t>Dicső múlt</a:t>
            </a:r>
          </a:p>
        </p:txBody>
      </p:sp>
      <p:sp>
        <p:nvSpPr>
          <p:cNvPr id="8" name="Téglalap 7"/>
          <p:cNvSpPr/>
          <p:nvPr/>
        </p:nvSpPr>
        <p:spPr>
          <a:xfrm>
            <a:off x="1013545" y="2532714"/>
            <a:ext cx="3490175" cy="811370"/>
          </a:xfrm>
          <a:prstGeom prst="rect">
            <a:avLst/>
          </a:prstGeom>
          <a:solidFill>
            <a:schemeClr val="accent1">
              <a:alpha val="4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hu-HU" dirty="0">
                <a:solidFill>
                  <a:schemeClr val="tx1"/>
                </a:solidFill>
              </a:rPr>
              <a:t>Dicső múlt</a:t>
            </a:r>
          </a:p>
        </p:txBody>
      </p:sp>
      <p:sp>
        <p:nvSpPr>
          <p:cNvPr id="9" name="Téglalap 8"/>
          <p:cNvSpPr/>
          <p:nvPr/>
        </p:nvSpPr>
        <p:spPr>
          <a:xfrm>
            <a:off x="1013546" y="4408040"/>
            <a:ext cx="3490175" cy="811370"/>
          </a:xfrm>
          <a:prstGeom prst="rect">
            <a:avLst/>
          </a:prstGeom>
          <a:solidFill>
            <a:schemeClr val="accent1">
              <a:alpha val="4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hu-HU" dirty="0">
                <a:solidFill>
                  <a:schemeClr val="tx1"/>
                </a:solidFill>
              </a:rPr>
              <a:t>Dicső múlt</a:t>
            </a:r>
          </a:p>
        </p:txBody>
      </p:sp>
      <p:sp>
        <p:nvSpPr>
          <p:cNvPr id="10" name="Téglalap 9"/>
          <p:cNvSpPr/>
          <p:nvPr/>
        </p:nvSpPr>
        <p:spPr>
          <a:xfrm>
            <a:off x="6984489" y="1888472"/>
            <a:ext cx="3498609" cy="404867"/>
          </a:xfrm>
          <a:prstGeom prst="rect">
            <a:avLst/>
          </a:prstGeom>
          <a:solidFill>
            <a:schemeClr val="accent1">
              <a:alpha val="4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hu-HU" dirty="0">
                <a:solidFill>
                  <a:schemeClr val="tx1"/>
                </a:solidFill>
              </a:rPr>
              <a:t>Dicső múlt</a:t>
            </a:r>
          </a:p>
        </p:txBody>
      </p:sp>
      <p:sp>
        <p:nvSpPr>
          <p:cNvPr id="12" name="Téglalap 11"/>
          <p:cNvSpPr/>
          <p:nvPr/>
        </p:nvSpPr>
        <p:spPr>
          <a:xfrm>
            <a:off x="6976055" y="2772229"/>
            <a:ext cx="3498609" cy="166170"/>
          </a:xfrm>
          <a:prstGeom prst="rect">
            <a:avLst/>
          </a:prstGeom>
          <a:solidFill>
            <a:schemeClr val="accent1">
              <a:alpha val="4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hu-HU" dirty="0">
                <a:solidFill>
                  <a:schemeClr val="tx1"/>
                </a:solidFill>
              </a:rPr>
              <a:t>Dicső múlt</a:t>
            </a:r>
          </a:p>
        </p:txBody>
      </p:sp>
      <p:sp>
        <p:nvSpPr>
          <p:cNvPr id="14" name="Téglalap 13"/>
          <p:cNvSpPr/>
          <p:nvPr/>
        </p:nvSpPr>
        <p:spPr>
          <a:xfrm>
            <a:off x="7074180" y="3591984"/>
            <a:ext cx="3498609" cy="166170"/>
          </a:xfrm>
          <a:prstGeom prst="rect">
            <a:avLst/>
          </a:prstGeom>
          <a:solidFill>
            <a:schemeClr val="accent1">
              <a:alpha val="4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hu-HU" dirty="0">
                <a:solidFill>
                  <a:schemeClr val="tx1"/>
                </a:solidFill>
              </a:rPr>
              <a:t>Dicső múlt</a:t>
            </a:r>
          </a:p>
        </p:txBody>
      </p:sp>
      <p:sp>
        <p:nvSpPr>
          <p:cNvPr id="16" name="Téglalap 15"/>
          <p:cNvSpPr/>
          <p:nvPr/>
        </p:nvSpPr>
        <p:spPr>
          <a:xfrm>
            <a:off x="1013544" y="1570468"/>
            <a:ext cx="3490175" cy="811370"/>
          </a:xfrm>
          <a:prstGeom prst="rect">
            <a:avLst/>
          </a:prstGeom>
          <a:solidFill>
            <a:srgbClr val="92D050">
              <a:alpha val="4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hu-HU" dirty="0">
                <a:solidFill>
                  <a:schemeClr val="tx1"/>
                </a:solidFill>
              </a:rPr>
              <a:t>Pusztuló jelen</a:t>
            </a:r>
          </a:p>
        </p:txBody>
      </p:sp>
      <p:sp>
        <p:nvSpPr>
          <p:cNvPr id="17" name="Téglalap 16"/>
          <p:cNvSpPr/>
          <p:nvPr/>
        </p:nvSpPr>
        <p:spPr>
          <a:xfrm>
            <a:off x="1040428" y="3429000"/>
            <a:ext cx="3490175" cy="811370"/>
          </a:xfrm>
          <a:prstGeom prst="rect">
            <a:avLst/>
          </a:prstGeom>
          <a:solidFill>
            <a:srgbClr val="92D050">
              <a:alpha val="4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hu-HU" dirty="0">
                <a:solidFill>
                  <a:schemeClr val="tx1"/>
                </a:solidFill>
              </a:rPr>
              <a:t>Pusztuló jelen</a:t>
            </a:r>
          </a:p>
        </p:txBody>
      </p:sp>
      <p:sp>
        <p:nvSpPr>
          <p:cNvPr id="18" name="Téglalap 17"/>
          <p:cNvSpPr/>
          <p:nvPr/>
        </p:nvSpPr>
        <p:spPr>
          <a:xfrm>
            <a:off x="999974" y="5387080"/>
            <a:ext cx="3490175" cy="811370"/>
          </a:xfrm>
          <a:prstGeom prst="rect">
            <a:avLst/>
          </a:prstGeom>
          <a:solidFill>
            <a:srgbClr val="92D050">
              <a:alpha val="4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hu-HU" dirty="0">
                <a:solidFill>
                  <a:schemeClr val="tx1"/>
                </a:solidFill>
              </a:rPr>
              <a:t>Pusztuló jelen</a:t>
            </a:r>
          </a:p>
        </p:txBody>
      </p:sp>
      <p:sp>
        <p:nvSpPr>
          <p:cNvPr id="19" name="Téglalap 18"/>
          <p:cNvSpPr/>
          <p:nvPr/>
        </p:nvSpPr>
        <p:spPr>
          <a:xfrm>
            <a:off x="6984489" y="569019"/>
            <a:ext cx="3599032" cy="1187209"/>
          </a:xfrm>
          <a:prstGeom prst="rect">
            <a:avLst/>
          </a:prstGeom>
          <a:solidFill>
            <a:srgbClr val="92D050">
              <a:alpha val="4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hu-HU" dirty="0">
                <a:solidFill>
                  <a:schemeClr val="tx1"/>
                </a:solidFill>
              </a:rPr>
              <a:t>Pusztuló jelen</a:t>
            </a:r>
          </a:p>
        </p:txBody>
      </p:sp>
      <p:sp>
        <p:nvSpPr>
          <p:cNvPr id="20" name="Téglalap 19"/>
          <p:cNvSpPr/>
          <p:nvPr/>
        </p:nvSpPr>
        <p:spPr>
          <a:xfrm>
            <a:off x="7034700" y="3747752"/>
            <a:ext cx="3599032" cy="1126800"/>
          </a:xfrm>
          <a:prstGeom prst="rect">
            <a:avLst/>
          </a:prstGeom>
          <a:solidFill>
            <a:srgbClr val="92D050">
              <a:alpha val="4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hu-HU" dirty="0">
                <a:solidFill>
                  <a:schemeClr val="tx1"/>
                </a:solidFill>
              </a:rPr>
              <a:t>Pusztuló jelen</a:t>
            </a:r>
          </a:p>
        </p:txBody>
      </p:sp>
      <p:sp>
        <p:nvSpPr>
          <p:cNvPr id="21" name="Téglalap 20"/>
          <p:cNvSpPr/>
          <p:nvPr/>
        </p:nvSpPr>
        <p:spPr>
          <a:xfrm>
            <a:off x="7010463" y="2981160"/>
            <a:ext cx="3505867" cy="403088"/>
          </a:xfrm>
          <a:prstGeom prst="rect">
            <a:avLst/>
          </a:prstGeom>
          <a:solidFill>
            <a:srgbClr val="92D050">
              <a:alpha val="4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hu-HU" dirty="0">
                <a:solidFill>
                  <a:schemeClr val="tx1"/>
                </a:solidFill>
              </a:rPr>
              <a:t>Pusztuló jelen</a:t>
            </a:r>
          </a:p>
        </p:txBody>
      </p:sp>
      <p:sp>
        <p:nvSpPr>
          <p:cNvPr id="22" name="Téglalap 21"/>
          <p:cNvSpPr/>
          <p:nvPr/>
        </p:nvSpPr>
        <p:spPr>
          <a:xfrm>
            <a:off x="6993258" y="2293339"/>
            <a:ext cx="3464201" cy="464294"/>
          </a:xfrm>
          <a:prstGeom prst="rect">
            <a:avLst/>
          </a:prstGeom>
          <a:solidFill>
            <a:srgbClr val="92D050">
              <a:alpha val="4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hu-HU" dirty="0">
                <a:solidFill>
                  <a:schemeClr val="tx1"/>
                </a:solidFill>
              </a:rPr>
              <a:t>Pusztuló jelen</a:t>
            </a:r>
          </a:p>
        </p:txBody>
      </p:sp>
      <p:sp>
        <p:nvSpPr>
          <p:cNvPr id="23" name="Téglalap 22"/>
          <p:cNvSpPr/>
          <p:nvPr/>
        </p:nvSpPr>
        <p:spPr>
          <a:xfrm>
            <a:off x="7074180" y="4983366"/>
            <a:ext cx="3623269" cy="1301524"/>
          </a:xfrm>
          <a:prstGeom prst="rect">
            <a:avLst/>
          </a:prstGeom>
          <a:solidFill>
            <a:srgbClr val="FFFF00">
              <a:alpha val="4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hu-HU" dirty="0">
                <a:solidFill>
                  <a:schemeClr val="tx1"/>
                </a:solidFill>
              </a:rPr>
              <a:t>Jövő</a:t>
            </a:r>
          </a:p>
        </p:txBody>
      </p:sp>
      <p:sp>
        <p:nvSpPr>
          <p:cNvPr id="4" name="Téglalap 3"/>
          <p:cNvSpPr/>
          <p:nvPr/>
        </p:nvSpPr>
        <p:spPr>
          <a:xfrm>
            <a:off x="3658734" y="76455"/>
            <a:ext cx="3788229" cy="4238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szerkezet</a:t>
            </a:r>
          </a:p>
        </p:txBody>
      </p:sp>
      <p:sp>
        <p:nvSpPr>
          <p:cNvPr id="24" name="Téglalap 23"/>
          <p:cNvSpPr/>
          <p:nvPr/>
        </p:nvSpPr>
        <p:spPr>
          <a:xfrm>
            <a:off x="4640785" y="3969854"/>
            <a:ext cx="2296538" cy="42387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időszembesítés</a:t>
            </a:r>
          </a:p>
        </p:txBody>
      </p:sp>
      <p:sp>
        <p:nvSpPr>
          <p:cNvPr id="6" name="Balra-jobbra nyíl 5"/>
          <p:cNvSpPr/>
          <p:nvPr/>
        </p:nvSpPr>
        <p:spPr>
          <a:xfrm>
            <a:off x="4602052" y="2223353"/>
            <a:ext cx="2176637" cy="986971"/>
          </a:xfrm>
          <a:prstGeom prst="left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Mások az arányok</a:t>
            </a:r>
          </a:p>
        </p:txBody>
      </p:sp>
    </p:spTree>
    <p:extLst>
      <p:ext uri="{BB962C8B-B14F-4D97-AF65-F5344CB8AC3E}">
        <p14:creationId xmlns:p14="http://schemas.microsoft.com/office/powerpoint/2010/main" val="612459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  <p:bldP spid="9" grpId="0" animBg="1"/>
      <p:bldP spid="10" grpId="0" animBg="1"/>
      <p:bldP spid="12" grpId="0" animBg="1"/>
      <p:bldP spid="14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4" grpId="0" animBg="1"/>
      <p:bldP spid="24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Egyenes összekötő 14"/>
          <p:cNvCxnSpPr/>
          <p:nvPr/>
        </p:nvCxnSpPr>
        <p:spPr>
          <a:xfrm>
            <a:off x="5331854" y="0"/>
            <a:ext cx="25757" cy="6858000"/>
          </a:xfrm>
          <a:prstGeom prst="line">
            <a:avLst/>
          </a:prstGeom>
          <a:ln w="5715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" name="Tartalom helye 1"/>
          <p:cNvSpPr>
            <a:spLocks noGrp="1"/>
          </p:cNvSpPr>
          <p:nvPr>
            <p:ph idx="1"/>
          </p:nvPr>
        </p:nvSpPr>
        <p:spPr>
          <a:xfrm>
            <a:off x="853226" y="424251"/>
            <a:ext cx="4018208" cy="5174444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hu-HU" sz="4500" dirty="0">
                <a:solidFill>
                  <a:srgbClr val="FF0000"/>
                </a:solidFill>
              </a:rPr>
              <a:t>Hol van a hon</a:t>
            </a:r>
            <a:r>
              <a:rPr lang="hu-HU" dirty="0"/>
              <a:t>, melynek Árpád vére</a:t>
            </a:r>
            <a:br>
              <a:rPr lang="hu-HU" dirty="0"/>
            </a:br>
            <a:r>
              <a:rPr lang="hu-HU" sz="4900" dirty="0">
                <a:solidFill>
                  <a:srgbClr val="0070C0"/>
                </a:solidFill>
              </a:rPr>
              <a:t>Győzelemben</a:t>
            </a:r>
            <a:r>
              <a:rPr lang="hu-HU" dirty="0"/>
              <a:t> </a:t>
            </a:r>
            <a:r>
              <a:rPr lang="hu-HU" dirty="0" err="1"/>
              <a:t>csorga</a:t>
            </a:r>
            <a:r>
              <a:rPr lang="hu-HU" dirty="0"/>
              <a:t> szent földére,</a:t>
            </a:r>
            <a:br>
              <a:rPr lang="hu-HU" dirty="0"/>
            </a:br>
            <a:r>
              <a:rPr lang="hu-HU" dirty="0"/>
              <a:t>Mely nevével </a:t>
            </a:r>
            <a:r>
              <a:rPr lang="hu-HU" sz="4900" dirty="0">
                <a:solidFill>
                  <a:srgbClr val="0070C0"/>
                </a:solidFill>
              </a:rPr>
              <a:t>hév szerelmet gyújt;</a:t>
            </a:r>
            <a:br>
              <a:rPr lang="hu-HU" sz="4900" dirty="0"/>
            </a:br>
            <a:endParaRPr lang="hu-HU" sz="4900" dirty="0"/>
          </a:p>
          <a:p>
            <a:pPr marL="0" indent="0" algn="r">
              <a:buNone/>
            </a:pPr>
            <a:r>
              <a:rPr lang="hu-HU" dirty="0"/>
              <a:t>Itt van a hon, ah nem mint a régi,</a:t>
            </a:r>
            <a:br>
              <a:rPr lang="hu-HU" dirty="0"/>
            </a:br>
            <a:r>
              <a:rPr lang="hu-HU" sz="4900" dirty="0">
                <a:solidFill>
                  <a:srgbClr val="0070C0"/>
                </a:solidFill>
              </a:rPr>
              <a:t>Pusztaságban</a:t>
            </a:r>
            <a:r>
              <a:rPr lang="hu-HU" sz="5500" dirty="0">
                <a:solidFill>
                  <a:srgbClr val="0070C0"/>
                </a:solidFill>
              </a:rPr>
              <a:t> </a:t>
            </a:r>
            <a:r>
              <a:rPr lang="hu-HU" dirty="0"/>
              <a:t>nyúlnak el vidéki,</a:t>
            </a:r>
            <a:br>
              <a:rPr lang="hu-HU" dirty="0"/>
            </a:br>
            <a:r>
              <a:rPr lang="hu-HU" dirty="0"/>
              <a:t>Többé nem győzelmek honja már;</a:t>
            </a:r>
            <a:br>
              <a:rPr lang="hu-HU" dirty="0"/>
            </a:br>
            <a:r>
              <a:rPr lang="hu-HU" sz="4900" dirty="0">
                <a:solidFill>
                  <a:srgbClr val="0070C0"/>
                </a:solidFill>
              </a:rPr>
              <a:t>Elhamvadt a magzat hő szerelme</a:t>
            </a:r>
            <a:r>
              <a:rPr lang="hu-HU" dirty="0"/>
              <a:t>,</a:t>
            </a:r>
            <a:br>
              <a:rPr lang="hu-HU" dirty="0"/>
            </a:br>
            <a:r>
              <a:rPr lang="hu-HU" dirty="0"/>
              <a:t> </a:t>
            </a:r>
          </a:p>
          <a:p>
            <a:pPr marL="0" indent="0">
              <a:buNone/>
            </a:pPr>
            <a:r>
              <a:rPr lang="hu-HU" sz="4500" dirty="0">
                <a:solidFill>
                  <a:srgbClr val="FF0000"/>
                </a:solidFill>
              </a:rPr>
              <a:t>Hol van a bérc, és a vár </a:t>
            </a:r>
            <a:r>
              <a:rPr lang="hu-HU" dirty="0"/>
              <a:t>fölette,</a:t>
            </a:r>
            <a:br>
              <a:rPr lang="hu-HU" dirty="0"/>
            </a:br>
            <a:r>
              <a:rPr lang="hu-HU" dirty="0"/>
              <a:t>Szondi melynek </a:t>
            </a:r>
            <a:r>
              <a:rPr lang="hu-HU" sz="4900" dirty="0">
                <a:solidFill>
                  <a:srgbClr val="0070C0"/>
                </a:solidFill>
              </a:rPr>
              <a:t>sáncait </a:t>
            </a:r>
            <a:r>
              <a:rPr lang="hu-HU" sz="4900" dirty="0" err="1">
                <a:solidFill>
                  <a:srgbClr val="0070C0"/>
                </a:solidFill>
              </a:rPr>
              <a:t>védlette</a:t>
            </a:r>
            <a:r>
              <a:rPr lang="hu-HU" sz="5500" dirty="0">
                <a:solidFill>
                  <a:srgbClr val="0070C0"/>
                </a:solidFill>
              </a:rPr>
              <a:t>,</a:t>
            </a:r>
            <a:br>
              <a:rPr lang="hu-HU" sz="5500" dirty="0">
                <a:solidFill>
                  <a:srgbClr val="0070C0"/>
                </a:solidFill>
              </a:rPr>
            </a:br>
            <a:r>
              <a:rPr lang="hu-HU" dirty="0"/>
              <a:t>, Tékozolva híven életét;</a:t>
            </a:r>
            <a:br>
              <a:rPr lang="hu-HU" dirty="0"/>
            </a:br>
            <a:r>
              <a:rPr lang="hu-HU" sz="4900" dirty="0">
                <a:solidFill>
                  <a:srgbClr val="0070C0"/>
                </a:solidFill>
              </a:rPr>
              <a:t>Honnan a hír felszáll</a:t>
            </a:r>
            <a:r>
              <a:rPr lang="hu-HU" sz="4900" dirty="0"/>
              <a:t> </a:t>
            </a:r>
            <a:r>
              <a:rPr lang="hu-HU" dirty="0"/>
              <a:t>s arculatja</a:t>
            </a:r>
            <a:br>
              <a:rPr lang="hu-HU" dirty="0"/>
            </a:br>
            <a:r>
              <a:rPr lang="hu-HU" dirty="0"/>
              <a:t>Lángsugárit távol ragyogtatja,</a:t>
            </a:r>
            <a:br>
              <a:rPr lang="hu-HU" dirty="0"/>
            </a:br>
            <a:r>
              <a:rPr lang="hu-HU" dirty="0"/>
              <a:t>S fényt a késő századokra vét?</a:t>
            </a:r>
            <a:br>
              <a:rPr lang="hu-HU" dirty="0"/>
            </a:br>
            <a:r>
              <a:rPr lang="hu-HU" dirty="0"/>
              <a:t> </a:t>
            </a:r>
          </a:p>
          <a:p>
            <a:pPr marL="0" indent="0" algn="r">
              <a:buNone/>
            </a:pPr>
            <a:r>
              <a:rPr lang="hu-HU" dirty="0"/>
              <a:t>Itt van a bérc, s </a:t>
            </a:r>
            <a:r>
              <a:rPr lang="hu-HU" sz="4900" dirty="0">
                <a:solidFill>
                  <a:srgbClr val="0070C0"/>
                </a:solidFill>
              </a:rPr>
              <a:t>omladék fölette</a:t>
            </a:r>
            <a:r>
              <a:rPr lang="hu-HU" dirty="0"/>
              <a:t>,</a:t>
            </a:r>
            <a:br>
              <a:rPr lang="hu-HU" dirty="0"/>
            </a:br>
            <a:r>
              <a:rPr lang="hu-HU" dirty="0"/>
              <a:t>Mely a hőst és hírét eltemette,</a:t>
            </a:r>
            <a:br>
              <a:rPr lang="hu-HU" dirty="0"/>
            </a:br>
            <a:r>
              <a:rPr lang="hu-HU" sz="4900" dirty="0">
                <a:solidFill>
                  <a:srgbClr val="0070C0"/>
                </a:solidFill>
              </a:rPr>
              <a:t>Bús feledség hamván</a:t>
            </a:r>
            <a:r>
              <a:rPr lang="hu-HU" dirty="0"/>
              <a:t>, s néma hant;</a:t>
            </a:r>
            <a:br>
              <a:rPr lang="hu-HU" dirty="0"/>
            </a:br>
            <a:r>
              <a:rPr lang="hu-HU" dirty="0"/>
              <a:t>.</a:t>
            </a:r>
            <a:br>
              <a:rPr lang="hu-HU" dirty="0"/>
            </a:br>
            <a:endParaRPr lang="hu-HU" dirty="0"/>
          </a:p>
          <a:p>
            <a:pPr marL="0" indent="0">
              <a:buNone/>
            </a:pPr>
            <a:r>
              <a:rPr lang="hu-HU" sz="4900" dirty="0">
                <a:solidFill>
                  <a:srgbClr val="FF0000"/>
                </a:solidFill>
              </a:rPr>
              <a:t>És hol a nép</a:t>
            </a:r>
            <a:r>
              <a:rPr lang="hu-HU" dirty="0"/>
              <a:t>, mely pályát izzadni,</a:t>
            </a:r>
            <a:br>
              <a:rPr lang="hu-HU" dirty="0"/>
            </a:br>
            <a:r>
              <a:rPr lang="hu-HU" dirty="0"/>
              <a:t>S izzad s közt hősi bért aratni</a:t>
            </a:r>
            <a:br>
              <a:rPr lang="hu-HU" dirty="0"/>
            </a:br>
            <a:r>
              <a:rPr lang="hu-HU" sz="4900" dirty="0">
                <a:solidFill>
                  <a:srgbClr val="0070C0"/>
                </a:solidFill>
              </a:rPr>
              <a:t>Ősz atyáknak nyomdokin </a:t>
            </a:r>
            <a:r>
              <a:rPr lang="hu-HU" sz="4900" dirty="0" err="1">
                <a:solidFill>
                  <a:srgbClr val="0070C0"/>
                </a:solidFill>
              </a:rPr>
              <a:t>tanúlt</a:t>
            </a:r>
            <a:r>
              <a:rPr lang="hu-HU" sz="5500" dirty="0">
                <a:solidFill>
                  <a:srgbClr val="0070C0"/>
                </a:solidFill>
              </a:rPr>
              <a:t>;</a:t>
            </a:r>
            <a:br>
              <a:rPr lang="hu-HU" sz="5500" dirty="0">
                <a:solidFill>
                  <a:srgbClr val="0070C0"/>
                </a:solidFill>
              </a:rPr>
            </a:br>
            <a:br>
              <a:rPr lang="hu-HU" dirty="0"/>
            </a:br>
            <a:r>
              <a:rPr lang="hu-HU" dirty="0"/>
              <a:t> </a:t>
            </a:r>
          </a:p>
          <a:p>
            <a:pPr marL="0" indent="0" algn="r">
              <a:buNone/>
            </a:pPr>
            <a:r>
              <a:rPr lang="hu-HU" dirty="0"/>
              <a:t>Vándor állj meg! </a:t>
            </a:r>
            <a:r>
              <a:rPr lang="hu-HU" sz="4900" dirty="0">
                <a:solidFill>
                  <a:srgbClr val="0070C0"/>
                </a:solidFill>
              </a:rPr>
              <a:t>korcs volt </a:t>
            </a:r>
            <a:r>
              <a:rPr lang="hu-HU" dirty="0"/>
              <a:t>anyja vére,</a:t>
            </a:r>
            <a:br>
              <a:rPr lang="hu-HU" dirty="0"/>
            </a:br>
            <a:r>
              <a:rPr lang="hu-HU" dirty="0"/>
              <a:t>Más faj állott a </a:t>
            </a:r>
            <a:r>
              <a:rPr lang="hu-HU" dirty="0" err="1"/>
              <a:t>kihúnyt</a:t>
            </a:r>
            <a:r>
              <a:rPr lang="hu-HU" dirty="0"/>
              <a:t> helyére,</a:t>
            </a:r>
            <a:br>
              <a:rPr lang="hu-HU" dirty="0"/>
            </a:br>
            <a:r>
              <a:rPr lang="hu-HU" sz="4900" dirty="0">
                <a:solidFill>
                  <a:srgbClr val="0070C0"/>
                </a:solidFill>
              </a:rPr>
              <a:t>Gyönge fővel, romlott, szívtelen</a:t>
            </a:r>
            <a:r>
              <a:rPr lang="hu-HU" dirty="0"/>
              <a:t>;</a:t>
            </a:r>
            <a:br>
              <a:rPr lang="hu-HU" dirty="0"/>
            </a:br>
            <a:r>
              <a:rPr lang="hu-HU" dirty="0"/>
              <a:t>A dicső nép, mely </a:t>
            </a:r>
            <a:r>
              <a:rPr lang="hu-HU" dirty="0" err="1"/>
              <a:t>tanúlt</a:t>
            </a:r>
            <a:r>
              <a:rPr lang="hu-HU" dirty="0"/>
              <a:t> izzadni,</a:t>
            </a:r>
            <a:br>
              <a:rPr lang="hu-HU" dirty="0"/>
            </a:br>
            <a:r>
              <a:rPr lang="hu-HU" dirty="0"/>
              <a:t>S izzad s közt hősi bért aratni,</a:t>
            </a:r>
            <a:br>
              <a:rPr lang="hu-HU" dirty="0"/>
            </a:br>
            <a:r>
              <a:rPr lang="hu-HU" sz="4900" dirty="0">
                <a:solidFill>
                  <a:srgbClr val="0070C0"/>
                </a:solidFill>
              </a:rPr>
              <a:t>Névben él csak, többé nincs jelen</a:t>
            </a:r>
            <a:r>
              <a:rPr lang="hu-HU" dirty="0"/>
              <a:t>.</a:t>
            </a:r>
          </a:p>
          <a:p>
            <a:endParaRPr lang="hu-HU" dirty="0"/>
          </a:p>
        </p:txBody>
      </p:sp>
      <p:sp>
        <p:nvSpPr>
          <p:cNvPr id="5" name="Téglalap 4"/>
          <p:cNvSpPr/>
          <p:nvPr/>
        </p:nvSpPr>
        <p:spPr>
          <a:xfrm>
            <a:off x="6220495" y="283336"/>
            <a:ext cx="5211649" cy="501056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sz="1100" dirty="0"/>
              <a:t> </a:t>
            </a:r>
          </a:p>
          <a:p>
            <a:pPr algn="r"/>
            <a:r>
              <a:rPr lang="hu-HU" sz="1600" dirty="0">
                <a:solidFill>
                  <a:srgbClr val="0070C0"/>
                </a:solidFill>
              </a:rPr>
              <a:t>Te lásd meg, ó sors, szenvedő hazámat,</a:t>
            </a:r>
          </a:p>
          <a:p>
            <a:pPr algn="r"/>
            <a:r>
              <a:rPr lang="hu-HU" sz="1600" dirty="0">
                <a:solidFill>
                  <a:srgbClr val="0070C0"/>
                </a:solidFill>
              </a:rPr>
              <a:t>Vérkönnyel ázva nyög feléd!</a:t>
            </a:r>
          </a:p>
          <a:p>
            <a:pPr algn="r"/>
            <a:r>
              <a:rPr lang="hu-HU" sz="1100" dirty="0"/>
              <a:t>Mert kánya, kígyó, féreg egyre támad,</a:t>
            </a:r>
          </a:p>
          <a:p>
            <a:pPr algn="r"/>
            <a:r>
              <a:rPr lang="hu-HU" sz="1100" dirty="0"/>
              <a:t>(…),</a:t>
            </a:r>
          </a:p>
          <a:p>
            <a:pPr algn="r"/>
            <a:r>
              <a:rPr lang="hu-HU" sz="1600" dirty="0">
                <a:solidFill>
                  <a:srgbClr val="0070C0"/>
                </a:solidFill>
              </a:rPr>
              <a:t>S ő védtelen küzd </a:t>
            </a:r>
            <a:r>
              <a:rPr lang="hu-HU" sz="1600" dirty="0" err="1">
                <a:solidFill>
                  <a:srgbClr val="0070C0"/>
                </a:solidFill>
              </a:rPr>
              <a:t>egyedűl</a:t>
            </a:r>
            <a:r>
              <a:rPr lang="hu-HU" sz="1600" dirty="0">
                <a:solidFill>
                  <a:srgbClr val="0070C0"/>
                </a:solidFill>
              </a:rPr>
              <a:t>,</a:t>
            </a:r>
          </a:p>
          <a:p>
            <a:pPr algn="r"/>
            <a:r>
              <a:rPr lang="hu-HU" sz="1100" dirty="0"/>
              <a:t>(…),</a:t>
            </a:r>
          </a:p>
          <a:p>
            <a:pPr algn="r"/>
            <a:r>
              <a:rPr lang="hu-HU" sz="1600" dirty="0">
                <a:solidFill>
                  <a:srgbClr val="0070C0"/>
                </a:solidFill>
              </a:rPr>
              <a:t>Vagy itt az óra, s végveszélybe dűl!</a:t>
            </a:r>
          </a:p>
          <a:p>
            <a:pPr algn="ctr"/>
            <a:r>
              <a:rPr lang="hu-HU" sz="1100" dirty="0"/>
              <a:t> </a:t>
            </a:r>
          </a:p>
          <a:p>
            <a:r>
              <a:rPr lang="hu-HU" sz="1600" dirty="0">
                <a:solidFill>
                  <a:srgbClr val="0070C0"/>
                </a:solidFill>
              </a:rPr>
              <a:t>Áldást </a:t>
            </a:r>
            <a:r>
              <a:rPr lang="hu-HU" sz="1600" dirty="0" err="1">
                <a:solidFill>
                  <a:srgbClr val="0070C0"/>
                </a:solidFill>
              </a:rPr>
              <a:t>adék</a:t>
            </a:r>
            <a:r>
              <a:rPr lang="hu-HU" sz="1600" dirty="0">
                <a:solidFill>
                  <a:srgbClr val="0070C0"/>
                </a:solidFill>
              </a:rPr>
              <a:t>, sok magzatot honodnak,</a:t>
            </a:r>
          </a:p>
          <a:p>
            <a:r>
              <a:rPr lang="hu-HU" sz="1600" dirty="0">
                <a:solidFill>
                  <a:srgbClr val="0070C0"/>
                </a:solidFill>
              </a:rPr>
              <a:t>Mellén kiket táplál </a:t>
            </a:r>
            <a:r>
              <a:rPr lang="hu-HU" sz="1600" dirty="0" err="1">
                <a:solidFill>
                  <a:srgbClr val="0070C0"/>
                </a:solidFill>
              </a:rPr>
              <a:t>vala</a:t>
            </a:r>
            <a:r>
              <a:rPr lang="hu-HU" sz="1600" dirty="0">
                <a:solidFill>
                  <a:srgbClr val="0070C0"/>
                </a:solidFill>
              </a:rPr>
              <a:t>; (…)</a:t>
            </a:r>
          </a:p>
          <a:p>
            <a:r>
              <a:rPr lang="hu-HU" sz="1600" dirty="0">
                <a:solidFill>
                  <a:srgbClr val="0070C0"/>
                </a:solidFill>
              </a:rPr>
              <a:t>Szent harcra nyitva várt az út</a:t>
            </a:r>
          </a:p>
          <a:p>
            <a:pPr algn="r"/>
            <a:r>
              <a:rPr lang="hu-HU" sz="1100" dirty="0"/>
              <a:t>,</a:t>
            </a:r>
          </a:p>
          <a:p>
            <a:pPr algn="r"/>
            <a:r>
              <a:rPr lang="hu-HU" sz="1600" dirty="0">
                <a:solidFill>
                  <a:srgbClr val="0070C0"/>
                </a:solidFill>
              </a:rPr>
              <a:t>S ti védfalat </a:t>
            </a:r>
            <a:r>
              <a:rPr lang="hu-HU" sz="1600" dirty="0" err="1">
                <a:solidFill>
                  <a:srgbClr val="0070C0"/>
                </a:solidFill>
              </a:rPr>
              <a:t>körűle</a:t>
            </a:r>
            <a:r>
              <a:rPr lang="hu-HU" sz="1600" dirty="0">
                <a:solidFill>
                  <a:srgbClr val="0070C0"/>
                </a:solidFill>
              </a:rPr>
              <a:t> nem </a:t>
            </a:r>
            <a:r>
              <a:rPr lang="hu-HU" sz="1600" dirty="0" err="1">
                <a:solidFill>
                  <a:srgbClr val="0070C0"/>
                </a:solidFill>
              </a:rPr>
              <a:t>vonátok</a:t>
            </a:r>
            <a:r>
              <a:rPr lang="hu-HU" sz="1600" dirty="0">
                <a:solidFill>
                  <a:srgbClr val="0070C0"/>
                </a:solidFill>
              </a:rPr>
              <a:t>;</a:t>
            </a:r>
          </a:p>
          <a:p>
            <a:pPr algn="r"/>
            <a:r>
              <a:rPr lang="hu-HU" sz="1600" dirty="0">
                <a:solidFill>
                  <a:srgbClr val="0070C0"/>
                </a:solidFill>
              </a:rPr>
              <a:t>Ő gyáva fajt szült, s érte sírba jut.</a:t>
            </a:r>
          </a:p>
          <a:p>
            <a:pPr algn="ctr"/>
            <a:r>
              <a:rPr lang="hu-HU" sz="1600" dirty="0">
                <a:solidFill>
                  <a:srgbClr val="0070C0"/>
                </a:solidFill>
              </a:rPr>
              <a:t> </a:t>
            </a:r>
          </a:p>
          <a:p>
            <a:r>
              <a:rPr lang="hu-HU" sz="1600" dirty="0">
                <a:solidFill>
                  <a:srgbClr val="0070C0"/>
                </a:solidFill>
              </a:rPr>
              <a:t>Te </a:t>
            </a:r>
            <a:r>
              <a:rPr lang="hu-HU" sz="1600" dirty="0" err="1">
                <a:solidFill>
                  <a:srgbClr val="0070C0"/>
                </a:solidFill>
              </a:rPr>
              <a:t>rendelél</a:t>
            </a:r>
            <a:r>
              <a:rPr lang="hu-HU" sz="1600" dirty="0">
                <a:solidFill>
                  <a:srgbClr val="0070C0"/>
                </a:solidFill>
              </a:rPr>
              <a:t> áldást neki:</a:t>
            </a:r>
          </a:p>
          <a:p>
            <a:pPr algn="r"/>
            <a:r>
              <a:rPr lang="hu-HU" sz="1600" dirty="0">
                <a:solidFill>
                  <a:srgbClr val="0070C0"/>
                </a:solidFill>
              </a:rPr>
              <a:t>S a vad csoport, mely rá dühödve támad,</a:t>
            </a:r>
          </a:p>
          <a:p>
            <a:pPr algn="r"/>
            <a:r>
              <a:rPr lang="hu-HU" sz="1600" dirty="0">
                <a:solidFill>
                  <a:srgbClr val="0070C0"/>
                </a:solidFill>
              </a:rPr>
              <a:t>Kiket nevelt, öngyermeki</a:t>
            </a:r>
            <a:r>
              <a:rPr lang="hu-HU" sz="1100" dirty="0"/>
              <a:t>.</a:t>
            </a:r>
          </a:p>
          <a:p>
            <a:pPr algn="r"/>
            <a:r>
              <a:rPr lang="hu-HU" sz="1100" dirty="0"/>
              <a:t>.</a:t>
            </a:r>
          </a:p>
          <a:p>
            <a:pPr algn="ctr"/>
            <a:r>
              <a:rPr lang="hu-HU" sz="1100" dirty="0"/>
              <a:t> </a:t>
            </a:r>
          </a:p>
          <a:p>
            <a:pPr algn="ctr"/>
            <a:r>
              <a:rPr lang="hu-HU" sz="1100" dirty="0"/>
              <a:t>És más hon áll a négy folyam partjára,</a:t>
            </a:r>
          </a:p>
          <a:p>
            <a:pPr algn="ctr"/>
            <a:r>
              <a:rPr lang="hu-HU" sz="1100" dirty="0"/>
              <a:t>Más szózat és más </a:t>
            </a:r>
            <a:r>
              <a:rPr lang="hu-HU" sz="1100" dirty="0" err="1"/>
              <a:t>keblü</a:t>
            </a:r>
            <a:r>
              <a:rPr lang="hu-HU" sz="1100" dirty="0"/>
              <a:t> nép;</a:t>
            </a:r>
          </a:p>
          <a:p>
            <a:pPr algn="ctr"/>
            <a:r>
              <a:rPr lang="hu-HU" sz="1100" dirty="0"/>
              <a:t>S szebb arcot ölt e föld kies határa,</a:t>
            </a:r>
          </a:p>
          <a:p>
            <a:pPr algn="ctr"/>
            <a:r>
              <a:rPr lang="hu-HU" sz="1100" dirty="0"/>
              <a:t>Hogy kedvre gyúl, ki bájkörébe lép.</a:t>
            </a:r>
          </a:p>
        </p:txBody>
      </p:sp>
      <p:sp>
        <p:nvSpPr>
          <p:cNvPr id="11" name="Téglalap 10"/>
          <p:cNvSpPr/>
          <p:nvPr/>
        </p:nvSpPr>
        <p:spPr>
          <a:xfrm rot="16200000">
            <a:off x="-1580884" y="1674253"/>
            <a:ext cx="3747752" cy="399246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ZRÍNYI DALA</a:t>
            </a:r>
          </a:p>
        </p:txBody>
      </p:sp>
      <p:sp>
        <p:nvSpPr>
          <p:cNvPr id="13" name="Téglalap 12"/>
          <p:cNvSpPr/>
          <p:nvPr/>
        </p:nvSpPr>
        <p:spPr>
          <a:xfrm rot="5400000">
            <a:off x="10118501" y="1674253"/>
            <a:ext cx="3747752" cy="399246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ZRÍNYI MÁSODIK ÉNEKE</a:t>
            </a:r>
          </a:p>
        </p:txBody>
      </p:sp>
      <p:sp>
        <p:nvSpPr>
          <p:cNvPr id="7" name="Téglalap 6"/>
          <p:cNvSpPr/>
          <p:nvPr/>
        </p:nvSpPr>
        <p:spPr>
          <a:xfrm>
            <a:off x="4691331" y="4042044"/>
            <a:ext cx="2195444" cy="71826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Időszembesítés, motívumok</a:t>
            </a:r>
          </a:p>
        </p:txBody>
      </p:sp>
      <p:sp>
        <p:nvSpPr>
          <p:cNvPr id="3" name="Téglalap 2"/>
          <p:cNvSpPr/>
          <p:nvPr/>
        </p:nvSpPr>
        <p:spPr>
          <a:xfrm>
            <a:off x="244867" y="5378116"/>
            <a:ext cx="2041134" cy="147988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600" b="1" dirty="0">
                <a:solidFill>
                  <a:schemeClr val="tx1"/>
                </a:solidFill>
              </a:rPr>
              <a:t>Múlt:</a:t>
            </a:r>
          </a:p>
          <a:p>
            <a:pPr marL="285750" indent="-285750" algn="ctr">
              <a:buFontTx/>
              <a:buChar char="-"/>
            </a:pPr>
            <a:r>
              <a:rPr lang="hu-HU" sz="1600" dirty="0">
                <a:solidFill>
                  <a:schemeClr val="tx1"/>
                </a:solidFill>
              </a:rPr>
              <a:t>Győzelmek</a:t>
            </a:r>
          </a:p>
          <a:p>
            <a:pPr marL="285750" indent="-285750" algn="ctr">
              <a:buFontTx/>
              <a:buChar char="-"/>
            </a:pPr>
            <a:r>
              <a:rPr lang="hu-HU" sz="1600" dirty="0">
                <a:solidFill>
                  <a:schemeClr val="tx1"/>
                </a:solidFill>
              </a:rPr>
              <a:t>Hazaszeretet</a:t>
            </a:r>
          </a:p>
          <a:p>
            <a:pPr marL="285750" indent="-285750" algn="ctr">
              <a:buFontTx/>
              <a:buChar char="-"/>
            </a:pPr>
            <a:r>
              <a:rPr lang="hu-HU" sz="1600" dirty="0">
                <a:solidFill>
                  <a:schemeClr val="tx1"/>
                </a:solidFill>
              </a:rPr>
              <a:t>Hírnév és dicsőség</a:t>
            </a:r>
          </a:p>
          <a:p>
            <a:pPr marL="285750" indent="-285750" algn="ctr">
              <a:buFontTx/>
              <a:buChar char="-"/>
            </a:pPr>
            <a:r>
              <a:rPr lang="hu-HU" sz="1600" dirty="0">
                <a:solidFill>
                  <a:schemeClr val="tx1"/>
                </a:solidFill>
              </a:rPr>
              <a:t>Az ősök tisztelete</a:t>
            </a:r>
          </a:p>
        </p:txBody>
      </p:sp>
      <p:sp>
        <p:nvSpPr>
          <p:cNvPr id="9" name="Téglalap 8"/>
          <p:cNvSpPr/>
          <p:nvPr/>
        </p:nvSpPr>
        <p:spPr>
          <a:xfrm>
            <a:off x="2646611" y="5378116"/>
            <a:ext cx="2182883" cy="1479884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600" b="1" dirty="0">
                <a:solidFill>
                  <a:schemeClr val="bg1"/>
                </a:solidFill>
              </a:rPr>
              <a:t>Jelen:</a:t>
            </a:r>
          </a:p>
          <a:p>
            <a:pPr marL="285750" indent="-285750" algn="ctr">
              <a:buFontTx/>
              <a:buChar char="-"/>
            </a:pPr>
            <a:r>
              <a:rPr lang="hu-HU" sz="1600" dirty="0">
                <a:solidFill>
                  <a:schemeClr val="bg1"/>
                </a:solidFill>
              </a:rPr>
              <a:t>pusztaság</a:t>
            </a:r>
          </a:p>
          <a:p>
            <a:pPr marL="285750" indent="-285750" algn="ctr">
              <a:buFontTx/>
              <a:buChar char="-"/>
            </a:pPr>
            <a:r>
              <a:rPr lang="hu-HU" sz="1600" dirty="0">
                <a:solidFill>
                  <a:schemeClr val="bg1"/>
                </a:solidFill>
              </a:rPr>
              <a:t>érdektelenség</a:t>
            </a:r>
          </a:p>
          <a:p>
            <a:pPr marL="285750" indent="-285750" algn="ctr">
              <a:buFontTx/>
              <a:buChar char="-"/>
            </a:pPr>
            <a:r>
              <a:rPr lang="hu-HU" sz="1600" dirty="0">
                <a:solidFill>
                  <a:schemeClr val="bg1"/>
                </a:solidFill>
              </a:rPr>
              <a:t>A hősök elfeledése</a:t>
            </a:r>
          </a:p>
          <a:p>
            <a:pPr marL="285750" indent="-285750" algn="ctr">
              <a:buFontTx/>
              <a:buChar char="-"/>
            </a:pPr>
            <a:r>
              <a:rPr lang="hu-HU" sz="1600" dirty="0">
                <a:solidFill>
                  <a:schemeClr val="bg1"/>
                </a:solidFill>
              </a:rPr>
              <a:t>Más, romlottabb faj</a:t>
            </a:r>
          </a:p>
        </p:txBody>
      </p:sp>
      <p:sp>
        <p:nvSpPr>
          <p:cNvPr id="10" name="Téglalap 9"/>
          <p:cNvSpPr/>
          <p:nvPr/>
        </p:nvSpPr>
        <p:spPr>
          <a:xfrm>
            <a:off x="5733811" y="5378116"/>
            <a:ext cx="2041134" cy="147988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600" b="1" dirty="0">
                <a:solidFill>
                  <a:schemeClr val="tx1"/>
                </a:solidFill>
              </a:rPr>
              <a:t>Múlt:</a:t>
            </a:r>
          </a:p>
          <a:p>
            <a:pPr marL="285750" indent="-285750" algn="ctr">
              <a:buFontTx/>
              <a:buChar char="-"/>
            </a:pPr>
            <a:r>
              <a:rPr lang="hu-HU" sz="1600" dirty="0">
                <a:solidFill>
                  <a:schemeClr val="tx1"/>
                </a:solidFill>
              </a:rPr>
              <a:t>A sors adományai</a:t>
            </a:r>
          </a:p>
          <a:p>
            <a:pPr marL="285750" indent="-285750" algn="ctr">
              <a:buFontTx/>
              <a:buChar char="-"/>
            </a:pPr>
            <a:r>
              <a:rPr lang="hu-HU" sz="1600" dirty="0">
                <a:solidFill>
                  <a:schemeClr val="tx1"/>
                </a:solidFill>
              </a:rPr>
              <a:t>Áldás</a:t>
            </a:r>
          </a:p>
          <a:p>
            <a:pPr marL="285750" indent="-285750" algn="ctr">
              <a:buFontTx/>
              <a:buChar char="-"/>
            </a:pPr>
            <a:r>
              <a:rPr lang="hu-HU" sz="1600" dirty="0">
                <a:solidFill>
                  <a:schemeClr val="tx1"/>
                </a:solidFill>
              </a:rPr>
              <a:t>Jó anya (haza)</a:t>
            </a:r>
          </a:p>
          <a:p>
            <a:pPr marL="285750" indent="-285750" algn="ctr">
              <a:buFontTx/>
              <a:buChar char="-"/>
            </a:pPr>
            <a:r>
              <a:rPr lang="hu-HU" sz="1600" dirty="0">
                <a:solidFill>
                  <a:schemeClr val="tx1"/>
                </a:solidFill>
              </a:rPr>
              <a:t>Kedvező kilátások</a:t>
            </a:r>
          </a:p>
        </p:txBody>
      </p:sp>
      <p:sp>
        <p:nvSpPr>
          <p:cNvPr id="12" name="Téglalap 11"/>
          <p:cNvSpPr/>
          <p:nvPr/>
        </p:nvSpPr>
        <p:spPr>
          <a:xfrm>
            <a:off x="7753078" y="5378116"/>
            <a:ext cx="2146481" cy="147988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600" b="1" dirty="0">
                <a:solidFill>
                  <a:schemeClr val="bg1"/>
                </a:solidFill>
              </a:rPr>
              <a:t>Konklúzió (jövő):</a:t>
            </a:r>
          </a:p>
          <a:p>
            <a:pPr marL="285750" indent="-285750" algn="ctr">
              <a:buFontTx/>
              <a:buChar char="-"/>
            </a:pPr>
            <a:r>
              <a:rPr lang="hu-HU" sz="1600" dirty="0">
                <a:solidFill>
                  <a:schemeClr val="bg1"/>
                </a:solidFill>
              </a:rPr>
              <a:t>A nép érdemtelen volt, ezért az anyának  (hazának) is pusztulnia kell</a:t>
            </a:r>
          </a:p>
        </p:txBody>
      </p:sp>
      <p:sp>
        <p:nvSpPr>
          <p:cNvPr id="14" name="Téglalap 13"/>
          <p:cNvSpPr/>
          <p:nvPr/>
        </p:nvSpPr>
        <p:spPr>
          <a:xfrm>
            <a:off x="9824364" y="5378116"/>
            <a:ext cx="2182883" cy="1479884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600" b="1" dirty="0">
                <a:solidFill>
                  <a:schemeClr val="bg1"/>
                </a:solidFill>
              </a:rPr>
              <a:t>Jelen:</a:t>
            </a:r>
          </a:p>
          <a:p>
            <a:pPr marL="285750" indent="-285750" algn="ctr">
              <a:buFontTx/>
              <a:buChar char="-"/>
            </a:pPr>
            <a:r>
              <a:rPr lang="hu-HU" sz="1600" dirty="0">
                <a:solidFill>
                  <a:schemeClr val="bg1"/>
                </a:solidFill>
              </a:rPr>
              <a:t>Szenvedés</a:t>
            </a:r>
          </a:p>
          <a:p>
            <a:pPr marL="285750" indent="-285750" algn="ctr">
              <a:buFontTx/>
              <a:buChar char="-"/>
            </a:pPr>
            <a:r>
              <a:rPr lang="hu-HU" sz="1600" dirty="0">
                <a:solidFill>
                  <a:schemeClr val="bg1"/>
                </a:solidFill>
              </a:rPr>
              <a:t>kiszolgáltatottság</a:t>
            </a:r>
          </a:p>
          <a:p>
            <a:pPr marL="285750" indent="-285750" algn="ctr">
              <a:buFontTx/>
              <a:buChar char="-"/>
            </a:pPr>
            <a:r>
              <a:rPr lang="hu-HU" sz="1600" dirty="0">
                <a:solidFill>
                  <a:schemeClr val="bg1"/>
                </a:solidFill>
              </a:rPr>
              <a:t>árulás</a:t>
            </a:r>
          </a:p>
        </p:txBody>
      </p:sp>
    </p:spTree>
    <p:extLst>
      <p:ext uri="{BB962C8B-B14F-4D97-AF65-F5344CB8AC3E}">
        <p14:creationId xmlns:p14="http://schemas.microsoft.com/office/powerpoint/2010/main" val="1750493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 animBg="1"/>
      <p:bldP spid="10" grpId="0" animBg="1"/>
      <p:bldP spid="12" grpId="0" animBg="1"/>
      <p:bldP spid="14" grpId="0" animBg="1"/>
    </p:bld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719</TotalTime>
  <Words>2582</Words>
  <Application>Microsoft Office PowerPoint</Application>
  <PresentationFormat>Szélesvásznú</PresentationFormat>
  <Paragraphs>321</Paragraphs>
  <Slides>14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14</vt:i4>
      </vt:variant>
    </vt:vector>
  </HeadingPairs>
  <TitlesOfParts>
    <vt:vector size="20" baseType="lpstr">
      <vt:lpstr>Arial</vt:lpstr>
      <vt:lpstr>Bahnschrift Condensed</vt:lpstr>
      <vt:lpstr>Bahnschrift SemiBold</vt:lpstr>
      <vt:lpstr>Calibri</vt:lpstr>
      <vt:lpstr>Calibri Light</vt:lpstr>
      <vt:lpstr>Office-téma</vt:lpstr>
      <vt:lpstr>ÖSSZEHASONLÍTÓ ELEMZÉS</vt:lpstr>
      <vt:lpstr>Összehasonlító elemzés</vt:lpstr>
      <vt:lpstr>Nagy segítség, ha előzetesen táblázatot készítünk</vt:lpstr>
      <vt:lpstr>A fogalmazás megvalósítása során  majd így haladunk a szövegezésben:</vt:lpstr>
      <vt:lpstr>ELŐZETES TUDÁS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Tanácsok az elemzéshez:</vt:lpstr>
      <vt:lpstr>Ötletek a befejezéshez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Admin</dc:creator>
  <cp:lastModifiedBy>Terdikné dr. Takács Szilvia</cp:lastModifiedBy>
  <cp:revision>63</cp:revision>
  <dcterms:created xsi:type="dcterms:W3CDTF">2020-11-10T17:20:04Z</dcterms:created>
  <dcterms:modified xsi:type="dcterms:W3CDTF">2021-04-26T18:42:14Z</dcterms:modified>
</cp:coreProperties>
</file>