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3" r:id="rId4"/>
    <p:sldId id="261" r:id="rId5"/>
    <p:sldId id="264" r:id="rId6"/>
    <p:sldId id="262" r:id="rId7"/>
    <p:sldId id="259" r:id="rId8"/>
    <p:sldId id="266" r:id="rId9"/>
    <p:sldId id="276" r:id="rId10"/>
    <p:sldId id="267" r:id="rId11"/>
    <p:sldId id="269" r:id="rId12"/>
    <p:sldId id="270" r:id="rId13"/>
    <p:sldId id="271" r:id="rId14"/>
    <p:sldId id="272" r:id="rId15"/>
    <p:sldId id="273" r:id="rId16"/>
    <p:sldId id="274" r:id="rId17"/>
    <p:sldId id="275" r:id="rId18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Téglalap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Téglalap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DAB9B4E-B7EB-4596-8BB6-64F3BBA49E60}" type="datetimeFigureOut">
              <a:rPr lang="hu-HU" smtClean="0"/>
              <a:t>2021. 03. 02.</a:t>
            </a:fld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B9B4E-B7EB-4596-8BB6-64F3BBA49E60}" type="datetimeFigureOut">
              <a:rPr lang="hu-HU" smtClean="0"/>
              <a:t>2021. 03. 02.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DAB9B4E-B7EB-4596-8BB6-64F3BBA49E60}" type="datetimeFigureOut">
              <a:rPr lang="hu-HU" smtClean="0"/>
              <a:t>2021. 03. 02.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7" name="Téglalap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églalap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B9B4E-B7EB-4596-8BB6-64F3BBA49E60}" type="datetimeFigureOut">
              <a:rPr lang="hu-HU" smtClean="0"/>
              <a:t>2021. 03. 02.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  <p:sp>
        <p:nvSpPr>
          <p:cNvPr id="8" name="Tartalom helye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7" name="Téglalap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églalap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2" name="Dátum hely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B9B4E-B7EB-4596-8BB6-64F3BBA49E60}" type="datetimeFigureOut">
              <a:rPr lang="hu-HU" smtClean="0"/>
              <a:t>2021. 03. 02.</a:t>
            </a:fld>
            <a:endParaRPr lang="hu-HU"/>
          </a:p>
        </p:txBody>
      </p:sp>
      <p:sp>
        <p:nvSpPr>
          <p:cNvPr id="13" name="Dia számának hely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Élőláb hely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Tartalom helye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8" name="Dátum hely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DAB9B4E-B7EB-4596-8BB6-64F3BBA49E60}" type="datetimeFigureOut">
              <a:rPr lang="hu-HU" smtClean="0"/>
              <a:t>2021. 03. 02.</a:t>
            </a:fld>
            <a:endParaRPr lang="hu-HU"/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Élőláb hely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3" name="Tartalom helye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DAB9B4E-B7EB-4596-8BB6-64F3BBA49E60}" type="datetimeFigureOut">
              <a:rPr lang="hu-HU" smtClean="0"/>
              <a:t>2021. 03. 02.</a:t>
            </a:fld>
            <a:endParaRPr lang="hu-HU"/>
          </a:p>
        </p:txBody>
      </p:sp>
      <p:sp>
        <p:nvSpPr>
          <p:cNvPr id="12" name="Dia számának hely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Élőláb hely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u-HU"/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5" name="Szöveg hely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B9B4E-B7EB-4596-8BB6-64F3BBA49E60}" type="datetimeFigureOut">
              <a:rPr lang="hu-HU" smtClean="0"/>
              <a:t>2021. 03. 02.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B9B4E-B7EB-4596-8BB6-64F3BBA49E60}" type="datetimeFigureOut">
              <a:rPr lang="hu-HU" smtClean="0"/>
              <a:t>2021. 03. 02.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B9B4E-B7EB-4596-8BB6-64F3BBA49E60}" type="datetimeFigureOut">
              <a:rPr lang="hu-HU" smtClean="0"/>
              <a:t>2021. 03. 02.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9" name="Tartalom helye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8" name="Téglalap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Téglalap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1" name="Téglalap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átum hely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DAB9B4E-B7EB-4596-8BB6-64F3BBA49E60}" type="datetimeFigureOut">
              <a:rPr lang="hu-HU" smtClean="0"/>
              <a:t>2021. 03. 02.</a:t>
            </a:fld>
            <a:endParaRPr lang="hu-HU"/>
          </a:p>
        </p:txBody>
      </p:sp>
      <p:sp>
        <p:nvSpPr>
          <p:cNvPr id="13" name="Dia számának hely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Élőláb hely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DAB9B4E-B7EB-4596-8BB6-64F3BBA49E60}" type="datetimeFigureOut">
              <a:rPr lang="hu-HU" smtClean="0"/>
              <a:t>2021. 03. 02.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Téglalap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églalap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FDD809B-F866-49D4-90B9-B73695C38AEA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4932040" y="2130425"/>
            <a:ext cx="4211960" cy="1470025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Kosztolányi </a:t>
            </a:r>
            <a:br>
              <a:rPr lang="hu-HU" dirty="0" smtClean="0"/>
            </a:b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A szegény kisgyermek panaszai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http://gondolkodom.hu/wp-content/kosztolanyi-dezs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33436"/>
            <a:ext cx="4536504" cy="62294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SZEREPVERSEK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u-HU" dirty="0" smtClean="0"/>
              <a:t>E/1</a:t>
            </a:r>
          </a:p>
          <a:p>
            <a:r>
              <a:rPr lang="hu-HU" dirty="0" smtClean="0"/>
              <a:t>gyermek élményei </a:t>
            </a:r>
            <a:r>
              <a:rPr lang="hu-HU" dirty="0"/>
              <a:t>és </a:t>
            </a:r>
            <a:r>
              <a:rPr lang="hu-HU" dirty="0" smtClean="0"/>
              <a:t>szemléletmódja</a:t>
            </a:r>
          </a:p>
          <a:p>
            <a:r>
              <a:rPr lang="hu-HU" dirty="0" smtClean="0"/>
              <a:t>azonosul </a:t>
            </a:r>
            <a:r>
              <a:rPr lang="hu-HU" dirty="0"/>
              <a:t>a </a:t>
            </a:r>
            <a:r>
              <a:rPr lang="hu-HU" dirty="0" smtClean="0"/>
              <a:t>gyermekszereppel</a:t>
            </a:r>
          </a:p>
          <a:p>
            <a:r>
              <a:rPr lang="hu-HU" dirty="0" smtClean="0"/>
              <a:t>DE KETTŐS SZEREP:</a:t>
            </a:r>
          </a:p>
          <a:p>
            <a:r>
              <a:rPr lang="hu-HU" dirty="0"/>
              <a:t>a felnőttkorból visszatekintve </a:t>
            </a:r>
            <a:r>
              <a:rPr lang="hu-HU" dirty="0" smtClean="0"/>
              <a:t>értelmezi</a:t>
            </a:r>
          </a:p>
          <a:p>
            <a:r>
              <a:rPr lang="hu-HU" dirty="0" smtClean="0"/>
              <a:t>Egzisztencializmus: az ember helye, helyzete a világban („létbe vetettség”)</a:t>
            </a:r>
          </a:p>
        </p:txBody>
      </p:sp>
    </p:spTree>
    <p:extLst>
      <p:ext uri="{BB962C8B-B14F-4D97-AF65-F5344CB8AC3E}">
        <p14:creationId xmlns:p14="http://schemas.microsoft.com/office/powerpoint/2010/main" val="329306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2648" y="476672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hu-HU" b="1" dirty="0"/>
              <a:t>Témák: </a:t>
            </a:r>
            <a:r>
              <a:rPr lang="hu-HU" b="1" dirty="0" smtClean="0"/>
              <a:t>bármi, </a:t>
            </a:r>
            <a:r>
              <a:rPr lang="hu-HU" b="1" dirty="0"/>
              <a:t>amivel </a:t>
            </a:r>
            <a:r>
              <a:rPr lang="hu-HU" b="1" dirty="0" smtClean="0"/>
              <a:t>egy </a:t>
            </a:r>
            <a:r>
              <a:rPr lang="hu-HU" b="1" dirty="0"/>
              <a:t>gyermek érzelmi viszonyt alakít ki: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hu-HU" dirty="0" smtClean="0"/>
              <a:t>félelem</a:t>
            </a:r>
            <a:r>
              <a:rPr lang="hu-HU" dirty="0"/>
              <a:t>, betegség, halál: </a:t>
            </a:r>
            <a:r>
              <a:rPr lang="hu-HU" i="1" dirty="0"/>
              <a:t>Én félek,</a:t>
            </a:r>
            <a:endParaRPr lang="hu-HU" dirty="0"/>
          </a:p>
          <a:p>
            <a:pPr fontAlgn="base"/>
            <a:r>
              <a:rPr lang="hu-HU" dirty="0"/>
              <a:t>ébredező </a:t>
            </a:r>
            <a:r>
              <a:rPr lang="hu-HU" dirty="0" smtClean="0"/>
              <a:t>érzések, szerelem</a:t>
            </a:r>
            <a:r>
              <a:rPr lang="hu-HU" dirty="0"/>
              <a:t>: </a:t>
            </a:r>
            <a:r>
              <a:rPr lang="hu-HU" i="1" dirty="0"/>
              <a:t>Már néha gondolok a szerelemre</a:t>
            </a:r>
            <a:endParaRPr lang="hu-HU" dirty="0"/>
          </a:p>
          <a:p>
            <a:pPr marL="0" indent="0" fontAlgn="base">
              <a:buNone/>
            </a:pPr>
            <a:r>
              <a:rPr lang="hu-HU" dirty="0">
                <a:solidFill>
                  <a:srgbClr val="0070C0"/>
                </a:solidFill>
              </a:rPr>
              <a:t>gyermeki tulajdonságok, magatartásformák</a:t>
            </a:r>
          </a:p>
          <a:p>
            <a:pPr fontAlgn="base"/>
            <a:r>
              <a:rPr lang="hu-HU" dirty="0"/>
              <a:t>agresszió: </a:t>
            </a:r>
            <a:r>
              <a:rPr lang="hu-HU" i="1" dirty="0"/>
              <a:t>A rút varangyot véresen megöltük</a:t>
            </a:r>
            <a:endParaRPr lang="hu-HU" dirty="0"/>
          </a:p>
          <a:p>
            <a:pPr fontAlgn="base"/>
            <a:r>
              <a:rPr lang="hu-HU" dirty="0"/>
              <a:t>rácsodálkozás: </a:t>
            </a:r>
            <a:r>
              <a:rPr lang="hu-HU" i="1" dirty="0"/>
              <a:t>A rosszleányok, mondják…</a:t>
            </a:r>
            <a:endParaRPr lang="hu-HU" dirty="0"/>
          </a:p>
          <a:p>
            <a:pPr fontAlgn="base"/>
            <a:r>
              <a:rPr lang="hu-HU" dirty="0"/>
              <a:t>mohóság: </a:t>
            </a:r>
            <a:r>
              <a:rPr lang="hu-HU" i="1" dirty="0"/>
              <a:t>Mostan színes tintákról álmodom</a:t>
            </a:r>
            <a:endParaRPr lang="hu-HU" dirty="0"/>
          </a:p>
          <a:p>
            <a:pPr fontAlgn="base"/>
            <a:r>
              <a:rPr lang="hu-HU" dirty="0"/>
              <a:t>naivság, fenyegetőzés: </a:t>
            </a:r>
            <a:r>
              <a:rPr lang="hu-HU" i="1" dirty="0"/>
              <a:t>Én öngyilkos leszek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2814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4656" y="350861"/>
            <a:ext cx="3743328" cy="990600"/>
          </a:xfrm>
        </p:spPr>
        <p:txBody>
          <a:bodyPr>
            <a:normAutofit fontScale="90000"/>
          </a:bodyPr>
          <a:lstStyle/>
          <a:p>
            <a:r>
              <a:rPr lang="hu-HU" b="1" i="1" dirty="0"/>
              <a:t>Mostan színes tintákról álmodom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3887344" cy="4495800"/>
          </a:xfrm>
        </p:spPr>
        <p:txBody>
          <a:bodyPr>
            <a:normAutofit/>
          </a:bodyPr>
          <a:lstStyle/>
          <a:p>
            <a:pPr fontAlgn="base"/>
            <a:r>
              <a:rPr lang="hu-HU" i="1" dirty="0" smtClean="0"/>
              <a:t>minden </a:t>
            </a:r>
            <a:r>
              <a:rPr lang="hu-HU" i="1" dirty="0"/>
              <a:t>színt felsorol, kivéve a feketét és a </a:t>
            </a:r>
            <a:r>
              <a:rPr lang="hu-HU" i="1" dirty="0" smtClean="0"/>
              <a:t>fehéret</a:t>
            </a:r>
            <a:endParaRPr lang="hu-HU" dirty="0"/>
          </a:p>
          <a:p>
            <a:pPr fontAlgn="base"/>
            <a:r>
              <a:rPr lang="hu-HU" i="1" dirty="0" smtClean="0"/>
              <a:t>gyermeki </a:t>
            </a:r>
            <a:r>
              <a:rPr lang="hu-HU" i="1" dirty="0"/>
              <a:t>mohóság </a:t>
            </a:r>
            <a:endParaRPr lang="hu-HU" i="1" dirty="0" smtClean="0"/>
          </a:p>
          <a:p>
            <a:pPr fontAlgn="base"/>
            <a:r>
              <a:rPr lang="hu-HU" i="1" dirty="0" smtClean="0"/>
              <a:t>a </a:t>
            </a:r>
            <a:r>
              <a:rPr lang="hu-HU" i="1" dirty="0"/>
              <a:t>gyermek számára fontos kapcsolatok </a:t>
            </a:r>
            <a:r>
              <a:rPr lang="hu-HU" i="1" dirty="0" smtClean="0"/>
              <a:t>is</a:t>
            </a:r>
          </a:p>
          <a:p>
            <a:pPr fontAlgn="base"/>
            <a:r>
              <a:rPr lang="hu-HU" i="1" dirty="0" smtClean="0"/>
              <a:t>Színek központi szerepe: impresszionizmus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4499992" y="92122"/>
            <a:ext cx="4536504" cy="6629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dirty="0">
                <a:solidFill>
                  <a:schemeClr val="tx1"/>
                </a:solidFill>
              </a:rPr>
              <a:t>Mostan színes tintákról álmodom.</a:t>
            </a:r>
            <a:br>
              <a:rPr lang="hu-HU" dirty="0">
                <a:solidFill>
                  <a:schemeClr val="tx1"/>
                </a:solidFill>
              </a:rPr>
            </a:br>
            <a:r>
              <a:rPr lang="hu-HU" dirty="0">
                <a:solidFill>
                  <a:schemeClr val="tx1"/>
                </a:solidFill>
              </a:rPr>
              <a:t> </a:t>
            </a:r>
            <a:r>
              <a:rPr lang="hu-HU" dirty="0" smtClean="0">
                <a:solidFill>
                  <a:schemeClr val="tx1"/>
                </a:solidFill>
              </a:rPr>
              <a:t>Legszebb </a:t>
            </a:r>
            <a:r>
              <a:rPr lang="hu-HU" dirty="0">
                <a:solidFill>
                  <a:schemeClr val="tx1"/>
                </a:solidFill>
              </a:rPr>
              <a:t>a sárga. Sok-sok levelet</a:t>
            </a:r>
            <a:br>
              <a:rPr lang="hu-HU" dirty="0">
                <a:solidFill>
                  <a:schemeClr val="tx1"/>
                </a:solidFill>
              </a:rPr>
            </a:br>
            <a:r>
              <a:rPr lang="hu-HU" dirty="0">
                <a:solidFill>
                  <a:schemeClr val="tx1"/>
                </a:solidFill>
              </a:rPr>
              <a:t>e tintával írnék egy kisleánynak,</a:t>
            </a:r>
            <a:br>
              <a:rPr lang="hu-HU" dirty="0">
                <a:solidFill>
                  <a:schemeClr val="tx1"/>
                </a:solidFill>
              </a:rPr>
            </a:br>
            <a:r>
              <a:rPr lang="hu-HU" dirty="0">
                <a:solidFill>
                  <a:schemeClr val="tx1"/>
                </a:solidFill>
              </a:rPr>
              <a:t>egy kisleánynak, akit szeretek.</a:t>
            </a:r>
            <a:br>
              <a:rPr lang="hu-HU" dirty="0">
                <a:solidFill>
                  <a:schemeClr val="tx1"/>
                </a:solidFill>
              </a:rPr>
            </a:br>
            <a:r>
              <a:rPr lang="hu-HU" dirty="0" smtClean="0">
                <a:solidFill>
                  <a:schemeClr val="tx1"/>
                </a:solidFill>
              </a:rPr>
              <a:t>(…) És </a:t>
            </a:r>
            <a:r>
              <a:rPr lang="hu-HU" dirty="0">
                <a:solidFill>
                  <a:schemeClr val="tx1"/>
                </a:solidFill>
              </a:rPr>
              <a:t>akarok még sok </a:t>
            </a:r>
            <a:r>
              <a:rPr lang="hu-HU" dirty="0" err="1">
                <a:solidFill>
                  <a:schemeClr val="tx1"/>
                </a:solidFill>
              </a:rPr>
              <a:t>másszínű</a:t>
            </a:r>
            <a:r>
              <a:rPr lang="hu-HU" dirty="0">
                <a:solidFill>
                  <a:schemeClr val="tx1"/>
                </a:solidFill>
              </a:rPr>
              <a:t> tintát,</a:t>
            </a:r>
            <a:br>
              <a:rPr lang="hu-HU" dirty="0">
                <a:solidFill>
                  <a:schemeClr val="tx1"/>
                </a:solidFill>
              </a:rPr>
            </a:br>
            <a:r>
              <a:rPr lang="hu-HU" dirty="0">
                <a:solidFill>
                  <a:schemeClr val="tx1"/>
                </a:solidFill>
              </a:rPr>
              <a:t>bronzot, ezüstöt, zöldet, aranyat,</a:t>
            </a:r>
            <a:br>
              <a:rPr lang="hu-HU" dirty="0">
                <a:solidFill>
                  <a:schemeClr val="tx1"/>
                </a:solidFill>
              </a:rPr>
            </a:br>
            <a:r>
              <a:rPr lang="hu-HU" dirty="0">
                <a:solidFill>
                  <a:schemeClr val="tx1"/>
                </a:solidFill>
              </a:rPr>
              <a:t>és kellene még sok száz és ezer</a:t>
            </a:r>
            <a:br>
              <a:rPr lang="hu-HU" dirty="0">
                <a:solidFill>
                  <a:schemeClr val="tx1"/>
                </a:solidFill>
              </a:rPr>
            </a:br>
            <a:r>
              <a:rPr lang="hu-HU" dirty="0">
                <a:solidFill>
                  <a:schemeClr val="tx1"/>
                </a:solidFill>
              </a:rPr>
              <a:t>és kellene még aztán millió:</a:t>
            </a:r>
            <a:br>
              <a:rPr lang="hu-HU" dirty="0">
                <a:solidFill>
                  <a:schemeClr val="tx1"/>
                </a:solidFill>
              </a:rPr>
            </a:br>
            <a:r>
              <a:rPr lang="hu-HU" dirty="0">
                <a:solidFill>
                  <a:schemeClr val="tx1"/>
                </a:solidFill>
              </a:rPr>
              <a:t>tréfás-lila, bor-színű, néma-szürke,</a:t>
            </a:r>
            <a:br>
              <a:rPr lang="hu-HU" dirty="0">
                <a:solidFill>
                  <a:schemeClr val="tx1"/>
                </a:solidFill>
              </a:rPr>
            </a:br>
            <a:r>
              <a:rPr lang="hu-HU" dirty="0">
                <a:solidFill>
                  <a:schemeClr val="tx1"/>
                </a:solidFill>
              </a:rPr>
              <a:t>szemérmetes, szerelmes, rikító,</a:t>
            </a:r>
            <a:br>
              <a:rPr lang="hu-HU" dirty="0">
                <a:solidFill>
                  <a:schemeClr val="tx1"/>
                </a:solidFill>
              </a:rPr>
            </a:br>
            <a:r>
              <a:rPr lang="hu-HU" dirty="0" smtClean="0">
                <a:solidFill>
                  <a:schemeClr val="tx1"/>
                </a:solidFill>
              </a:rPr>
              <a:t>(…)</a:t>
            </a:r>
          </a:p>
          <a:p>
            <a:r>
              <a:rPr lang="hu-HU" dirty="0" smtClean="0">
                <a:solidFill>
                  <a:schemeClr val="tx1"/>
                </a:solidFill>
              </a:rPr>
              <a:t>És </a:t>
            </a:r>
            <a:r>
              <a:rPr lang="hu-HU" dirty="0">
                <a:solidFill>
                  <a:schemeClr val="tx1"/>
                </a:solidFill>
              </a:rPr>
              <a:t>akarok még égő-pirosat,</a:t>
            </a:r>
            <a:br>
              <a:rPr lang="hu-HU" dirty="0">
                <a:solidFill>
                  <a:schemeClr val="tx1"/>
                </a:solidFill>
              </a:rPr>
            </a:br>
            <a:r>
              <a:rPr lang="hu-HU" dirty="0">
                <a:solidFill>
                  <a:schemeClr val="tx1"/>
                </a:solidFill>
              </a:rPr>
              <a:t>vérszínűt, mint a mérges alkonyat</a:t>
            </a:r>
            <a:br>
              <a:rPr lang="hu-HU" dirty="0">
                <a:solidFill>
                  <a:schemeClr val="tx1"/>
                </a:solidFill>
              </a:rPr>
            </a:br>
            <a:r>
              <a:rPr lang="hu-HU" dirty="0">
                <a:solidFill>
                  <a:schemeClr val="tx1"/>
                </a:solidFill>
              </a:rPr>
              <a:t>és akkor írnék, mindig-mindig írnék,</a:t>
            </a:r>
            <a:br>
              <a:rPr lang="hu-HU" dirty="0">
                <a:solidFill>
                  <a:schemeClr val="tx1"/>
                </a:solidFill>
              </a:rPr>
            </a:br>
            <a:r>
              <a:rPr lang="hu-HU" dirty="0">
                <a:solidFill>
                  <a:schemeClr val="tx1"/>
                </a:solidFill>
              </a:rPr>
              <a:t>kékkel húgomnak, anyámnak arannyal.</a:t>
            </a:r>
            <a:br>
              <a:rPr lang="hu-HU" dirty="0">
                <a:solidFill>
                  <a:schemeClr val="tx1"/>
                </a:solidFill>
              </a:rPr>
            </a:br>
            <a:r>
              <a:rPr lang="hu-HU" dirty="0">
                <a:solidFill>
                  <a:schemeClr val="tx1"/>
                </a:solidFill>
              </a:rPr>
              <a:t>arany-imát írnék az én anyámnak,</a:t>
            </a:r>
            <a:br>
              <a:rPr lang="hu-HU" dirty="0">
                <a:solidFill>
                  <a:schemeClr val="tx1"/>
                </a:solidFill>
              </a:rPr>
            </a:br>
            <a:r>
              <a:rPr lang="hu-HU" dirty="0">
                <a:solidFill>
                  <a:schemeClr val="tx1"/>
                </a:solidFill>
              </a:rPr>
              <a:t>arany-tüzet, arany-szót, mint a hajnal.</a:t>
            </a:r>
            <a:br>
              <a:rPr lang="hu-HU" dirty="0">
                <a:solidFill>
                  <a:schemeClr val="tx1"/>
                </a:solidFill>
              </a:rPr>
            </a:br>
            <a:r>
              <a:rPr lang="hu-HU" dirty="0">
                <a:solidFill>
                  <a:schemeClr val="tx1"/>
                </a:solidFill>
              </a:rPr>
              <a:t>És el nem unnám, egyre-egyre írnék</a:t>
            </a:r>
            <a:br>
              <a:rPr lang="hu-HU" dirty="0">
                <a:solidFill>
                  <a:schemeClr val="tx1"/>
                </a:solidFill>
              </a:rPr>
            </a:br>
            <a:r>
              <a:rPr lang="hu-HU" dirty="0">
                <a:solidFill>
                  <a:schemeClr val="tx1"/>
                </a:solidFill>
              </a:rPr>
              <a:t>egy vén toronyba, </a:t>
            </a:r>
            <a:r>
              <a:rPr lang="hu-HU" dirty="0" err="1">
                <a:solidFill>
                  <a:schemeClr val="tx1"/>
                </a:solidFill>
              </a:rPr>
              <a:t>szünes-szüntelen</a:t>
            </a:r>
            <a:r>
              <a:rPr lang="hu-HU" dirty="0">
                <a:solidFill>
                  <a:schemeClr val="tx1"/>
                </a:solidFill>
              </a:rPr>
              <a:t>.</a:t>
            </a:r>
            <a:br>
              <a:rPr lang="hu-HU" dirty="0">
                <a:solidFill>
                  <a:schemeClr val="tx1"/>
                </a:solidFill>
              </a:rPr>
            </a:br>
            <a:r>
              <a:rPr lang="hu-HU" dirty="0">
                <a:solidFill>
                  <a:schemeClr val="tx1"/>
                </a:solidFill>
              </a:rPr>
              <a:t>Oly boldog lennék, Istenem, de boldog.</a:t>
            </a:r>
            <a:br>
              <a:rPr lang="hu-HU" dirty="0">
                <a:solidFill>
                  <a:schemeClr val="tx1"/>
                </a:solidFill>
              </a:rPr>
            </a:br>
            <a:r>
              <a:rPr lang="hu-HU" dirty="0">
                <a:solidFill>
                  <a:schemeClr val="tx1"/>
                </a:solidFill>
              </a:rPr>
              <a:t> </a:t>
            </a:r>
            <a:r>
              <a:rPr lang="hu-HU" dirty="0" smtClean="0">
                <a:solidFill>
                  <a:schemeClr val="tx1"/>
                </a:solidFill>
              </a:rPr>
              <a:t>Kiszínezném </a:t>
            </a:r>
            <a:r>
              <a:rPr lang="hu-HU" dirty="0">
                <a:solidFill>
                  <a:schemeClr val="tx1"/>
                </a:solidFill>
              </a:rPr>
              <a:t>vele az életem.</a:t>
            </a:r>
            <a:br>
              <a:rPr lang="hu-HU" dirty="0">
                <a:solidFill>
                  <a:schemeClr val="tx1"/>
                </a:solidFill>
              </a:rPr>
            </a:br>
            <a:r>
              <a:rPr lang="hu-HU" dirty="0">
                <a:solidFill>
                  <a:schemeClr val="tx1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281752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2648" y="476672"/>
            <a:ext cx="4535416" cy="990600"/>
          </a:xfrm>
        </p:spPr>
        <p:txBody>
          <a:bodyPr>
            <a:normAutofit fontScale="90000"/>
          </a:bodyPr>
          <a:lstStyle/>
          <a:p>
            <a:r>
              <a:rPr lang="hu-HU" b="1" i="1" dirty="0"/>
              <a:t>A rút varangyot véresen megöltük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4535416" cy="4495800"/>
          </a:xfrm>
        </p:spPr>
        <p:txBody>
          <a:bodyPr>
            <a:normAutofit/>
          </a:bodyPr>
          <a:lstStyle/>
          <a:p>
            <a:pPr fontAlgn="base"/>
            <a:r>
              <a:rPr lang="hu-HU" i="1" dirty="0" smtClean="0"/>
              <a:t>Brutális történet</a:t>
            </a:r>
          </a:p>
          <a:p>
            <a:pPr fontAlgn="base"/>
            <a:r>
              <a:rPr lang="hu-HU" i="1" dirty="0" smtClean="0"/>
              <a:t>egyszerre undor </a:t>
            </a:r>
            <a:r>
              <a:rPr lang="hu-HU" i="1" dirty="0"/>
              <a:t>és </a:t>
            </a:r>
            <a:r>
              <a:rPr lang="hu-HU" i="1" dirty="0" smtClean="0"/>
              <a:t>gyermeki heroizmus</a:t>
            </a:r>
          </a:p>
          <a:p>
            <a:pPr fontAlgn="base"/>
            <a:r>
              <a:rPr lang="hu-HU" i="1" dirty="0" smtClean="0"/>
              <a:t>önvád </a:t>
            </a:r>
            <a:r>
              <a:rPr lang="hu-HU" i="1" dirty="0"/>
              <a:t>(gyilkosok, </a:t>
            </a:r>
            <a:r>
              <a:rPr lang="hu-HU" i="1" dirty="0" smtClean="0"/>
              <a:t>hentesek) – felnőtt szemlélet</a:t>
            </a:r>
            <a:endParaRPr lang="hu-HU" dirty="0"/>
          </a:p>
          <a:p>
            <a:pPr fontAlgn="base"/>
            <a:r>
              <a:rPr lang="hu-HU" i="1" dirty="0" smtClean="0"/>
              <a:t>Szecesszió (drágakövek)</a:t>
            </a:r>
          </a:p>
        </p:txBody>
      </p:sp>
      <p:sp>
        <p:nvSpPr>
          <p:cNvPr id="4" name="Téglalap 3"/>
          <p:cNvSpPr/>
          <p:nvPr/>
        </p:nvSpPr>
        <p:spPr>
          <a:xfrm>
            <a:off x="5148064" y="10308"/>
            <a:ext cx="3834008" cy="6629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500" dirty="0">
                <a:solidFill>
                  <a:schemeClr val="tx1"/>
                </a:solidFill>
              </a:rPr>
              <a:t>A rút varangyot véresen megöltük.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 </a:t>
            </a:r>
            <a:r>
              <a:rPr lang="hu-HU" sz="1500" dirty="0" smtClean="0">
                <a:solidFill>
                  <a:schemeClr val="tx1"/>
                </a:solidFill>
              </a:rPr>
              <a:t>Ó </a:t>
            </a:r>
            <a:r>
              <a:rPr lang="hu-HU" sz="1500" dirty="0">
                <a:solidFill>
                  <a:schemeClr val="tx1"/>
                </a:solidFill>
              </a:rPr>
              <a:t>iszonyú volt.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Vad háború volt.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A délután pokoli-sárga.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Nyakig a vérbe és a sárba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dolgoztunk, mint a hentesek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s a kövér béka elesett.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Egész smaragd volt. Rubin a szeme,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gyémántot izzadt, mérgekkel tele.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A lába </a:t>
            </a:r>
            <a:r>
              <a:rPr lang="hu-HU" sz="1500" dirty="0" err="1">
                <a:solidFill>
                  <a:schemeClr val="tx1"/>
                </a:solidFill>
              </a:rPr>
              <a:t>türkisz</a:t>
            </a:r>
            <a:r>
              <a:rPr lang="hu-HU" sz="1500" dirty="0">
                <a:solidFill>
                  <a:schemeClr val="tx1"/>
                </a:solidFill>
              </a:rPr>
              <a:t>, a hasa zafír,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a bőre selymek fonadéka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s regés kincsével elterült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a gazdag, undok anya-béka.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Botokkal nyomtuk le a földre,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az egyik vágta, másik ölte,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kivontuk a temető-partra,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ezer porontya megsiratta,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s az alkonyon, a pállott alkonyon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véres szemével visszanézett.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Kegyetlenül, meredten álltunk,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akár a győztes hadvezérek.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 </a:t>
            </a:r>
            <a:r>
              <a:rPr lang="hu-HU" sz="1500" dirty="0" smtClean="0">
                <a:solidFill>
                  <a:schemeClr val="tx1"/>
                </a:solidFill>
              </a:rPr>
              <a:t>Most </a:t>
            </a:r>
            <a:r>
              <a:rPr lang="hu-HU" sz="1500" dirty="0">
                <a:solidFill>
                  <a:schemeClr val="tx1"/>
                </a:solidFill>
              </a:rPr>
              <a:t>itt vagyunk. A tiszta kisszobában.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Szép harc után. A szájunk mosolyog.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Maró fogunk az undort elharapja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s gőggel emeljük a fejünk magasra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mi hóhérok, mi törpe gyilkosok.</a:t>
            </a:r>
            <a:br>
              <a:rPr lang="hu-HU" sz="1500" dirty="0">
                <a:solidFill>
                  <a:schemeClr val="tx1"/>
                </a:solidFill>
              </a:rPr>
            </a:br>
            <a:r>
              <a:rPr lang="hu-HU" sz="1500" dirty="0">
                <a:solidFill>
                  <a:schemeClr val="tx1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5288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2648" y="518956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hu-HU" b="1" i="1" dirty="0" smtClean="0"/>
              <a:t>Én </a:t>
            </a:r>
            <a:r>
              <a:rPr lang="hu-HU" b="1" i="1" dirty="0"/>
              <a:t>félek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3887344" cy="4495800"/>
          </a:xfrm>
        </p:spPr>
        <p:txBody>
          <a:bodyPr>
            <a:normAutofit/>
          </a:bodyPr>
          <a:lstStyle/>
          <a:p>
            <a:pPr fontAlgn="base"/>
            <a:r>
              <a:rPr lang="hu-HU" i="1" dirty="0" smtClean="0"/>
              <a:t>kisgyermekek szorongásai</a:t>
            </a:r>
          </a:p>
          <a:p>
            <a:pPr fontAlgn="base"/>
            <a:r>
              <a:rPr lang="hu-HU" i="1" dirty="0" smtClean="0"/>
              <a:t>A felnőttek ijesztgetései</a:t>
            </a:r>
          </a:p>
          <a:p>
            <a:pPr fontAlgn="base"/>
            <a:r>
              <a:rPr lang="hu-HU" i="1" dirty="0" smtClean="0"/>
              <a:t>Filozofikus - egzisztencialista értelmezés: </a:t>
            </a:r>
            <a:r>
              <a:rPr lang="hu-HU" i="1" dirty="0"/>
              <a:t>a felnőtt </a:t>
            </a:r>
            <a:r>
              <a:rPr lang="hu-HU" i="1" dirty="0" smtClean="0"/>
              <a:t>ember védtelensége, </a:t>
            </a:r>
            <a:r>
              <a:rPr lang="hu-HU" i="1" dirty="0"/>
              <a:t>kiszolgáltatottsága a </a:t>
            </a:r>
            <a:r>
              <a:rPr lang="hu-HU" i="1" dirty="0" smtClean="0"/>
              <a:t>világnak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4607496" y="404664"/>
            <a:ext cx="4536504" cy="6309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dirty="0">
                <a:solidFill>
                  <a:schemeClr val="tx1"/>
                </a:solidFill>
              </a:rPr>
              <a:t>Én félek.</a:t>
            </a:r>
          </a:p>
          <a:p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 smtClean="0">
                <a:solidFill>
                  <a:schemeClr val="tx1"/>
                </a:solidFill>
              </a:rPr>
              <a:t>Az </a:t>
            </a:r>
            <a:r>
              <a:rPr lang="hu-HU" dirty="0">
                <a:solidFill>
                  <a:schemeClr val="tx1"/>
                </a:solidFill>
              </a:rPr>
              <a:t>élettől és sötéttől,</a:t>
            </a:r>
          </a:p>
          <a:p>
            <a:r>
              <a:rPr lang="hu-HU" dirty="0">
                <a:solidFill>
                  <a:schemeClr val="tx1"/>
                </a:solidFill>
              </a:rPr>
              <a:t>mely mindenütt kegyetlenül elér.</a:t>
            </a:r>
          </a:p>
          <a:p>
            <a:r>
              <a:rPr lang="hu-HU" dirty="0" smtClean="0">
                <a:solidFill>
                  <a:schemeClr val="tx1"/>
                </a:solidFill>
              </a:rPr>
              <a:t>(…)</a:t>
            </a:r>
            <a:endParaRPr lang="hu-HU" dirty="0">
              <a:solidFill>
                <a:schemeClr val="tx1"/>
              </a:solidFill>
            </a:endParaRPr>
          </a:p>
          <a:p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 smtClean="0">
                <a:solidFill>
                  <a:schemeClr val="tx1"/>
                </a:solidFill>
              </a:rPr>
              <a:t>Sírok</a:t>
            </a:r>
            <a:r>
              <a:rPr lang="hu-HU" dirty="0">
                <a:solidFill>
                  <a:schemeClr val="tx1"/>
                </a:solidFill>
              </a:rPr>
              <a:t>, </a:t>
            </a:r>
            <a:r>
              <a:rPr lang="hu-HU" dirty="0" err="1">
                <a:solidFill>
                  <a:schemeClr val="tx1"/>
                </a:solidFill>
              </a:rPr>
              <a:t>sírok</a:t>
            </a:r>
            <a:r>
              <a:rPr lang="hu-HU" dirty="0">
                <a:solidFill>
                  <a:schemeClr val="tx1"/>
                </a:solidFill>
              </a:rPr>
              <a:t>, </a:t>
            </a:r>
            <a:r>
              <a:rPr lang="hu-HU" dirty="0" err="1">
                <a:solidFill>
                  <a:schemeClr val="tx1"/>
                </a:solidFill>
              </a:rPr>
              <a:t>mindíg</a:t>
            </a:r>
            <a:r>
              <a:rPr lang="hu-HU" dirty="0">
                <a:solidFill>
                  <a:schemeClr val="tx1"/>
                </a:solidFill>
              </a:rPr>
              <a:t> csak egyedül</a:t>
            </a:r>
          </a:p>
          <a:p>
            <a:r>
              <a:rPr lang="hu-HU" dirty="0">
                <a:solidFill>
                  <a:schemeClr val="tx1"/>
                </a:solidFill>
              </a:rPr>
              <a:t>és senki meg nem értett még soha.</a:t>
            </a:r>
          </a:p>
          <a:p>
            <a:r>
              <a:rPr lang="hu-HU" dirty="0">
                <a:solidFill>
                  <a:schemeClr val="tx1"/>
                </a:solidFill>
              </a:rPr>
              <a:t>Oly ismeretlen ez a Nagyvilág</a:t>
            </a:r>
          </a:p>
          <a:p>
            <a:r>
              <a:rPr lang="hu-HU" dirty="0">
                <a:solidFill>
                  <a:schemeClr val="tx1"/>
                </a:solidFill>
              </a:rPr>
              <a:t>s olyan borzasztó a sötét szoba.</a:t>
            </a:r>
          </a:p>
          <a:p>
            <a:r>
              <a:rPr lang="hu-HU" dirty="0">
                <a:solidFill>
                  <a:schemeClr val="tx1"/>
                </a:solidFill>
              </a:rPr>
              <a:t>Lábujjhegyen kell járni a világban,</a:t>
            </a:r>
          </a:p>
          <a:p>
            <a:r>
              <a:rPr lang="hu-HU" dirty="0">
                <a:solidFill>
                  <a:schemeClr val="tx1"/>
                </a:solidFill>
              </a:rPr>
              <a:t>az éjszakában annyi a vonat,</a:t>
            </a:r>
          </a:p>
          <a:p>
            <a:r>
              <a:rPr lang="hu-HU" dirty="0">
                <a:solidFill>
                  <a:schemeClr val="tx1"/>
                </a:solidFill>
              </a:rPr>
              <a:t>mely összerág és széttöri gerincem</a:t>
            </a:r>
          </a:p>
          <a:p>
            <a:r>
              <a:rPr lang="hu-HU" dirty="0">
                <a:solidFill>
                  <a:schemeClr val="tx1"/>
                </a:solidFill>
              </a:rPr>
              <a:t>s vígan megőrli fájó csontomat.</a:t>
            </a:r>
          </a:p>
          <a:p>
            <a:r>
              <a:rPr lang="hu-HU" dirty="0" smtClean="0">
                <a:solidFill>
                  <a:schemeClr val="tx1"/>
                </a:solidFill>
              </a:rPr>
              <a:t>(…)</a:t>
            </a:r>
            <a:endParaRPr lang="hu-HU" dirty="0">
              <a:solidFill>
                <a:schemeClr val="tx1"/>
              </a:solidFill>
            </a:endParaRPr>
          </a:p>
          <a:p>
            <a:r>
              <a:rPr lang="hu-HU" dirty="0">
                <a:solidFill>
                  <a:schemeClr val="tx1"/>
                </a:solidFill>
              </a:rPr>
              <a:t>Ó, jaj nekem, oly fürgék a gonoszak</a:t>
            </a:r>
          </a:p>
          <a:p>
            <a:r>
              <a:rPr lang="hu-HU" dirty="0">
                <a:solidFill>
                  <a:schemeClr val="tx1"/>
                </a:solidFill>
              </a:rPr>
              <a:t>s olyan sok a halál, a temetés.</a:t>
            </a:r>
          </a:p>
          <a:p>
            <a:r>
              <a:rPr lang="hu-HU" dirty="0">
                <a:solidFill>
                  <a:schemeClr val="tx1"/>
                </a:solidFill>
              </a:rPr>
              <a:t> </a:t>
            </a:r>
          </a:p>
          <a:p>
            <a:r>
              <a:rPr lang="hu-HU" dirty="0">
                <a:solidFill>
                  <a:schemeClr val="tx1"/>
                </a:solidFill>
              </a:rPr>
              <a:t>Zörgő szekéren az Idegenember</a:t>
            </a:r>
          </a:p>
          <a:p>
            <a:r>
              <a:rPr lang="hu-HU" dirty="0">
                <a:solidFill>
                  <a:schemeClr val="tx1"/>
                </a:solidFill>
              </a:rPr>
              <a:t>tudom, hogy elvisz engem is egy éjjel</a:t>
            </a:r>
          </a:p>
          <a:p>
            <a:r>
              <a:rPr lang="hu-HU" dirty="0">
                <a:solidFill>
                  <a:schemeClr val="tx1"/>
                </a:solidFill>
              </a:rPr>
              <a:t>s szegény anyám az ablakunkra rogyva</a:t>
            </a:r>
          </a:p>
          <a:p>
            <a:r>
              <a:rPr lang="hu-HU" dirty="0">
                <a:solidFill>
                  <a:schemeClr val="tx1"/>
                </a:solidFill>
              </a:rPr>
              <a:t>néz majd utánam könnyes, kék szemével.</a:t>
            </a:r>
          </a:p>
        </p:txBody>
      </p:sp>
    </p:spTree>
    <p:extLst>
      <p:ext uri="{BB962C8B-B14F-4D97-AF65-F5344CB8AC3E}">
        <p14:creationId xmlns:p14="http://schemas.microsoft.com/office/powerpoint/2010/main" val="2395626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hu-HU" b="1" i="1" dirty="0"/>
              <a:t>Én öngyilkos leszek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179512" y="1689432"/>
            <a:ext cx="4320480" cy="4495800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hu-HU" i="1" dirty="0" smtClean="0"/>
              <a:t>A </a:t>
            </a:r>
            <a:r>
              <a:rPr lang="hu-HU" i="1" dirty="0"/>
              <a:t>gyermek </a:t>
            </a:r>
            <a:r>
              <a:rPr lang="hu-HU" i="1" dirty="0" smtClean="0"/>
              <a:t>naiv fenyegetőzése</a:t>
            </a:r>
          </a:p>
          <a:p>
            <a:pPr fontAlgn="base"/>
            <a:r>
              <a:rPr lang="hu-HU" i="1" dirty="0" smtClean="0"/>
              <a:t>Viselkedésével </a:t>
            </a:r>
            <a:r>
              <a:rPr lang="hu-HU" i="1" dirty="0"/>
              <a:t>és szóhasználatával a felnőtteket idézi:” végrendelkezik”, úgy akar </a:t>
            </a:r>
            <a:r>
              <a:rPr lang="hu-HU" i="1" dirty="0" smtClean="0"/>
              <a:t>meghalni, </a:t>
            </a:r>
            <a:r>
              <a:rPr lang="hu-HU" i="1" dirty="0"/>
              <a:t>mint a „nagyok” </a:t>
            </a:r>
            <a:endParaRPr lang="hu-HU" i="1" dirty="0" smtClean="0"/>
          </a:p>
          <a:p>
            <a:pPr fontAlgn="base"/>
            <a:r>
              <a:rPr lang="hu-HU" i="1" dirty="0" smtClean="0"/>
              <a:t>Önsajnálat – így fenyegetőzését </a:t>
            </a:r>
            <a:r>
              <a:rPr lang="hu-HU" i="1" dirty="0"/>
              <a:t>végül nem lehet komolyan venni.</a:t>
            </a:r>
            <a:endParaRPr lang="hu-HU" dirty="0"/>
          </a:p>
          <a:p>
            <a:pPr fontAlgn="base"/>
            <a:r>
              <a:rPr lang="hu-HU" i="1" dirty="0" smtClean="0"/>
              <a:t>zsarolja </a:t>
            </a:r>
            <a:r>
              <a:rPr lang="hu-HU" i="1" dirty="0"/>
              <a:t>a </a:t>
            </a:r>
            <a:r>
              <a:rPr lang="hu-HU" i="1" dirty="0" smtClean="0"/>
              <a:t>felnőtteket</a:t>
            </a:r>
          </a:p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4716016" y="476672"/>
            <a:ext cx="4427984" cy="59766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dirty="0">
                <a:solidFill>
                  <a:schemeClr val="tx1"/>
                </a:solidFill>
              </a:rPr>
              <a:t>Én öngyilkos leszek</a:t>
            </a:r>
            <a:r>
              <a:rPr lang="hu-HU" dirty="0" smtClean="0">
                <a:solidFill>
                  <a:schemeClr val="tx1"/>
                </a:solidFill>
              </a:rPr>
              <a:t>...  mondom </a:t>
            </a:r>
            <a:r>
              <a:rPr lang="hu-HU" dirty="0">
                <a:solidFill>
                  <a:schemeClr val="tx1"/>
                </a:solidFill>
              </a:rPr>
              <a:t>kesergőn.</a:t>
            </a:r>
          </a:p>
          <a:p>
            <a:r>
              <a:rPr lang="hu-HU" dirty="0">
                <a:solidFill>
                  <a:schemeClr val="tx1"/>
                </a:solidFill>
              </a:rPr>
              <a:t>Csak nézzen rám valaki görbe szemmel,</a:t>
            </a:r>
          </a:p>
          <a:p>
            <a:r>
              <a:rPr lang="hu-HU" dirty="0">
                <a:solidFill>
                  <a:schemeClr val="tx1"/>
                </a:solidFill>
              </a:rPr>
              <a:t>úgy felkötöm magam a városerdőn,</a:t>
            </a:r>
          </a:p>
          <a:p>
            <a:r>
              <a:rPr lang="hu-HU" dirty="0">
                <a:solidFill>
                  <a:schemeClr val="tx1"/>
                </a:solidFill>
              </a:rPr>
              <a:t>vagy revolverrel, mint sok más nagyember.</a:t>
            </a:r>
          </a:p>
          <a:p>
            <a:r>
              <a:rPr lang="hu-HU" dirty="0">
                <a:solidFill>
                  <a:schemeClr val="tx1"/>
                </a:solidFill>
              </a:rPr>
              <a:t>Akkor azután sírhatnak miattam,</a:t>
            </a:r>
          </a:p>
          <a:p>
            <a:r>
              <a:rPr lang="hu-HU" dirty="0">
                <a:solidFill>
                  <a:schemeClr val="tx1"/>
                </a:solidFill>
              </a:rPr>
              <a:t>leragadt szemmel, sárgán, mélyen alszom,</a:t>
            </a:r>
          </a:p>
          <a:p>
            <a:r>
              <a:rPr lang="hu-HU" dirty="0" smtClean="0">
                <a:solidFill>
                  <a:schemeClr val="tx1"/>
                </a:solidFill>
              </a:rPr>
              <a:t>(…)</a:t>
            </a:r>
            <a:endParaRPr lang="hu-HU" dirty="0">
              <a:solidFill>
                <a:schemeClr val="tx1"/>
              </a:solidFill>
            </a:endParaRPr>
          </a:p>
          <a:p>
            <a:r>
              <a:rPr lang="hu-HU" dirty="0">
                <a:solidFill>
                  <a:schemeClr val="tx1"/>
                </a:solidFill>
              </a:rPr>
              <a:t>Az ostorom, csigám örökli öcskös,</a:t>
            </a:r>
          </a:p>
          <a:p>
            <a:r>
              <a:rPr lang="hu-HU" dirty="0">
                <a:solidFill>
                  <a:schemeClr val="tx1"/>
                </a:solidFill>
              </a:rPr>
              <a:t>a bélyegkönyvet valami közömbös,</a:t>
            </a:r>
          </a:p>
          <a:p>
            <a:r>
              <a:rPr lang="hu-HU" dirty="0">
                <a:solidFill>
                  <a:schemeClr val="tx1"/>
                </a:solidFill>
              </a:rPr>
              <a:t>a kisszínházam a kicsi </a:t>
            </a:r>
            <a:r>
              <a:rPr lang="hu-HU" dirty="0" err="1">
                <a:solidFill>
                  <a:schemeClr val="tx1"/>
                </a:solidFill>
              </a:rPr>
              <a:t>hugom</a:t>
            </a:r>
            <a:r>
              <a:rPr lang="hu-HU" dirty="0">
                <a:solidFill>
                  <a:schemeClr val="tx1"/>
                </a:solidFill>
              </a:rPr>
              <a:t>,</a:t>
            </a:r>
          </a:p>
          <a:p>
            <a:r>
              <a:rPr lang="hu-HU" dirty="0">
                <a:solidFill>
                  <a:schemeClr val="tx1"/>
                </a:solidFill>
              </a:rPr>
              <a:t>vagy egy parasztfiúcska, mit tudom.</a:t>
            </a:r>
          </a:p>
          <a:p>
            <a:r>
              <a:rPr lang="hu-HU" dirty="0" smtClean="0">
                <a:solidFill>
                  <a:schemeClr val="tx1"/>
                </a:solidFill>
              </a:rPr>
              <a:t>(…)</a:t>
            </a:r>
            <a:endParaRPr lang="hu-HU" dirty="0">
              <a:solidFill>
                <a:schemeClr val="tx1"/>
              </a:solidFill>
            </a:endParaRPr>
          </a:p>
          <a:p>
            <a:r>
              <a:rPr lang="hu-HU" dirty="0">
                <a:solidFill>
                  <a:schemeClr val="tx1"/>
                </a:solidFill>
              </a:rPr>
              <a:t>Úgy </a:t>
            </a:r>
            <a:r>
              <a:rPr lang="hu-HU" dirty="0" err="1">
                <a:solidFill>
                  <a:schemeClr val="tx1"/>
                </a:solidFill>
              </a:rPr>
              <a:t>itthagyom</a:t>
            </a:r>
            <a:r>
              <a:rPr lang="hu-HU" dirty="0">
                <a:solidFill>
                  <a:schemeClr val="tx1"/>
                </a:solidFill>
              </a:rPr>
              <a:t> ezt az egész világot,</a:t>
            </a:r>
          </a:p>
          <a:p>
            <a:r>
              <a:rPr lang="hu-HU" dirty="0">
                <a:solidFill>
                  <a:schemeClr val="tx1"/>
                </a:solidFill>
              </a:rPr>
              <a:t>amelybe annyit, ah annyit csalódtam.</a:t>
            </a:r>
          </a:p>
          <a:p>
            <a:r>
              <a:rPr lang="hu-HU" dirty="0">
                <a:solidFill>
                  <a:schemeClr val="tx1"/>
                </a:solidFill>
              </a:rPr>
              <a:t>"Szegény fiú" mondják majd hangtalan,</a:t>
            </a:r>
          </a:p>
          <a:p>
            <a:r>
              <a:rPr lang="hu-HU" dirty="0">
                <a:solidFill>
                  <a:schemeClr val="tx1"/>
                </a:solidFill>
              </a:rPr>
              <a:t>"egy pici angyal felrepült az égbe",</a:t>
            </a:r>
          </a:p>
          <a:p>
            <a:r>
              <a:rPr lang="hu-HU" dirty="0">
                <a:solidFill>
                  <a:schemeClr val="tx1"/>
                </a:solidFill>
              </a:rPr>
              <a:t>s egyszerre roppant sajnálom magam</a:t>
            </a:r>
          </a:p>
          <a:p>
            <a:r>
              <a:rPr lang="hu-HU" dirty="0">
                <a:solidFill>
                  <a:schemeClr val="tx1"/>
                </a:solidFill>
              </a:rPr>
              <a:t>s én is szepegve suttogom: "Szegényke"...</a:t>
            </a:r>
          </a:p>
        </p:txBody>
      </p:sp>
    </p:spTree>
    <p:extLst>
      <p:ext uri="{BB962C8B-B14F-4D97-AF65-F5344CB8AC3E}">
        <p14:creationId xmlns:p14="http://schemas.microsoft.com/office/powerpoint/2010/main" val="57519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i="1" dirty="0"/>
              <a:t>A rosszleányok, mondják, arra laknak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225940" y="2021793"/>
            <a:ext cx="4463408" cy="4495800"/>
          </a:xfrm>
        </p:spPr>
        <p:txBody>
          <a:bodyPr>
            <a:normAutofit/>
          </a:bodyPr>
          <a:lstStyle/>
          <a:p>
            <a:pPr fontAlgn="base"/>
            <a:r>
              <a:rPr lang="hu-HU" i="1" dirty="0" smtClean="0"/>
              <a:t>Kettős </a:t>
            </a:r>
            <a:r>
              <a:rPr lang="hu-HU" i="1" dirty="0"/>
              <a:t>szemlélet </a:t>
            </a:r>
            <a:endParaRPr lang="hu-HU" i="1" dirty="0" smtClean="0"/>
          </a:p>
          <a:p>
            <a:pPr fontAlgn="base"/>
            <a:r>
              <a:rPr lang="hu-HU" i="1" dirty="0" smtClean="0"/>
              <a:t>felnőttek </a:t>
            </a:r>
            <a:r>
              <a:rPr lang="hu-HU" i="1" dirty="0"/>
              <a:t>által sugallt </a:t>
            </a:r>
            <a:r>
              <a:rPr lang="hu-HU" i="1" dirty="0" smtClean="0"/>
              <a:t>előítéletek („mondják”)</a:t>
            </a:r>
          </a:p>
          <a:p>
            <a:pPr fontAlgn="base"/>
            <a:r>
              <a:rPr lang="hu-HU" i="1" dirty="0" smtClean="0"/>
              <a:t>Más oldalról részvét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5076056" y="1196454"/>
            <a:ext cx="4067944" cy="561662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dirty="0" smtClean="0">
                <a:solidFill>
                  <a:schemeClr val="tx1"/>
                </a:solidFill>
              </a:rPr>
              <a:t> </a:t>
            </a:r>
            <a:endParaRPr lang="hu-HU" dirty="0">
              <a:solidFill>
                <a:schemeClr val="tx1"/>
              </a:solidFill>
            </a:endParaRPr>
          </a:p>
          <a:p>
            <a:r>
              <a:rPr lang="hu-HU" dirty="0">
                <a:solidFill>
                  <a:schemeClr val="tx1"/>
                </a:solidFill>
              </a:rPr>
              <a:t>A rosszleányok - mondják - arra laknak,</a:t>
            </a:r>
          </a:p>
          <a:p>
            <a:r>
              <a:rPr lang="hu-HU" dirty="0">
                <a:solidFill>
                  <a:schemeClr val="tx1"/>
                </a:solidFill>
              </a:rPr>
              <a:t>árnyán az odvas és repedt falaknak.</a:t>
            </a:r>
          </a:p>
          <a:p>
            <a:r>
              <a:rPr lang="hu-HU" dirty="0">
                <a:solidFill>
                  <a:schemeClr val="tx1"/>
                </a:solidFill>
              </a:rPr>
              <a:t>Én láttam egyet. Óriás kalapban.</a:t>
            </a:r>
          </a:p>
          <a:p>
            <a:r>
              <a:rPr lang="hu-HU" dirty="0">
                <a:solidFill>
                  <a:schemeClr val="tx1"/>
                </a:solidFill>
              </a:rPr>
              <a:t>És arcomat zokogva eltakartam.</a:t>
            </a:r>
          </a:p>
          <a:p>
            <a:r>
              <a:rPr lang="hu-HU" dirty="0">
                <a:solidFill>
                  <a:schemeClr val="tx1"/>
                </a:solidFill>
              </a:rPr>
              <a:t>A keze, lába oly picinyke volt.</a:t>
            </a:r>
          </a:p>
          <a:p>
            <a:r>
              <a:rPr lang="hu-HU" dirty="0">
                <a:solidFill>
                  <a:schemeClr val="tx1"/>
                </a:solidFill>
              </a:rPr>
              <a:t>Az ördög küldte s csupa csipke volt.</a:t>
            </a:r>
          </a:p>
          <a:p>
            <a:r>
              <a:rPr lang="hu-HU" dirty="0">
                <a:solidFill>
                  <a:schemeClr val="tx1"/>
                </a:solidFill>
              </a:rPr>
              <a:t>Színház után ment, csatakos ruhában,</a:t>
            </a:r>
          </a:p>
          <a:p>
            <a:r>
              <a:rPr lang="hu-HU" dirty="0">
                <a:solidFill>
                  <a:schemeClr val="tx1"/>
                </a:solidFill>
              </a:rPr>
              <a:t>egy utcasarkon tűnt az éjbe, láttam.</a:t>
            </a:r>
          </a:p>
          <a:p>
            <a:r>
              <a:rPr lang="hu-HU" dirty="0">
                <a:solidFill>
                  <a:schemeClr val="tx1"/>
                </a:solidFill>
              </a:rPr>
              <a:t>A rosszleány mind arra künn tanyáz,</a:t>
            </a:r>
          </a:p>
          <a:p>
            <a:r>
              <a:rPr lang="hu-HU" dirty="0">
                <a:solidFill>
                  <a:schemeClr val="tx1"/>
                </a:solidFill>
              </a:rPr>
              <a:t>hol sáros utcán szélbe leng a gáz.</a:t>
            </a:r>
          </a:p>
          <a:p>
            <a:r>
              <a:rPr lang="hu-HU" dirty="0">
                <a:solidFill>
                  <a:schemeClr val="tx1"/>
                </a:solidFill>
              </a:rPr>
              <a:t>Úgy látom őket. Szájuk fázva reszket.</a:t>
            </a:r>
          </a:p>
          <a:p>
            <a:r>
              <a:rPr lang="hu-HU" dirty="0">
                <a:solidFill>
                  <a:schemeClr val="tx1"/>
                </a:solidFill>
              </a:rPr>
              <a:t>Hideg testük, akár a szín-ezüst.</a:t>
            </a:r>
          </a:p>
          <a:p>
            <a:r>
              <a:rPr lang="hu-HU" dirty="0">
                <a:solidFill>
                  <a:schemeClr val="tx1"/>
                </a:solidFill>
              </a:rPr>
              <a:t>Előttük lángol egy förtelmes üst</a:t>
            </a:r>
          </a:p>
          <a:p>
            <a:r>
              <a:rPr lang="hu-HU" dirty="0">
                <a:solidFill>
                  <a:schemeClr val="tx1"/>
                </a:solidFill>
              </a:rPr>
              <a:t>s kígyóvért isznak és békákat esznek.</a:t>
            </a:r>
          </a:p>
        </p:txBody>
      </p:sp>
    </p:spTree>
    <p:extLst>
      <p:ext uri="{BB962C8B-B14F-4D97-AF65-F5344CB8AC3E}">
        <p14:creationId xmlns:p14="http://schemas.microsoft.com/office/powerpoint/2010/main" val="358904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Nyelvezet, stílus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u-HU" dirty="0" smtClean="0"/>
              <a:t>választékos</a:t>
            </a:r>
          </a:p>
          <a:p>
            <a:r>
              <a:rPr lang="hu-HU" dirty="0" smtClean="0"/>
              <a:t>nem </a:t>
            </a:r>
            <a:r>
              <a:rPr lang="hu-HU" dirty="0"/>
              <a:t>a gyermek valódi nyelve, csak egy-egy </a:t>
            </a:r>
            <a:r>
              <a:rPr lang="hu-HU" dirty="0" smtClean="0"/>
              <a:t>fordulat</a:t>
            </a:r>
          </a:p>
          <a:p>
            <a:r>
              <a:rPr lang="hu-HU" dirty="0"/>
              <a:t>A</a:t>
            </a:r>
            <a:r>
              <a:rPr lang="hu-HU" dirty="0" smtClean="0"/>
              <a:t> </a:t>
            </a:r>
            <a:r>
              <a:rPr lang="hu-HU" dirty="0"/>
              <a:t>kisgyerek nem így beszél, de így lát és így </a:t>
            </a:r>
            <a:r>
              <a:rPr lang="hu-HU" dirty="0" smtClean="0"/>
              <a:t>gondolkodik</a:t>
            </a:r>
          </a:p>
          <a:p>
            <a:r>
              <a:rPr lang="hu-HU" dirty="0" smtClean="0"/>
              <a:t>sok </a:t>
            </a:r>
            <a:r>
              <a:rPr lang="hu-HU" dirty="0"/>
              <a:t>díszítő </a:t>
            </a:r>
            <a:r>
              <a:rPr lang="hu-HU" dirty="0" smtClean="0"/>
              <a:t>elem (színek, </a:t>
            </a:r>
            <a:r>
              <a:rPr lang="hu-HU" dirty="0"/>
              <a:t>hangulatfestő </a:t>
            </a:r>
            <a:r>
              <a:rPr lang="hu-HU" dirty="0" smtClean="0"/>
              <a:t>szavak, különböző </a:t>
            </a:r>
            <a:r>
              <a:rPr lang="hu-HU" dirty="0"/>
              <a:t>ásványok és </a:t>
            </a:r>
            <a:r>
              <a:rPr lang="hu-HU" dirty="0" smtClean="0"/>
              <a:t>drágakövek)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6065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NYUGAT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u-HU" dirty="0" smtClean="0"/>
              <a:t>1908-41</a:t>
            </a:r>
          </a:p>
          <a:p>
            <a:r>
              <a:rPr lang="hu-HU" dirty="0" smtClean="0"/>
              <a:t>Modernizmus, szakítás az akadémista irodalommal </a:t>
            </a:r>
          </a:p>
          <a:p>
            <a:r>
              <a:rPr lang="hu-HU" dirty="0" smtClean="0"/>
              <a:t>Befogadó lap, kritérium a tehetség</a:t>
            </a:r>
          </a:p>
          <a:p>
            <a:r>
              <a:rPr lang="hu-HU" dirty="0" smtClean="0"/>
              <a:t>Nem kötődik politikai-ideológiai irányzatokhoz</a:t>
            </a:r>
          </a:p>
          <a:p>
            <a:r>
              <a:rPr lang="hu-HU" dirty="0" smtClean="0"/>
              <a:t>(kivéve a háború idején)</a:t>
            </a:r>
          </a:p>
          <a:p>
            <a:r>
              <a:rPr lang="hu-HU" dirty="0" smtClean="0"/>
              <a:t>Kosztolányi az első nemzedék tagja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5911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067944" y="1600200"/>
            <a:ext cx="4618856" cy="4525963"/>
          </a:xfrm>
        </p:spPr>
        <p:txBody>
          <a:bodyPr/>
          <a:lstStyle/>
          <a:p>
            <a:r>
              <a:rPr lang="hu-HU" dirty="0" smtClean="0"/>
              <a:t>Szabadka 1885</a:t>
            </a:r>
          </a:p>
          <a:p>
            <a:r>
              <a:rPr lang="hu-HU" dirty="0" smtClean="0"/>
              <a:t>Magántanuló (betegségek)</a:t>
            </a:r>
          </a:p>
          <a:p>
            <a:r>
              <a:rPr lang="hu-HU" dirty="0" smtClean="0"/>
              <a:t>Polgári </a:t>
            </a:r>
            <a:r>
              <a:rPr lang="hu-HU" dirty="0" smtClean="0"/>
              <a:t>jómód</a:t>
            </a:r>
            <a:endParaRPr lang="hu-HU" dirty="0"/>
          </a:p>
        </p:txBody>
      </p:sp>
      <p:pic>
        <p:nvPicPr>
          <p:cNvPr id="11266" name="Picture 2" descr="http://www.korkep.sk/wp-content/uploads/2015/03/1.-Kosztol%C3%A1nyi-ba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7750"/>
            <a:ext cx="3528392" cy="62340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5076056" y="1600200"/>
            <a:ext cx="3610744" cy="4525963"/>
          </a:xfrm>
        </p:spPr>
        <p:txBody>
          <a:bodyPr/>
          <a:lstStyle/>
          <a:p>
            <a:r>
              <a:rPr lang="hu-HU" dirty="0" smtClean="0"/>
              <a:t>Egyetem:</a:t>
            </a:r>
          </a:p>
          <a:p>
            <a:r>
              <a:rPr lang="hu-HU" dirty="0" smtClean="0"/>
              <a:t>magyar és német szak</a:t>
            </a:r>
          </a:p>
          <a:p>
            <a:r>
              <a:rPr lang="hu-HU" dirty="0" smtClean="0"/>
              <a:t>1907. Négy fal között – A NYUGAT elismert költője</a:t>
            </a:r>
            <a:endParaRPr lang="hu-HU" dirty="0"/>
          </a:p>
        </p:txBody>
      </p:sp>
      <p:pic>
        <p:nvPicPr>
          <p:cNvPr id="8194" name="Picture 2" descr="https://www.antikvarium.hu/foto/13276846-nag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0996"/>
            <a:ext cx="4608512" cy="61343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Epikai és lírai művek</a:t>
            </a:r>
          </a:p>
          <a:p>
            <a:pPr marL="0" indent="0">
              <a:buNone/>
            </a:pPr>
            <a:r>
              <a:rPr lang="hu-HU" dirty="0" smtClean="0"/>
              <a:t>Regények</a:t>
            </a:r>
            <a:endParaRPr lang="hu-HU" dirty="0"/>
          </a:p>
          <a:p>
            <a:r>
              <a:rPr lang="hu-HU" dirty="0"/>
              <a:t>Édes Anna</a:t>
            </a:r>
          </a:p>
          <a:p>
            <a:r>
              <a:rPr lang="hu-HU" dirty="0"/>
              <a:t>Pacsirta</a:t>
            </a:r>
          </a:p>
          <a:p>
            <a:r>
              <a:rPr lang="hu-HU" dirty="0"/>
              <a:t>Aranysárkány</a:t>
            </a:r>
          </a:p>
          <a:p>
            <a:r>
              <a:rPr lang="hu-HU" dirty="0"/>
              <a:t>Néró, a véres </a:t>
            </a:r>
            <a:r>
              <a:rPr lang="hu-HU" dirty="0" smtClean="0"/>
              <a:t>költő</a:t>
            </a:r>
          </a:p>
          <a:p>
            <a:pPr marL="0" indent="0">
              <a:buNone/>
            </a:pPr>
            <a:r>
              <a:rPr lang="hu-HU" dirty="0" smtClean="0"/>
              <a:t>Fordítások (pl. Shakespeare)</a:t>
            </a:r>
          </a:p>
          <a:p>
            <a:r>
              <a:rPr lang="hu-HU" dirty="0" smtClean="0"/>
              <a:t>Lírájában a játékosság, nyelvi bravúrok, a humor nagy szerepet játszik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1600361"/>
            <a:ext cx="3161173" cy="3193762"/>
          </a:xfrm>
          <a:prstGeom prst="rect">
            <a:avLst/>
          </a:prstGeom>
        </p:spPr>
      </p:pic>
      <p:sp>
        <p:nvSpPr>
          <p:cNvPr id="5" name="Ellipszis buborék 4"/>
          <p:cNvSpPr/>
          <p:nvPr/>
        </p:nvSpPr>
        <p:spPr>
          <a:xfrm>
            <a:off x="3419872" y="5661248"/>
            <a:ext cx="5472608" cy="1008112"/>
          </a:xfrm>
          <a:prstGeom prst="wedgeEllipseCallout">
            <a:avLst>
              <a:gd name="adj1" fmla="val -91907"/>
              <a:gd name="adj2" fmla="val -29558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Ó, JÓ ZENE A HÖRGŐ</a:t>
            </a:r>
          </a:p>
          <a:p>
            <a:pPr algn="ctr"/>
            <a:r>
              <a:rPr lang="hu-HU" dirty="0" smtClean="0"/>
              <a:t>KÍNOKRA EGY KALANDOR CSÖRGŐ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Felesége </a:t>
            </a:r>
            <a:r>
              <a:rPr lang="hu-HU" dirty="0" err="1" smtClean="0"/>
              <a:t>Harmos</a:t>
            </a:r>
            <a:r>
              <a:rPr lang="hu-HU" dirty="0" smtClean="0"/>
              <a:t> Ilona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42" name="Picture 2" descr="http://cultura.hu/wp-content/uploads/2013/03/kosztolanyi-harm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00200"/>
            <a:ext cx="6293907" cy="49508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7170" name="Picture 2" descr="http://publicer.hu/hirimages/2839/galeria/kosztk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8489844" cy="5145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szegény kisgyermek panaszai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4679432" cy="4495800"/>
          </a:xfrm>
        </p:spPr>
        <p:txBody>
          <a:bodyPr>
            <a:normAutofit/>
          </a:bodyPr>
          <a:lstStyle/>
          <a:p>
            <a:pPr fontAlgn="base"/>
            <a:r>
              <a:rPr lang="hu-HU" dirty="0" smtClean="0"/>
              <a:t>összesen </a:t>
            </a:r>
            <a:r>
              <a:rPr lang="hu-HU" dirty="0"/>
              <a:t>64 vers </a:t>
            </a:r>
            <a:endParaRPr lang="hu-HU" dirty="0" smtClean="0"/>
          </a:p>
          <a:p>
            <a:pPr fontAlgn="base"/>
            <a:r>
              <a:rPr lang="hu-HU" dirty="0" smtClean="0"/>
              <a:t>nem </a:t>
            </a:r>
            <a:r>
              <a:rPr lang="hu-HU" dirty="0"/>
              <a:t>cím, </a:t>
            </a:r>
            <a:r>
              <a:rPr lang="hu-HU" dirty="0" smtClean="0"/>
              <a:t>hanem kezdősor</a:t>
            </a:r>
          </a:p>
          <a:p>
            <a:pPr fontAlgn="base"/>
            <a:r>
              <a:rPr lang="hu-HU" dirty="0" smtClean="0"/>
              <a:t>mintha </a:t>
            </a:r>
            <a:r>
              <a:rPr lang="hu-HU" dirty="0"/>
              <a:t>egy végtelen monológot </a:t>
            </a:r>
            <a:r>
              <a:rPr lang="hu-HU" dirty="0" smtClean="0"/>
              <a:t>olvasnánk</a:t>
            </a:r>
            <a:endParaRPr lang="hu-HU" dirty="0"/>
          </a:p>
          <a:p>
            <a:pPr fontAlgn="base"/>
            <a:r>
              <a:rPr lang="hu-HU" dirty="0" smtClean="0"/>
              <a:t>a </a:t>
            </a:r>
            <a:r>
              <a:rPr lang="hu-HU" dirty="0"/>
              <a:t>versek </a:t>
            </a:r>
            <a:r>
              <a:rPr lang="hu-HU" dirty="0" smtClean="0"/>
              <a:t>sorrendje –nincs egyértelmű logika</a:t>
            </a:r>
          </a:p>
          <a:p>
            <a:pPr fontAlgn="base"/>
            <a:r>
              <a:rPr lang="hu-HU" dirty="0" smtClean="0"/>
              <a:t>csapongó</a:t>
            </a:r>
            <a:r>
              <a:rPr lang="hu-HU" dirty="0"/>
              <a:t>, változatos: egymás </a:t>
            </a:r>
            <a:r>
              <a:rPr lang="hu-HU" dirty="0" smtClean="0"/>
              <a:t>mellett különböző témájú, szemléletű versek</a:t>
            </a:r>
            <a:endParaRPr lang="hu-HU" dirty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28" y="1600200"/>
            <a:ext cx="3238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91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 kezdő és záró darab kiemelt fontosságú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467544" y="1772816"/>
            <a:ext cx="3797752" cy="4968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>
                <a:solidFill>
                  <a:srgbClr val="FF0000"/>
                </a:solidFill>
              </a:rPr>
              <a:t>KEZDŐ</a:t>
            </a:r>
            <a:endParaRPr lang="hu-HU" sz="2800" b="1" dirty="0" smtClean="0">
              <a:solidFill>
                <a:srgbClr val="FF0000"/>
              </a:solidFill>
            </a:endParaRPr>
          </a:p>
          <a:p>
            <a:pPr algn="ctr"/>
            <a:r>
              <a:rPr lang="hu-HU" sz="2800" b="1" dirty="0" smtClean="0">
                <a:solidFill>
                  <a:schemeClr val="tx1"/>
                </a:solidFill>
              </a:rPr>
              <a:t>Mint </a:t>
            </a:r>
            <a:r>
              <a:rPr lang="hu-HU" sz="2800" b="1" dirty="0" smtClean="0">
                <a:solidFill>
                  <a:schemeClr val="tx1"/>
                </a:solidFill>
              </a:rPr>
              <a:t>aki a sínek közé esett…</a:t>
            </a:r>
          </a:p>
          <a:p>
            <a:pPr algn="ctr"/>
            <a:endParaRPr lang="hu-HU" sz="2800" dirty="0">
              <a:solidFill>
                <a:schemeClr val="tx1"/>
              </a:solidFill>
            </a:endParaRPr>
          </a:p>
          <a:p>
            <a:pPr marL="285750" indent="-285750" algn="ctr">
              <a:buFontTx/>
              <a:buChar char="-"/>
            </a:pPr>
            <a:r>
              <a:rPr lang="hu-HU" sz="2800" dirty="0" smtClean="0">
                <a:solidFill>
                  <a:schemeClr val="tx1"/>
                </a:solidFill>
              </a:rPr>
              <a:t>Felnőtt szemmel néz vissza</a:t>
            </a:r>
          </a:p>
          <a:p>
            <a:pPr marL="285750" indent="-285750" algn="ctr">
              <a:buFontTx/>
              <a:buChar char="-"/>
            </a:pPr>
            <a:r>
              <a:rPr lang="hu-HU" sz="2800" dirty="0" smtClean="0">
                <a:solidFill>
                  <a:schemeClr val="tx1"/>
                </a:solidFill>
              </a:rPr>
              <a:t>Egyetlen pillanat, amikor az egész életét végigéli</a:t>
            </a:r>
          </a:p>
          <a:p>
            <a:pPr marL="285750" indent="-285750" algn="ctr">
              <a:buFontTx/>
              <a:buChar char="-"/>
            </a:pPr>
            <a:r>
              <a:rPr lang="hu-HU" sz="2800" dirty="0" smtClean="0">
                <a:solidFill>
                  <a:schemeClr val="tx1"/>
                </a:solidFill>
              </a:rPr>
              <a:t>A halál közelében válik világossá a lényeg</a:t>
            </a:r>
            <a:endParaRPr lang="hu-HU" sz="2800" dirty="0">
              <a:solidFill>
                <a:schemeClr val="tx1"/>
              </a:solidFill>
            </a:endParaRPr>
          </a:p>
          <a:p>
            <a:pPr algn="ctr"/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5269155" y="2060848"/>
            <a:ext cx="3312368" cy="3965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dirty="0"/>
              <a:t>Mint aki a sínek közé esett...</a:t>
            </a:r>
            <a:br>
              <a:rPr lang="hu-HU" dirty="0"/>
            </a:br>
            <a:r>
              <a:rPr lang="hu-HU" dirty="0"/>
              <a:t>És általérzi tűnő életét,</a:t>
            </a:r>
            <a:br>
              <a:rPr lang="hu-HU" dirty="0"/>
            </a:br>
            <a:r>
              <a:rPr lang="hu-HU" dirty="0" smtClean="0"/>
              <a:t>(…)</a:t>
            </a:r>
            <a:r>
              <a:rPr lang="hu-HU" dirty="0"/>
              <a:t/>
            </a:r>
            <a:br>
              <a:rPr lang="hu-HU" dirty="0"/>
            </a:br>
            <a:r>
              <a:rPr lang="hu-HU" dirty="0"/>
              <a:t>és lát, ahogy nem látott sose még</a:t>
            </a:r>
            <a:r>
              <a:rPr lang="hu-HU" dirty="0" smtClean="0"/>
              <a:t>:</a:t>
            </a:r>
            <a:r>
              <a:rPr lang="hu-HU" dirty="0"/>
              <a:t> </a:t>
            </a:r>
          </a:p>
          <a:p>
            <a:r>
              <a:rPr lang="hu-HU" dirty="0" smtClean="0"/>
              <a:t>(...)</a:t>
            </a:r>
          </a:p>
          <a:p>
            <a:r>
              <a:rPr lang="hu-HU" dirty="0" smtClean="0"/>
              <a:t>és </a:t>
            </a:r>
            <a:r>
              <a:rPr lang="hu-HU" dirty="0"/>
              <a:t>a halál távolba mennydörög,</a:t>
            </a:r>
            <a:br>
              <a:rPr lang="hu-HU" dirty="0"/>
            </a:br>
            <a:r>
              <a:rPr lang="hu-HU" dirty="0"/>
              <a:t>egy percre megfogom, ami örök,</a:t>
            </a:r>
            <a:br>
              <a:rPr lang="hu-HU" dirty="0"/>
            </a:br>
            <a:r>
              <a:rPr lang="hu-HU" dirty="0"/>
              <a:t>lepkéket, álmot, rémest, édeset:</a:t>
            </a:r>
            <a:br>
              <a:rPr lang="hu-HU" dirty="0"/>
            </a:b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5093640" y="1907224"/>
            <a:ext cx="3672408" cy="4699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hu-HU" sz="2800" b="1" dirty="0" smtClean="0">
                <a:solidFill>
                  <a:srgbClr val="FF0000"/>
                </a:solidFill>
              </a:rPr>
              <a:t>ZÁRÓ</a:t>
            </a:r>
            <a:endParaRPr lang="hu-HU" sz="2800" b="1" dirty="0" smtClean="0">
              <a:solidFill>
                <a:srgbClr val="FF0000"/>
              </a:solidFill>
            </a:endParaRPr>
          </a:p>
          <a:p>
            <a:pPr algn="ctr"/>
            <a:r>
              <a:rPr lang="hu-HU" sz="2800" b="1" dirty="0" smtClean="0">
                <a:solidFill>
                  <a:schemeClr val="tx1"/>
                </a:solidFill>
              </a:rPr>
              <a:t>Menj</a:t>
            </a:r>
            <a:r>
              <a:rPr lang="hu-HU" sz="2800" b="1" dirty="0" smtClean="0">
                <a:solidFill>
                  <a:schemeClr val="tx1"/>
                </a:solidFill>
              </a:rPr>
              <a:t>, kisgyerek…</a:t>
            </a:r>
          </a:p>
          <a:p>
            <a:pPr algn="ctr"/>
            <a:endParaRPr lang="hu-HU" sz="2800" dirty="0">
              <a:solidFill>
                <a:schemeClr val="tx1"/>
              </a:solidFill>
            </a:endParaRPr>
          </a:p>
          <a:p>
            <a:pPr marL="457200" indent="-457200" algn="ctr">
              <a:buFontTx/>
              <a:buChar char="-"/>
            </a:pPr>
            <a:r>
              <a:rPr lang="hu-HU" sz="2800" dirty="0" smtClean="0">
                <a:solidFill>
                  <a:schemeClr val="tx1"/>
                </a:solidFill>
              </a:rPr>
              <a:t>Lezárja a gyermeki korszakát</a:t>
            </a:r>
          </a:p>
          <a:p>
            <a:pPr marL="457200" indent="-457200" algn="ctr">
              <a:buFontTx/>
              <a:buChar char="-"/>
            </a:pPr>
            <a:r>
              <a:rPr lang="hu-HU" sz="2800" dirty="0" smtClean="0">
                <a:solidFill>
                  <a:schemeClr val="tx1"/>
                </a:solidFill>
              </a:rPr>
              <a:t>Elbúcsúzik a „szereptől”</a:t>
            </a:r>
          </a:p>
          <a:p>
            <a:pPr algn="ctr"/>
            <a:endParaRPr lang="hu-HU" dirty="0"/>
          </a:p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069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án">
  <a:themeElements>
    <a:clrScheme name="Mediá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á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112</TotalTime>
  <Words>742</Words>
  <Application>Microsoft Office PowerPoint</Application>
  <PresentationFormat>Diavetítés a képernyőre (4:3 oldalarány)</PresentationFormat>
  <Paragraphs>145</Paragraphs>
  <Slides>17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1" baseType="lpstr">
      <vt:lpstr>Tw Cen MT</vt:lpstr>
      <vt:lpstr>Wingdings</vt:lpstr>
      <vt:lpstr>Wingdings 2</vt:lpstr>
      <vt:lpstr>Medián</vt:lpstr>
      <vt:lpstr>Kosztolányi   A szegény kisgyermek panaszai</vt:lpstr>
      <vt:lpstr>A NYUGAT</vt:lpstr>
      <vt:lpstr>PowerPoint bemutató</vt:lpstr>
      <vt:lpstr>PowerPoint bemutató</vt:lpstr>
      <vt:lpstr>PowerPoint bemutató</vt:lpstr>
      <vt:lpstr>Felesége Harmos Ilona</vt:lpstr>
      <vt:lpstr>PowerPoint bemutató</vt:lpstr>
      <vt:lpstr>A szegény kisgyermek panaszai</vt:lpstr>
      <vt:lpstr>A kezdő és záró darab kiemelt fontosságú</vt:lpstr>
      <vt:lpstr>SZEREPVERSEK</vt:lpstr>
      <vt:lpstr>Témák: bármi, amivel egy gyermek érzelmi viszonyt alakít ki: </vt:lpstr>
      <vt:lpstr>Mostan színes tintákról álmodom </vt:lpstr>
      <vt:lpstr>A rút varangyot véresen megöltük </vt:lpstr>
      <vt:lpstr>Én félek </vt:lpstr>
      <vt:lpstr>Én öngyilkos leszek </vt:lpstr>
      <vt:lpstr>A rosszleányok, mondják, arra laknak </vt:lpstr>
      <vt:lpstr>Nyelvezet, stílus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Kosztolányi</dc:title>
  <dc:creator>sztakacs</dc:creator>
  <cp:lastModifiedBy>Admin</cp:lastModifiedBy>
  <cp:revision>22</cp:revision>
  <dcterms:created xsi:type="dcterms:W3CDTF">2016-04-06T09:37:45Z</dcterms:created>
  <dcterms:modified xsi:type="dcterms:W3CDTF">2021-03-02T07:37:48Z</dcterms:modified>
</cp:coreProperties>
</file>