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4400" b="1" dirty="0" smtClean="0"/>
              <a:t>Radnóti: Tétova Óda</a:t>
            </a:r>
            <a:endParaRPr lang="hu-HU" sz="4400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591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66671" y="566671"/>
            <a:ext cx="10250556" cy="5224530"/>
          </a:xfrm>
        </p:spPr>
        <p:txBody>
          <a:bodyPr>
            <a:normAutofit/>
          </a:bodyPr>
          <a:lstStyle/>
          <a:p>
            <a:r>
              <a:rPr lang="hu-HU" sz="3600" dirty="0" smtClean="0"/>
              <a:t>SZERELMEM CSILLAGRENDSZERE</a:t>
            </a:r>
          </a:p>
          <a:p>
            <a:r>
              <a:rPr lang="hu-HU" sz="3600" dirty="0" smtClean="0"/>
              <a:t>HOLDTÓL CIRMOS ÉJ ……..VADÁSZ(IK)</a:t>
            </a:r>
          </a:p>
          <a:p>
            <a:r>
              <a:rPr lang="hu-HU" sz="3600" dirty="0" smtClean="0"/>
              <a:t>RÖPPENŐ KIS ÁLMOKAT</a:t>
            </a:r>
          </a:p>
          <a:p>
            <a:r>
              <a:rPr lang="hu-HU" sz="3600" dirty="0" smtClean="0"/>
              <a:t>ZENG EGY FÉL CUKORDARAB</a:t>
            </a:r>
          </a:p>
          <a:p>
            <a:r>
              <a:rPr lang="hu-HU" sz="3600" dirty="0" smtClean="0"/>
              <a:t>ÁLOM HULLONGÓ SÖTÉTJE</a:t>
            </a:r>
          </a:p>
          <a:p>
            <a:r>
              <a:rPr lang="hu-HU" sz="3600" dirty="0" smtClean="0"/>
              <a:t>KEZED PÁRNÁMRA HULL, ELALVÓ NYÍRFAÁG</a:t>
            </a:r>
          </a:p>
          <a:p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259743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3323845" y="1395092"/>
            <a:ext cx="4855336" cy="11075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/>
              <a:t>TÉTOVA</a:t>
            </a:r>
            <a:endParaRPr lang="hu-HU" sz="3200" b="1" dirty="0"/>
          </a:p>
        </p:txBody>
      </p:sp>
      <p:sp>
        <p:nvSpPr>
          <p:cNvPr id="5" name="Felfelé nyílbuborék 4"/>
          <p:cNvSpPr/>
          <p:nvPr/>
        </p:nvSpPr>
        <p:spPr>
          <a:xfrm>
            <a:off x="2472744" y="2498502"/>
            <a:ext cx="2537139" cy="206062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KIMONDHATATLANSÁG?</a:t>
            </a:r>
            <a:endParaRPr lang="hu-HU" dirty="0"/>
          </a:p>
        </p:txBody>
      </p:sp>
      <p:sp>
        <p:nvSpPr>
          <p:cNvPr id="6" name="Felfelé nyílbuborék 5"/>
          <p:cNvSpPr/>
          <p:nvPr/>
        </p:nvSpPr>
        <p:spPr>
          <a:xfrm>
            <a:off x="5885678" y="2498502"/>
            <a:ext cx="2408350" cy="206062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JÓZSEF ATTILÁHOZ KÉPEST?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565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600" dirty="0" smtClean="0"/>
              <a:t>A LEGTÖBB SZERELMES VERS GYÖTRELME: A VISZONZATLANSÁG, A REMÉNYTELENSÉG, A BOLDOGTALANSÁG</a:t>
            </a:r>
          </a:p>
          <a:p>
            <a:pPr marL="0" indent="0">
              <a:buNone/>
            </a:pPr>
            <a:endParaRPr lang="hu-HU" sz="3600" dirty="0" smtClean="0"/>
          </a:p>
          <a:p>
            <a:r>
              <a:rPr lang="hu-HU" sz="3600" dirty="0" smtClean="0"/>
              <a:t>ITT PEDIG: KÖLTŐ VAGYOK ÉS NEM TUDOM ELMONDANI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167672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69148" y="2163651"/>
            <a:ext cx="4543022" cy="3276481"/>
          </a:xfrm>
        </p:spPr>
        <p:txBody>
          <a:bodyPr/>
          <a:lstStyle/>
          <a:p>
            <a:r>
              <a:rPr lang="hu-HU" dirty="0" smtClean="0"/>
              <a:t>József Attila hatás</a:t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Hitvesi költészet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7067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93" y="978795"/>
            <a:ext cx="9387267" cy="52803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artalom hely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402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76" y="978795"/>
            <a:ext cx="4581657" cy="2378418"/>
          </a:xfrm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Mióta készülök, hogy elmondjam neked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szerelmem rejtett csillagrendszerét;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egy képben csak talán, s csupán a lényeget.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De nyüzsgő s áradó vagy bennem, mint a lét,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és néha meg olyan, oly biztos és örök,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mint kőben a megkövesült csigaház. </a:t>
            </a:r>
          </a:p>
        </p:txBody>
      </p:sp>
      <p:sp>
        <p:nvSpPr>
          <p:cNvPr id="5" name="Téglalap 4"/>
          <p:cNvSpPr/>
          <p:nvPr/>
        </p:nvSpPr>
        <p:spPr>
          <a:xfrm>
            <a:off x="5396248" y="61175"/>
            <a:ext cx="6233375" cy="13007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Versindítások: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„Ez világ sem kell már nékem…”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Földiekkel játszó…”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„őrjít ez a csókos valóság”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5550794" y="1433908"/>
            <a:ext cx="6078829" cy="592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Köznyelvi, a hétköznapok intimitása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5550794" y="2103610"/>
            <a:ext cx="6233375" cy="708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 szerelem természete – a kimondás lehetetlensége</a:t>
            </a:r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5550794" y="2859110"/>
            <a:ext cx="6233375" cy="708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Ellentétekben: nyüzsgő, áradó – biztos és örök</a:t>
            </a:r>
            <a:endParaRPr lang="hu-HU" dirty="0"/>
          </a:p>
        </p:txBody>
      </p:sp>
      <p:sp>
        <p:nvSpPr>
          <p:cNvPr id="9" name="Téglalap 8"/>
          <p:cNvSpPr/>
          <p:nvPr/>
        </p:nvSpPr>
        <p:spPr>
          <a:xfrm>
            <a:off x="1983346" y="4494727"/>
            <a:ext cx="3683358" cy="1043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„csillagképek rezegnek benned” (JA)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2268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2618" y="1742822"/>
            <a:ext cx="4993782" cy="3649133"/>
          </a:xfrm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holdtól cirmos éj mozdul fejem fölött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 zizzenve röppenő kis álmokat vadász.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S még mindig nem tudom elmondani neked, 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mit is jelent az nékem, hogy ha dolgozom,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óvó tekinteted érzem kezem felett.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Hasonlat mit sem ér. </a:t>
            </a:r>
            <a:r>
              <a:rPr lang="hu-HU" dirty="0">
                <a:solidFill>
                  <a:schemeClr val="bg1"/>
                </a:solidFill>
              </a:rPr>
              <a:t>Felötlik s eldobom.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És holnap az egészet </a:t>
            </a:r>
            <a:r>
              <a:rPr lang="hu-HU" dirty="0" err="1">
                <a:solidFill>
                  <a:schemeClr val="bg1"/>
                </a:solidFill>
              </a:rPr>
              <a:t>ujra</a:t>
            </a:r>
            <a:r>
              <a:rPr lang="hu-HU" dirty="0">
                <a:solidFill>
                  <a:schemeClr val="bg1"/>
                </a:solidFill>
              </a:rPr>
              <a:t> kezdem,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rgbClr val="FF0000"/>
                </a:solidFill>
              </a:rPr>
              <a:t>mert annyit érek én, amennyit ér a szó </a:t>
            </a:r>
            <a:br>
              <a:rPr lang="hu-HU" dirty="0">
                <a:solidFill>
                  <a:srgbClr val="FF0000"/>
                </a:solidFill>
              </a:rPr>
            </a:br>
            <a:r>
              <a:rPr lang="hu-HU" dirty="0">
                <a:solidFill>
                  <a:srgbClr val="FF0000"/>
                </a:solidFill>
              </a:rPr>
              <a:t>versemben </a:t>
            </a:r>
            <a:r>
              <a:rPr lang="hu-HU" dirty="0">
                <a:solidFill>
                  <a:schemeClr val="bg1"/>
                </a:solidFill>
              </a:rPr>
              <a:t>s mert ez addig izgat engem,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míg csont marad belőlem s néhány hajcsomó. </a:t>
            </a:r>
          </a:p>
        </p:txBody>
      </p:sp>
      <p:sp>
        <p:nvSpPr>
          <p:cNvPr id="4" name="Téglalap 3"/>
          <p:cNvSpPr/>
          <p:nvPr/>
        </p:nvSpPr>
        <p:spPr>
          <a:xfrm>
            <a:off x="4738397" y="2974960"/>
            <a:ext cx="6078829" cy="592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Köznyelvi, a hétköznapok intimitása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4738397" y="2102327"/>
            <a:ext cx="6078829" cy="592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Választékos, metaforikus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4738397" y="3670479"/>
            <a:ext cx="6233375" cy="708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 szerelem természete – a kimondás lehetetlensége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5112399" y="4919730"/>
            <a:ext cx="5704827" cy="682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Ars </a:t>
            </a:r>
            <a:r>
              <a:rPr lang="hu-HU" dirty="0" err="1" smtClean="0"/>
              <a:t>poetikus</a:t>
            </a:r>
            <a:r>
              <a:rPr lang="hu-HU" dirty="0" smtClean="0"/>
              <a:t> kitérő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4259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1" y="206063"/>
            <a:ext cx="5212723" cy="6413678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Fáradt vagy s én is érzem, hosszú volt a nap, -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mit mondjak még? a tárgyak összenéznek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s téged dicsérnek, zeng </a:t>
            </a:r>
            <a:r>
              <a:rPr lang="hu-HU" dirty="0">
                <a:solidFill>
                  <a:schemeClr val="bg1"/>
                </a:solidFill>
              </a:rPr>
              <a:t>egy fél cukordarab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az asztalon és csöppje hull a méznek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 </a:t>
            </a:r>
            <a:r>
              <a:rPr lang="hu-HU" b="1" dirty="0">
                <a:solidFill>
                  <a:schemeClr val="bg1"/>
                </a:solidFill>
              </a:rPr>
              <a:t>mint színarany golyó ragyog a </a:t>
            </a:r>
            <a:r>
              <a:rPr lang="hu-HU" b="1" dirty="0" err="1">
                <a:solidFill>
                  <a:schemeClr val="bg1"/>
                </a:solidFill>
              </a:rPr>
              <a:t>teritőn</a:t>
            </a:r>
            <a:r>
              <a:rPr lang="hu-HU" dirty="0">
                <a:solidFill>
                  <a:schemeClr val="bg1"/>
                </a:solidFill>
              </a:rPr>
              <a:t>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 </a:t>
            </a:r>
            <a:r>
              <a:rPr lang="hu-HU" b="1" dirty="0">
                <a:solidFill>
                  <a:schemeClr val="bg1"/>
                </a:solidFill>
              </a:rPr>
              <a:t>magától csendül egy üres vizespohár</a:t>
            </a:r>
            <a:r>
              <a:rPr lang="hu-HU" dirty="0">
                <a:solidFill>
                  <a:schemeClr val="bg1"/>
                </a:solidFill>
              </a:rPr>
              <a:t>.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Boldog, mert véled él. </a:t>
            </a:r>
            <a:r>
              <a:rPr lang="hu-HU" dirty="0">
                <a:solidFill>
                  <a:schemeClr val="bg1"/>
                </a:solidFill>
              </a:rPr>
              <a:t>S talán lesz még időm,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hogy elmondjam milyen, mikor </a:t>
            </a:r>
            <a:r>
              <a:rPr lang="hu-HU" dirty="0" err="1">
                <a:solidFill>
                  <a:schemeClr val="bg1"/>
                </a:solidFill>
              </a:rPr>
              <a:t>jöttödre</a:t>
            </a:r>
            <a:r>
              <a:rPr lang="hu-HU" dirty="0">
                <a:solidFill>
                  <a:schemeClr val="bg1"/>
                </a:solidFill>
              </a:rPr>
              <a:t> vár. </a:t>
            </a:r>
            <a:endParaRPr lang="hu-H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Az álom hullongó sötétje meg-megérint,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elszáll, majd visszatér a homlokodra,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álmos szemed búcsúzva még </a:t>
            </a:r>
            <a:r>
              <a:rPr lang="hu-HU" dirty="0" err="1">
                <a:solidFill>
                  <a:schemeClr val="bg1"/>
                </a:solidFill>
              </a:rPr>
              <a:t>felémint</a:t>
            </a:r>
            <a:r>
              <a:rPr lang="hu-HU" dirty="0">
                <a:solidFill>
                  <a:schemeClr val="bg1"/>
                </a:solidFill>
              </a:rPr>
              <a:t>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hajad kibomlik, szétterül lobogva,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 elalszol. Pillád hosszú árnya lebben.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Kezed párnámra hull, elalvó nyírfaág,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de benned alszom én is, </a:t>
            </a:r>
            <a:r>
              <a:rPr lang="hu-HU" b="1" dirty="0">
                <a:solidFill>
                  <a:schemeClr val="bg1"/>
                </a:solidFill>
              </a:rPr>
              <a:t>nem vagy más világ, 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 idáig hallom én, hogy változik a sok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rejtelmes, vékony, bölcs vonal 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                                       hűs tenyeredben. </a:t>
            </a:r>
          </a:p>
        </p:txBody>
      </p:sp>
      <p:sp>
        <p:nvSpPr>
          <p:cNvPr id="4" name="Téglalap 3"/>
          <p:cNvSpPr/>
          <p:nvPr/>
        </p:nvSpPr>
        <p:spPr>
          <a:xfrm>
            <a:off x="5485372" y="759794"/>
            <a:ext cx="6078829" cy="592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Köznyelvi, a hétköznapok intimitása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5485372" y="1429555"/>
            <a:ext cx="6130344" cy="528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Ódaivá válik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5484344" y="2202287"/>
            <a:ext cx="6053070" cy="515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 köznapi dolgok megnemesülnek </a:t>
            </a:r>
            <a:endParaRPr lang="hu-HU" dirty="0"/>
          </a:p>
        </p:txBody>
      </p:sp>
      <p:sp>
        <p:nvSpPr>
          <p:cNvPr id="7" name="Felfelé-lefelé nyíl 6"/>
          <p:cNvSpPr/>
          <p:nvPr/>
        </p:nvSpPr>
        <p:spPr>
          <a:xfrm>
            <a:off x="4591454" y="2459864"/>
            <a:ext cx="1785780" cy="1906073"/>
          </a:xfrm>
          <a:prstGeom prst="up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Nappal </a:t>
            </a:r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r>
              <a:rPr lang="hu-HU" dirty="0" smtClean="0"/>
              <a:t>éjszaka</a:t>
            </a:r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4591454" y="5731129"/>
            <a:ext cx="5144974" cy="6181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Vizespoháron a kezed / rajta a finom erezet (JA)</a:t>
            </a:r>
            <a:endParaRPr lang="hu-HU" dirty="0"/>
          </a:p>
        </p:txBody>
      </p:sp>
      <p:sp>
        <p:nvSpPr>
          <p:cNvPr id="9" name="Balra-jobbra nyíl 8"/>
          <p:cNvSpPr/>
          <p:nvPr/>
        </p:nvSpPr>
        <p:spPr>
          <a:xfrm>
            <a:off x="5149426" y="4971243"/>
            <a:ext cx="1976907" cy="45076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J.A.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6551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Óda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1807216"/>
            <a:ext cx="10131425" cy="3649133"/>
          </a:xfrm>
        </p:spPr>
        <p:txBody>
          <a:bodyPr>
            <a:normAutofit/>
          </a:bodyPr>
          <a:lstStyle/>
          <a:p>
            <a:r>
              <a:rPr lang="hu-HU" sz="3200" dirty="0" smtClean="0"/>
              <a:t>Magasztos tárgy</a:t>
            </a:r>
          </a:p>
          <a:p>
            <a:r>
              <a:rPr lang="hu-HU" sz="3200" dirty="0" smtClean="0"/>
              <a:t>Megszólítás</a:t>
            </a:r>
          </a:p>
          <a:p>
            <a:r>
              <a:rPr lang="hu-HU" sz="3200" dirty="0" smtClean="0"/>
              <a:t>Fennkölt hangnem (részben) pl. „fáradt vagyok”, „dolgozom” „csont és néhány hajcsomó”</a:t>
            </a:r>
          </a:p>
          <a:p>
            <a:r>
              <a:rPr lang="hu-HU" sz="3200" dirty="0" smtClean="0"/>
              <a:t>Választékos nyelv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84691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szerelmi költészet folyamatában hol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800" dirty="0" smtClean="0"/>
              <a:t>- századokon keresztül a nő távoli, elérhetetlen és idealizált</a:t>
            </a:r>
          </a:p>
          <a:p>
            <a:r>
              <a:rPr lang="hu-HU" sz="2800" dirty="0" smtClean="0"/>
              <a:t>- itt közeli, elérhető, mégis idealizált</a:t>
            </a:r>
          </a:p>
          <a:p>
            <a:r>
              <a:rPr lang="hu-HU" sz="2800" dirty="0" smtClean="0"/>
              <a:t>- testrészek, szépség –  (homlok, kéz, szem, pilla, haj) – de nem előtérben</a:t>
            </a:r>
          </a:p>
          <a:p>
            <a:r>
              <a:rPr lang="hu-HU" sz="2800" dirty="0" smtClean="0"/>
              <a:t>TEHÁT SZOROS KAPCSOLAT A SZERELMI KÖLTÉSZET RÉGI HAGYOMÁNYAIVAL</a:t>
            </a:r>
          </a:p>
          <a:p>
            <a:r>
              <a:rPr lang="hu-HU" sz="2800" dirty="0" smtClean="0"/>
              <a:t>(azokban viszont nem a „hétköznapok” állnak a középpontban)</a:t>
            </a:r>
            <a:endParaRPr lang="hu-HU" sz="2800" dirty="0"/>
          </a:p>
          <a:p>
            <a:r>
              <a:rPr lang="hu-HU" sz="2800" dirty="0" smtClean="0"/>
              <a:t>A „velem levés” csodája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06023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Stílus, stíluseszközök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765961" y="489397"/>
            <a:ext cx="3657600" cy="5301803"/>
          </a:xfrm>
        </p:spPr>
        <p:txBody>
          <a:bodyPr>
            <a:normAutofit/>
          </a:bodyPr>
          <a:lstStyle/>
          <a:p>
            <a:r>
              <a:rPr lang="hu-HU" sz="2800" b="1" dirty="0" smtClean="0"/>
              <a:t>Nem csak „képekben” ír, hanem a képekről</a:t>
            </a:r>
          </a:p>
          <a:p>
            <a:pPr marL="0" indent="0">
              <a:buNone/>
            </a:pPr>
            <a:r>
              <a:rPr lang="hu-HU" sz="2800" b="1" dirty="0" smtClean="0"/>
              <a:t> </a:t>
            </a:r>
          </a:p>
          <a:p>
            <a:r>
              <a:rPr lang="hu-HU" sz="2800" b="1" dirty="0" smtClean="0"/>
              <a:t>A KÖLTŐ MUNKAESZKÖZE</a:t>
            </a:r>
            <a:endParaRPr lang="hu-HU" sz="2800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69" y="1812684"/>
            <a:ext cx="7055534" cy="58256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69" y="3891519"/>
            <a:ext cx="7219806" cy="645479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2738" y="2686291"/>
            <a:ext cx="4994990" cy="98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8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Égi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Égi</Template>
  <TotalTime>177</TotalTime>
  <Words>291</Words>
  <Application>Microsoft Office PowerPoint</Application>
  <PresentationFormat>Szélesvásznú</PresentationFormat>
  <Paragraphs>55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Égi</vt:lpstr>
      <vt:lpstr>Radnóti: Tétova Óda</vt:lpstr>
      <vt:lpstr>József Attila hatás  Hitvesi költészet</vt:lpstr>
      <vt:lpstr>PowerPoint bemutató</vt:lpstr>
      <vt:lpstr>PowerPoint bemutató</vt:lpstr>
      <vt:lpstr>PowerPoint bemutató</vt:lpstr>
      <vt:lpstr>PowerPoint bemutató</vt:lpstr>
      <vt:lpstr>Óda</vt:lpstr>
      <vt:lpstr>A szerelmi költészet folyamatában hol</vt:lpstr>
      <vt:lpstr>Stílus, stíluseszközök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Radnóti: Tétova Óda</dc:title>
  <dc:creator>Admin</dc:creator>
  <cp:lastModifiedBy>Admin</cp:lastModifiedBy>
  <cp:revision>13</cp:revision>
  <dcterms:created xsi:type="dcterms:W3CDTF">2021-01-28T14:01:57Z</dcterms:created>
  <dcterms:modified xsi:type="dcterms:W3CDTF">2021-02-04T11:52:52Z</dcterms:modified>
</cp:coreProperties>
</file>