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264" r:id="rId5"/>
    <p:sldId id="281" r:id="rId6"/>
    <p:sldId id="283" r:id="rId7"/>
    <p:sldId id="285" r:id="rId8"/>
    <p:sldId id="287" r:id="rId9"/>
    <p:sldId id="290" r:id="rId10"/>
    <p:sldId id="291" r:id="rId11"/>
    <p:sldId id="289" r:id="rId12"/>
    <p:sldId id="292" r:id="rId13"/>
  </p:sldIdLst>
  <p:sldSz cx="12188825" cy="6858000"/>
  <p:notesSz cx="6858000" cy="9144000"/>
  <p:defaultTextStyle>
    <a:defPPr rtl="0">
      <a:defRPr lang="hu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howGuides="1">
      <p:cViewPr varScale="1">
        <p:scale>
          <a:sx n="73" d="100"/>
          <a:sy n="73" d="100"/>
        </p:scale>
        <p:origin x="60" y="96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91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hu-HU" dirty="0">
              <a:solidFill>
                <a:schemeClr val="tx2"/>
              </a:solidFill>
            </a:endParaRPr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7EDA7075-86FF-42B2-8927-7F322A15F833}" type="datetime1">
              <a:rPr lang="hu-HU" smtClean="0">
                <a:solidFill>
                  <a:schemeClr val="tx2"/>
                </a:solidFill>
              </a:rPr>
              <a:pPr algn="r" rtl="0"/>
              <a:t>2021. 02. 12.</a:t>
            </a:fld>
            <a:endParaRPr lang="hu-HU" dirty="0">
              <a:solidFill>
                <a:schemeClr val="tx2"/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hu-HU" dirty="0">
              <a:solidFill>
                <a:schemeClr val="tx2"/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CFD77566-CD65-4859-9FA1-43956DC85B8C}" type="slidenum">
              <a:rPr lang="hu-HU" smtClean="0">
                <a:solidFill>
                  <a:schemeClr val="tx2"/>
                </a:solidFill>
              </a:rPr>
              <a:pPr algn="r" rtl="0"/>
              <a:t>‹#›</a:t>
            </a:fld>
            <a:endParaRPr lang="hu-H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6648EB40-417A-43B6-8398-70047EA5A74C}" type="datetime1">
              <a:rPr lang="hu-HU" smtClean="0"/>
              <a:pPr/>
              <a:t>2021. 02. 12.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dirty="0" smtClean="0"/>
              <a:t>Mintaszöveg szerkesztése</a:t>
            </a:r>
          </a:p>
          <a:p>
            <a:pPr lvl="1" rtl="0"/>
            <a:r>
              <a:rPr lang="hu-HU" dirty="0" smtClean="0"/>
              <a:t>Második szint</a:t>
            </a:r>
          </a:p>
          <a:p>
            <a:pPr lvl="2" rtl="0"/>
            <a:r>
              <a:rPr lang="hu-HU" dirty="0" smtClean="0"/>
              <a:t>Harmadik szint</a:t>
            </a:r>
          </a:p>
          <a:p>
            <a:pPr lvl="3" rtl="0"/>
            <a:r>
              <a:rPr lang="hu-HU" dirty="0" smtClean="0"/>
              <a:t>Negyedik szint</a:t>
            </a:r>
          </a:p>
          <a:p>
            <a:pPr lvl="4" rtl="0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hu-HU" smtClean="0"/>
              <a:pPr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58677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 rtlCol="0">
            <a:normAutofit/>
          </a:bodyPr>
          <a:lstStyle>
            <a:lvl1pPr algn="l" rtl="0">
              <a:lnSpc>
                <a:spcPct val="90000"/>
              </a:lnSpc>
              <a:defRPr sz="5400" cap="none" baseline="0"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hu-HU" smtClean="0"/>
              <a:t>Alcím mintájának szerkesztése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6E2763D-E032-4DFF-B0B3-3D8422FFCF0E}" type="datetime1">
              <a:rPr lang="hu-HU" smtClean="0"/>
              <a:pPr/>
              <a:t>2021. 02. 12.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/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57ABD3E-B90B-44E6-BFFE-432971789295}" type="datetime1">
              <a:rPr lang="hu-HU" smtClean="0"/>
              <a:pPr/>
              <a:t>2021. 02. 12.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 baseline="0"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16C6E60-1866-4758-8791-4C4E45C36254}" type="datetime1">
              <a:rPr lang="hu-HU" smtClean="0"/>
              <a:pPr/>
              <a:t>2021. 02. 12.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rtlCol="0" anchor="t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 smtClean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A8FF994-63F4-4649-B3EC-87876C8F5873}" type="datetime1">
              <a:rPr lang="hu-HU" smtClean="0"/>
              <a:pPr/>
              <a:t>2021. 02. 12.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E2DD76-DA38-4175-BA3B-63CD08093EE0}" type="datetime1">
              <a:rPr lang="hu-HU" smtClean="0"/>
              <a:pPr/>
              <a:t>2021. 02. 12.</a:t>
            </a:fld>
            <a:endParaRPr lang="hu-HU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A77CE3F-4691-403E-A0B4-65592C908B08}" type="datetime1">
              <a:rPr lang="hu-HU" smtClean="0"/>
              <a:pPr/>
              <a:t>2021. 02. 12.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4C7133D-4DC0-4E2A-8D81-F8B473E814B4}" type="datetime1">
              <a:rPr lang="hu-HU" smtClean="0"/>
              <a:pPr/>
              <a:t>2021. 02. 12.</a:t>
            </a:fld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hu-HU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algn="l" rtl="0">
              <a:defRPr sz="18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378BBDA-88A6-480E-A129-7B2F79ABA348}" type="datetime1">
              <a:rPr lang="hu-HU" smtClean="0"/>
              <a:pPr/>
              <a:t>2021. 02. 12.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hu-HU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hu-HU" smtClean="0"/>
              <a:t>Kép beszúrásához kattintson az ikonra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A81C038-294F-4567-9ADB-CFB54F107354}" type="datetime1">
              <a:rPr lang="hu-HU" smtClean="0"/>
              <a:pPr/>
              <a:t>2021. 02. 12.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hu-HU" dirty="0"/>
          </a:p>
        </p:txBody>
      </p:sp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hu-HU" dirty="0" smtClean="0"/>
              <a:t>Mintaszöveg szerkesztése</a:t>
            </a:r>
          </a:p>
          <a:p>
            <a:pPr lvl="1" rtl="0"/>
            <a:r>
              <a:rPr lang="hu-HU" dirty="0" smtClean="0"/>
              <a:t>Második szint</a:t>
            </a:r>
          </a:p>
          <a:p>
            <a:pPr lvl="2" rtl="0"/>
            <a:r>
              <a:rPr lang="hu-HU" dirty="0" smtClean="0"/>
              <a:t>Harmadik szint</a:t>
            </a:r>
          </a:p>
          <a:p>
            <a:pPr lvl="3" rtl="0"/>
            <a:r>
              <a:rPr lang="hu-HU" dirty="0" smtClean="0"/>
              <a:t>Negyedik szint</a:t>
            </a:r>
          </a:p>
          <a:p>
            <a:pPr lvl="4" rtl="0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982AADB5-EBED-4173-BC4E-244A8186BD03}" type="datetime1">
              <a:rPr lang="hu-HU" smtClean="0"/>
              <a:pPr/>
              <a:t>2021. 02. 12.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hu-HU" dirty="0" smtClean="0"/>
              <a:t>S</a:t>
            </a:r>
            <a:r>
              <a:rPr lang="hu-HU" dirty="0" smtClean="0"/>
              <a:t>zóbeliség és írásbeliség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nyelvi jelrendszerek két fő megnyilatkozási formája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909836" y="1701800"/>
            <a:ext cx="4752528" cy="4535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r>
              <a:rPr lang="hu-HU" dirty="0" smtClean="0"/>
              <a:t>Elsődleges: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A beszélt nyelv kialakulása spontán folyamat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Vannak csak szóbeliségben élő nyelvek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6174564" y="1671389"/>
            <a:ext cx="4752528" cy="4535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Másodlagos:</a:t>
            </a:r>
          </a:p>
          <a:p>
            <a:pPr algn="ctr"/>
            <a:r>
              <a:rPr lang="hu-HU" dirty="0" smtClean="0"/>
              <a:t> </a:t>
            </a:r>
          </a:p>
          <a:p>
            <a:pPr algn="ctr"/>
            <a:r>
              <a:rPr lang="hu-HU" dirty="0" smtClean="0"/>
              <a:t>civilizációs forma, szabályozott, irányított</a:t>
            </a:r>
            <a:endParaRPr lang="hu-HU" dirty="0"/>
          </a:p>
        </p:txBody>
      </p:sp>
      <p:sp>
        <p:nvSpPr>
          <p:cNvPr id="6" name="Ellipszis 5"/>
          <p:cNvSpPr/>
          <p:nvPr/>
        </p:nvSpPr>
        <p:spPr>
          <a:xfrm>
            <a:off x="3070076" y="1844824"/>
            <a:ext cx="2448272" cy="1080120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szóbeliség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7" name="Ellipszis 6"/>
          <p:cNvSpPr/>
          <p:nvPr/>
        </p:nvSpPr>
        <p:spPr>
          <a:xfrm>
            <a:off x="6246979" y="1851589"/>
            <a:ext cx="2448272" cy="1080120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írásbeliség</a:t>
            </a:r>
            <a:endParaRPr lang="hu-H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159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909836" y="548680"/>
            <a:ext cx="4752528" cy="6048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Időben korábbi</a:t>
            </a:r>
          </a:p>
          <a:p>
            <a:pPr algn="ctr"/>
            <a:r>
              <a:rPr lang="hu-HU" dirty="0" smtClean="0"/>
              <a:t>(homo sapiens)</a:t>
            </a:r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r>
              <a:rPr lang="hu-HU" dirty="0" smtClean="0"/>
              <a:t>Egyes ember fejlődésében is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6281908" y="554248"/>
            <a:ext cx="4938986" cy="6048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Időben későbbi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Első írásos emlékek </a:t>
            </a:r>
          </a:p>
          <a:p>
            <a:pPr algn="ctr"/>
            <a:r>
              <a:rPr lang="hu-HU" dirty="0" err="1" smtClean="0"/>
              <a:t>Ie</a:t>
            </a:r>
            <a:r>
              <a:rPr lang="hu-HU" dirty="0" smtClean="0"/>
              <a:t>: 3. évezred</a:t>
            </a:r>
            <a:endParaRPr lang="hu-HU" dirty="0"/>
          </a:p>
        </p:txBody>
      </p:sp>
      <p:sp>
        <p:nvSpPr>
          <p:cNvPr id="6" name="Ellipszis 5"/>
          <p:cNvSpPr/>
          <p:nvPr/>
        </p:nvSpPr>
        <p:spPr>
          <a:xfrm>
            <a:off x="3073999" y="774700"/>
            <a:ext cx="2448272" cy="1080120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szóbeliség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7" name="Ellipszis 6"/>
          <p:cNvSpPr/>
          <p:nvPr/>
        </p:nvSpPr>
        <p:spPr>
          <a:xfrm>
            <a:off x="6394918" y="774700"/>
            <a:ext cx="2448272" cy="1080120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írásbeliség</a:t>
            </a:r>
            <a:endParaRPr lang="hu-H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91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909836" y="548680"/>
            <a:ext cx="4752528" cy="6048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r>
              <a:rPr lang="hu-HU" dirty="0" smtClean="0"/>
              <a:t>Hangzó forma</a:t>
            </a:r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r>
              <a:rPr lang="hu-HU" dirty="0" smtClean="0"/>
              <a:t>(időben későn rögzíthető)</a:t>
            </a:r>
            <a:endParaRPr lang="hu-HU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6335677" y="516347"/>
            <a:ext cx="4938986" cy="6048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Látható, vizuálisan felfogható forma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Korán rögzíthető</a:t>
            </a:r>
          </a:p>
          <a:p>
            <a:pPr algn="ctr"/>
            <a:r>
              <a:rPr lang="hu-HU" dirty="0" smtClean="0"/>
              <a:t>(írásos nyelvemlékek)</a:t>
            </a:r>
            <a:endParaRPr lang="hu-HU" dirty="0"/>
          </a:p>
        </p:txBody>
      </p:sp>
      <p:sp>
        <p:nvSpPr>
          <p:cNvPr id="6" name="Ellipszis 5"/>
          <p:cNvSpPr/>
          <p:nvPr/>
        </p:nvSpPr>
        <p:spPr>
          <a:xfrm>
            <a:off x="3073999" y="774700"/>
            <a:ext cx="2448272" cy="1080120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szóbeliség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7" name="Ellipszis 6"/>
          <p:cNvSpPr/>
          <p:nvPr/>
        </p:nvSpPr>
        <p:spPr>
          <a:xfrm>
            <a:off x="6394918" y="774700"/>
            <a:ext cx="2448272" cy="1080120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írásbeliség</a:t>
            </a:r>
            <a:endParaRPr lang="hu-H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3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909836" y="548680"/>
            <a:ext cx="4752528" cy="6048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r>
              <a:rPr lang="hu-HU" dirty="0" smtClean="0"/>
              <a:t>Gyorsabb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A nyelv zenei eszközei érvényesülnek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Metakommunikáció kíséri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Több érzelmi hatás</a:t>
            </a:r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6335677" y="516347"/>
            <a:ext cx="4938986" cy="6048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r>
              <a:rPr lang="hu-HU" dirty="0" smtClean="0"/>
              <a:t>Lassúbb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Központozással, írásmóddal, betűformával, nagysággal, emotikonokkal kelthetünk „metakommunikatív” típusú hatásokat</a:t>
            </a:r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endParaRPr lang="hu-HU" dirty="0"/>
          </a:p>
        </p:txBody>
      </p:sp>
      <p:sp>
        <p:nvSpPr>
          <p:cNvPr id="6" name="Ellipszis 5"/>
          <p:cNvSpPr/>
          <p:nvPr/>
        </p:nvSpPr>
        <p:spPr>
          <a:xfrm>
            <a:off x="3073999" y="774700"/>
            <a:ext cx="2448272" cy="1080120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szóbeliség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7" name="Ellipszis 6"/>
          <p:cNvSpPr/>
          <p:nvPr/>
        </p:nvSpPr>
        <p:spPr>
          <a:xfrm>
            <a:off x="6602391" y="774700"/>
            <a:ext cx="2448272" cy="1080120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írásbeliség</a:t>
            </a:r>
            <a:endParaRPr lang="hu-HU" dirty="0">
              <a:solidFill>
                <a:schemeClr val="tx1"/>
              </a:solidFill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3947" y="5927402"/>
            <a:ext cx="4507154" cy="48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71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909836" y="548680"/>
            <a:ext cx="4752528" cy="6048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r>
              <a:rPr lang="hu-HU" dirty="0" smtClean="0"/>
              <a:t>Helyhez és/vagy időhöz kötődik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Közlés és befogadás ideje nem válik el</a:t>
            </a:r>
          </a:p>
          <a:p>
            <a:pPr algn="ctr"/>
            <a:endParaRPr lang="hu-HU" dirty="0"/>
          </a:p>
          <a:p>
            <a:pPr algn="ctr"/>
            <a:endParaRPr lang="hu-HU" dirty="0"/>
          </a:p>
          <a:p>
            <a:pPr algn="ctr"/>
            <a:r>
              <a:rPr lang="hu-HU" dirty="0" smtClean="0"/>
              <a:t>(</a:t>
            </a:r>
            <a:r>
              <a:rPr lang="hu-HU" dirty="0" err="1" smtClean="0"/>
              <a:t>face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face</a:t>
            </a:r>
            <a:r>
              <a:rPr lang="hu-HU" dirty="0" smtClean="0"/>
              <a:t>, telefon, </a:t>
            </a:r>
            <a:r>
              <a:rPr lang="hu-HU" dirty="0" err="1" smtClean="0"/>
              <a:t>skype</a:t>
            </a:r>
            <a:r>
              <a:rPr lang="hu-HU" dirty="0" smtClean="0"/>
              <a:t>)</a:t>
            </a:r>
          </a:p>
          <a:p>
            <a:pPr algn="ctr"/>
            <a:endParaRPr lang="hu-HU" dirty="0" smtClean="0"/>
          </a:p>
          <a:p>
            <a:pPr algn="ctr"/>
            <a:r>
              <a:rPr lang="hu-HU" dirty="0" smtClean="0"/>
              <a:t>AZONNALI REAGÁLÁS</a:t>
            </a:r>
            <a:endParaRPr lang="hu-HU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6335677" y="516347"/>
            <a:ext cx="4938986" cy="6048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 smtClean="0"/>
          </a:p>
          <a:p>
            <a:pPr algn="ctr"/>
            <a:r>
              <a:rPr lang="hu-HU" dirty="0" smtClean="0"/>
              <a:t>A létrehozás és a befogadás helye és ideje elválik (vagy elválhat)</a:t>
            </a:r>
          </a:p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r>
              <a:rPr lang="hu-HU" dirty="0" smtClean="0"/>
              <a:t>(levél, művészi alkotás, </a:t>
            </a:r>
            <a:r>
              <a:rPr lang="hu-HU" dirty="0" err="1" smtClean="0"/>
              <a:t>messenger</a:t>
            </a:r>
            <a:r>
              <a:rPr lang="hu-HU" dirty="0" smtClean="0"/>
              <a:t>, chat)</a:t>
            </a:r>
          </a:p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r>
              <a:rPr lang="hu-HU" dirty="0" smtClean="0"/>
              <a:t>KÉSLELTETETT REAGÁLÁS</a:t>
            </a:r>
            <a:endParaRPr lang="hu-HU" dirty="0"/>
          </a:p>
        </p:txBody>
      </p:sp>
      <p:sp>
        <p:nvSpPr>
          <p:cNvPr id="6" name="Ellipszis 5"/>
          <p:cNvSpPr/>
          <p:nvPr/>
        </p:nvSpPr>
        <p:spPr>
          <a:xfrm>
            <a:off x="3073999" y="774700"/>
            <a:ext cx="2448272" cy="1080120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szóbeliség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7" name="Ellipszis 6"/>
          <p:cNvSpPr/>
          <p:nvPr/>
        </p:nvSpPr>
        <p:spPr>
          <a:xfrm>
            <a:off x="6394918" y="774700"/>
            <a:ext cx="2448272" cy="1080120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írásbeliség</a:t>
            </a:r>
            <a:endParaRPr lang="hu-H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62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909836" y="548680"/>
            <a:ext cx="4752528" cy="6048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r>
              <a:rPr lang="hu-HU" dirty="0" smtClean="0"/>
              <a:t>Spontán, kevésbé alkalmas a gondos szerkesztésre</a:t>
            </a:r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r>
              <a:rPr lang="hu-HU" dirty="0" smtClean="0"/>
              <a:t>Lazább szerkesztésű, improvizatívabb</a:t>
            </a:r>
            <a:endParaRPr lang="hu-HU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6335677" y="516347"/>
            <a:ext cx="4938986" cy="6048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Lehetőség a tervezésre</a:t>
            </a:r>
          </a:p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endParaRPr lang="hu-HU" dirty="0"/>
          </a:p>
          <a:p>
            <a:pPr algn="ctr"/>
            <a:r>
              <a:rPr lang="hu-HU" dirty="0" smtClean="0"/>
              <a:t>Szigorúbb szerkesztésű</a:t>
            </a:r>
          </a:p>
          <a:p>
            <a:pPr algn="ctr"/>
            <a:r>
              <a:rPr lang="hu-HU" dirty="0" smtClean="0"/>
              <a:t>Tartalmilag és formailag átgondoltabb</a:t>
            </a:r>
            <a:endParaRPr lang="hu-HU" dirty="0"/>
          </a:p>
        </p:txBody>
      </p:sp>
      <p:sp>
        <p:nvSpPr>
          <p:cNvPr id="6" name="Ellipszis 5"/>
          <p:cNvSpPr/>
          <p:nvPr/>
        </p:nvSpPr>
        <p:spPr>
          <a:xfrm>
            <a:off x="3073999" y="774700"/>
            <a:ext cx="2448272" cy="1080120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szóbeliség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7" name="Ellipszis 6"/>
          <p:cNvSpPr/>
          <p:nvPr/>
        </p:nvSpPr>
        <p:spPr>
          <a:xfrm>
            <a:off x="6394918" y="774700"/>
            <a:ext cx="2448272" cy="1080120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írásbeliség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2" name="Lefelé nyíl 1"/>
          <p:cNvSpPr/>
          <p:nvPr/>
        </p:nvSpPr>
        <p:spPr>
          <a:xfrm>
            <a:off x="2854052" y="3149414"/>
            <a:ext cx="864096" cy="864096"/>
          </a:xfrm>
          <a:prstGeom prst="downArrow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Lefelé nyíl 7"/>
          <p:cNvSpPr/>
          <p:nvPr/>
        </p:nvSpPr>
        <p:spPr>
          <a:xfrm>
            <a:off x="8254652" y="2823815"/>
            <a:ext cx="864096" cy="864096"/>
          </a:xfrm>
          <a:prstGeom prst="downArrow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058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909836" y="548680"/>
            <a:ext cx="4752528" cy="6048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r>
              <a:rPr lang="hu-HU" dirty="0" smtClean="0"/>
              <a:t>KEVÉSBÉ TARTJUK BE A NYELVTANI SZABÁLYOKAT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EGYSZERŰBB SZÓKINCS, SZLENG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HEZITÁLÁS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BEFEJEZETLEN, SZABÁLYTALAN MONDATOK</a:t>
            </a:r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  <a:p>
            <a:pPr algn="ctr"/>
            <a:endParaRPr lang="hu-HU" dirty="0" smtClean="0"/>
          </a:p>
          <a:p>
            <a:pPr algn="ctr"/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6335677" y="516347"/>
            <a:ext cx="4938986" cy="6048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 smtClean="0"/>
          </a:p>
          <a:p>
            <a:pPr algn="ctr"/>
            <a:r>
              <a:rPr lang="hu-HU" dirty="0" smtClean="0"/>
              <a:t>JOBBAN BETARTJUK A NYELVI SZABÁLYOKAT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VÁLASZTÉKOSABB SZÓKINCS</a:t>
            </a:r>
          </a:p>
          <a:p>
            <a:pPr algn="ctr"/>
            <a:r>
              <a:rPr lang="hu-HU" dirty="0" smtClean="0"/>
              <a:t>ELVONT KIFEJEZÉSEK</a:t>
            </a:r>
          </a:p>
          <a:p>
            <a:pPr algn="ctr"/>
            <a:r>
              <a:rPr lang="hu-HU" dirty="0" smtClean="0"/>
              <a:t>TERMINUSOK</a:t>
            </a:r>
          </a:p>
          <a:p>
            <a:pPr algn="ctr"/>
            <a:endParaRPr lang="hu-HU" dirty="0"/>
          </a:p>
          <a:p>
            <a:pPr algn="ctr"/>
            <a:r>
              <a:rPr lang="hu-HU" dirty="0" smtClean="0"/>
              <a:t>NYELVTANILAG LEZÁRT ALAKZATOK</a:t>
            </a:r>
            <a:endParaRPr lang="hu-HU" dirty="0"/>
          </a:p>
        </p:txBody>
      </p:sp>
      <p:sp>
        <p:nvSpPr>
          <p:cNvPr id="6" name="Ellipszis 5"/>
          <p:cNvSpPr/>
          <p:nvPr/>
        </p:nvSpPr>
        <p:spPr>
          <a:xfrm>
            <a:off x="3073999" y="774700"/>
            <a:ext cx="2448272" cy="1080120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szóbeliség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7" name="Ellipszis 6"/>
          <p:cNvSpPr/>
          <p:nvPr/>
        </p:nvSpPr>
        <p:spPr>
          <a:xfrm>
            <a:off x="6394918" y="774700"/>
            <a:ext cx="2448272" cy="1080120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írásbeliség</a:t>
            </a:r>
            <a:endParaRPr lang="hu-H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22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20088" y="620688"/>
            <a:ext cx="10157354" cy="1397000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 smtClean="0"/>
              <a:t>AZ INFORMATIKAI FORRADALOM NYOMÁN AZ ÍRÁSBELISÉG ÉS SZÓBELISÉG FORMÁI KÖZELEBB KERÜLTEK EGYMÁSHOZ</a:t>
            </a:r>
            <a:endParaRPr lang="hu-HU" sz="32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20088" y="2204864"/>
            <a:ext cx="7278580" cy="4470400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</a:rPr>
              <a:t>A </a:t>
            </a:r>
            <a:r>
              <a:rPr lang="hu-HU" dirty="0" err="1" smtClean="0">
                <a:solidFill>
                  <a:schemeClr val="bg1"/>
                </a:solidFill>
              </a:rPr>
              <a:t>chatelés</a:t>
            </a:r>
            <a:r>
              <a:rPr lang="hu-HU" dirty="0" smtClean="0">
                <a:solidFill>
                  <a:schemeClr val="bg1"/>
                </a:solidFill>
              </a:rPr>
              <a:t>, </a:t>
            </a:r>
            <a:r>
              <a:rPr lang="hu-HU" dirty="0" err="1" smtClean="0">
                <a:solidFill>
                  <a:schemeClr val="bg1"/>
                </a:solidFill>
              </a:rPr>
              <a:t>kommentelés</a:t>
            </a:r>
            <a:r>
              <a:rPr lang="hu-HU" dirty="0" smtClean="0">
                <a:solidFill>
                  <a:schemeClr val="bg1"/>
                </a:solidFill>
              </a:rPr>
              <a:t> szókincse inkább a szóbeliséget idézi</a:t>
            </a:r>
          </a:p>
          <a:p>
            <a:r>
              <a:rPr lang="hu-HU" dirty="0" smtClean="0">
                <a:solidFill>
                  <a:schemeClr val="bg1"/>
                </a:solidFill>
              </a:rPr>
              <a:t>Megszerkesztettsége szintén (ritkák a teljes mondatok)</a:t>
            </a:r>
            <a:endParaRPr lang="hu-HU" dirty="0">
              <a:solidFill>
                <a:schemeClr val="bg1"/>
              </a:solidFill>
            </a:endParaRPr>
          </a:p>
          <a:p>
            <a:r>
              <a:rPr lang="hu-HU" dirty="0" smtClean="0">
                <a:solidFill>
                  <a:schemeClr val="bg1"/>
                </a:solidFill>
              </a:rPr>
              <a:t>A reakcióidő minimálisra csökken (alig van időbeli eltolódás)</a:t>
            </a:r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/>
          <a:srcRect l="9279"/>
          <a:stretch/>
        </p:blipFill>
        <p:spPr>
          <a:xfrm>
            <a:off x="9046740" y="2260656"/>
            <a:ext cx="2816233" cy="4414608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9406780" y="2420888"/>
            <a:ext cx="50405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Téglalap 5"/>
          <p:cNvSpPr/>
          <p:nvPr/>
        </p:nvSpPr>
        <p:spPr>
          <a:xfrm>
            <a:off x="9403428" y="3947763"/>
            <a:ext cx="50405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9403428" y="4745608"/>
            <a:ext cx="50405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9406780" y="5517232"/>
            <a:ext cx="50405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9403428" y="3163029"/>
            <a:ext cx="50405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687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önyvek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412000_TF02787940_TF02787940.potx" id="{B68210BC-6D90-4931-9A79-431CF5D316B4}" vid="{C6FF3AFF-6251-4176-AEA2-2ABE4BE2359F}"/>
    </a:ext>
  </a:extLst>
</a:theme>
</file>

<file path=ppt/theme/theme2.xml><?xml version="1.0" encoding="utf-8"?>
<a:theme xmlns:a="http://schemas.openxmlformats.org/drawingml/2006/main" name="Office-téma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1345039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The bookstacks present on most slides  make this a good choice for students, teachers, reading enthusiasts, and others in education. This presentation template contains multiple slide layouts in widescreen format (16x9) and includes a sample table and chart that you can easily  modify.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2011-11-26T00:00:00+00:00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TP102787939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694216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LocMarketGroupTiers2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01D382-32B0-43EE-932C-28906AF37617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customXml/itemProps2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B5C329-08A6-4E5E-AEF1-A97828C87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Kék könyvtorony bemutató (szélesvásznú)</Template>
  <TotalTime>0</TotalTime>
  <Words>246</Words>
  <Application>Microsoft Office PowerPoint</Application>
  <PresentationFormat>Egyéni</PresentationFormat>
  <Paragraphs>139</Paragraphs>
  <Slides>9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2" baseType="lpstr">
      <vt:lpstr>Arial</vt:lpstr>
      <vt:lpstr>Century Gothic</vt:lpstr>
      <vt:lpstr>Könyvek 16x9</vt:lpstr>
      <vt:lpstr>Szóbeliség és írásbeliség</vt:lpstr>
      <vt:lpstr>A nyelvi jelrendszerek két fő megnyilatkozási formája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AZ INFORMATIKAI FORRADALOM NYOMÁN AZ ÍRÁSBELISÉG ÉS SZÓBELISÉG FORMÁI KÖZELEBB KERÜLTEK EGYMÁSHOZ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2021-02-12T16:03:59Z</dcterms:created>
  <dcterms:modified xsi:type="dcterms:W3CDTF">2021-02-12T16:49:33Z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