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79" r:id="rId1"/>
  </p:sldMasterIdLst>
  <p:sldIdLst>
    <p:sldId id="256" r:id="rId2"/>
    <p:sldId id="330" r:id="rId3"/>
    <p:sldId id="317" r:id="rId4"/>
    <p:sldId id="318" r:id="rId5"/>
    <p:sldId id="320" r:id="rId6"/>
    <p:sldId id="331" r:id="rId7"/>
    <p:sldId id="264" r:id="rId8"/>
    <p:sldId id="332" r:id="rId9"/>
    <p:sldId id="334" r:id="rId10"/>
    <p:sldId id="335" r:id="rId11"/>
    <p:sldId id="336" r:id="rId12"/>
    <p:sldId id="337" r:id="rId13"/>
    <p:sldId id="338" r:id="rId14"/>
    <p:sldId id="339" r:id="rId15"/>
    <p:sldId id="340" r:id="rId16"/>
    <p:sldId id="341" r:id="rId17"/>
  </p:sldIdLst>
  <p:sldSz cx="9144000" cy="6858000" type="screen4x3"/>
  <p:notesSz cx="6858000" cy="9144000"/>
  <p:defaultTextStyle>
    <a:defPPr>
      <a:defRPr lang="hu-H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9CC"/>
    <a:srgbClr val="CCCCFF"/>
    <a:srgbClr val="003366"/>
    <a:srgbClr val="FF0000"/>
    <a:srgbClr val="006666"/>
    <a:srgbClr val="000000"/>
    <a:srgbClr val="000066"/>
    <a:srgbClr val="FF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828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347" y="1122363"/>
            <a:ext cx="7773308" cy="2387600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347" y="3602038"/>
            <a:ext cx="7773308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 smtClean="0"/>
              <a:t>Alcím mintájának szerkesztése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11BA252-4F09-4504-BA2E-C0E2F6B754DF}" type="slidenum">
              <a:rPr lang="hu-HU" altLang="hu-HU" smtClean="0"/>
              <a:pPr>
                <a:defRPr/>
              </a:pPr>
              <a:t>‹#›</a:t>
            </a:fld>
            <a:endParaRPr lang="hu-HU" altLang="hu-HU"/>
          </a:p>
        </p:txBody>
      </p:sp>
    </p:spTree>
    <p:extLst>
      <p:ext uri="{BB962C8B-B14F-4D97-AF65-F5344CB8AC3E}">
        <p14:creationId xmlns:p14="http://schemas.microsoft.com/office/powerpoint/2010/main" val="40925575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áma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55" y="4289373"/>
            <a:ext cx="7775673" cy="819355"/>
          </a:xfrm>
        </p:spPr>
        <p:txBody>
          <a:bodyPr anchor="b">
            <a:normAutofit/>
          </a:bodyPr>
          <a:lstStyle>
            <a:lvl1pPr>
              <a:defRPr sz="2800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5355" y="621322"/>
            <a:ext cx="7775673" cy="3379735"/>
          </a:xfrm>
          <a:noFill/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hu-HU" smtClean="0"/>
              <a:t>Kép beszúrásához kattintson az ikonra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46" y="5108728"/>
            <a:ext cx="7774499" cy="682472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A37CDC2-25F1-4A9C-9839-C48D2D7D67C6}" type="slidenum">
              <a:rPr lang="hu-HU" altLang="hu-HU" smtClean="0"/>
              <a:pPr>
                <a:defRPr/>
              </a:pPr>
              <a:t>‹#›</a:t>
            </a:fld>
            <a:endParaRPr lang="hu-HU" altLang="hu-HU"/>
          </a:p>
        </p:txBody>
      </p:sp>
    </p:spTree>
    <p:extLst>
      <p:ext uri="{BB962C8B-B14F-4D97-AF65-F5344CB8AC3E}">
        <p14:creationId xmlns:p14="http://schemas.microsoft.com/office/powerpoint/2010/main" val="27391915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ím és képaláír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46" y="609601"/>
            <a:ext cx="7765322" cy="3424859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47" y="4204820"/>
            <a:ext cx="7765321" cy="1592186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A37CDC2-25F1-4A9C-9839-C48D2D7D67C6}" type="slidenum">
              <a:rPr lang="hu-HU" altLang="hu-HU" smtClean="0"/>
              <a:pPr>
                <a:defRPr/>
              </a:pPr>
              <a:t>‹#›</a:t>
            </a:fld>
            <a:endParaRPr lang="hu-HU" altLang="hu-HU"/>
          </a:p>
        </p:txBody>
      </p:sp>
    </p:spTree>
    <p:extLst>
      <p:ext uri="{BB962C8B-B14F-4D97-AF65-F5344CB8AC3E}">
        <p14:creationId xmlns:p14="http://schemas.microsoft.com/office/powerpoint/2010/main" val="156102195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dézet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4659" y="609600"/>
            <a:ext cx="6977064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290484" y="3610032"/>
            <a:ext cx="6564224" cy="426812"/>
          </a:xfrm>
        </p:spPr>
        <p:txBody>
          <a:bodyPr anchor="t">
            <a:normAutofit/>
          </a:bodyPr>
          <a:lstStyle>
            <a:lvl1pPr marL="0" indent="0" algn="r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45" y="4204821"/>
            <a:ext cx="7765322" cy="1586380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A37CDC2-25F1-4A9C-9839-C48D2D7D67C6}" type="slidenum">
              <a:rPr lang="hu-HU" altLang="hu-HU" smtClean="0"/>
              <a:pPr>
                <a:defRPr/>
              </a:pPr>
              <a:t>‹#›</a:t>
            </a:fld>
            <a:endParaRPr lang="hu-HU" altLang="hu-HU"/>
          </a:p>
        </p:txBody>
      </p:sp>
      <p:sp>
        <p:nvSpPr>
          <p:cNvPr id="10" name="TextBox 9"/>
          <p:cNvSpPr txBox="1"/>
          <p:nvPr/>
        </p:nvSpPr>
        <p:spPr>
          <a:xfrm>
            <a:off x="505245" y="641749"/>
            <a:ext cx="4572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946721" y="3073376"/>
            <a:ext cx="4572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58610766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évkárty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55" y="2126943"/>
            <a:ext cx="7766495" cy="25118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46" y="4650556"/>
            <a:ext cx="776532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A37CDC2-25F1-4A9C-9839-C48D2D7D67C6}" type="slidenum">
              <a:rPr lang="hu-HU" altLang="hu-HU" smtClean="0"/>
              <a:pPr>
                <a:defRPr/>
              </a:pPr>
              <a:t>‹#›</a:t>
            </a:fld>
            <a:endParaRPr lang="hu-HU" altLang="hu-HU"/>
          </a:p>
        </p:txBody>
      </p:sp>
    </p:spTree>
    <p:extLst>
      <p:ext uri="{BB962C8B-B14F-4D97-AF65-F5344CB8AC3E}">
        <p14:creationId xmlns:p14="http://schemas.microsoft.com/office/powerpoint/2010/main" val="259766890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hasá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85345" y="609601"/>
            <a:ext cx="7765322" cy="1325563"/>
          </a:xfrm>
        </p:spPr>
        <p:txBody>
          <a:bodyPr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346" y="2088320"/>
            <a:ext cx="2474217" cy="823305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346" y="2911624"/>
            <a:ext cx="2474217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333658" y="2088320"/>
            <a:ext cx="2473919" cy="823304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333659" y="2911624"/>
            <a:ext cx="2474866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979974" y="2088320"/>
            <a:ext cx="2468408" cy="823304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5982260" y="2911624"/>
            <a:ext cx="2468408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hu-H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hu-H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A37CDC2-25F1-4A9C-9839-C48D2D7D67C6}" type="slidenum">
              <a:rPr lang="hu-HU" altLang="hu-HU" smtClean="0"/>
              <a:pPr>
                <a:defRPr/>
              </a:pPr>
              <a:t>‹#›</a:t>
            </a:fld>
            <a:endParaRPr lang="hu-HU" altLang="hu-HU"/>
          </a:p>
        </p:txBody>
      </p:sp>
    </p:spTree>
    <p:extLst>
      <p:ext uri="{BB962C8B-B14F-4D97-AF65-F5344CB8AC3E}">
        <p14:creationId xmlns:p14="http://schemas.microsoft.com/office/powerpoint/2010/main" val="245004991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képhasá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5346" y="609601"/>
            <a:ext cx="7765322" cy="1325563"/>
          </a:xfrm>
        </p:spPr>
        <p:txBody>
          <a:bodyPr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5347" y="3989147"/>
            <a:ext cx="247421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819015" y="2092235"/>
            <a:ext cx="2205038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hu-HU" smtClean="0"/>
              <a:t>Kép beszúrásához kattintson az ikonra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5347" y="4565409"/>
            <a:ext cx="2474216" cy="1225792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332026" y="3989147"/>
            <a:ext cx="2474237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426747" y="2092235"/>
            <a:ext cx="2197894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hu-HU" smtClean="0"/>
              <a:t>Kép beszúrásához kattintson az ikonra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331011" y="4565408"/>
            <a:ext cx="2475252" cy="1225792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980067" y="3989147"/>
            <a:ext cx="2467425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6114603" y="2092235"/>
            <a:ext cx="2199085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hu-HU" smtClean="0"/>
              <a:t>Kép beszúrásához kattintson az ikonra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5979973" y="4565410"/>
            <a:ext cx="2470694" cy="122579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hu-H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hu-H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A37CDC2-25F1-4A9C-9839-C48D2D7D67C6}" type="slidenum">
              <a:rPr lang="hu-HU" altLang="hu-HU" smtClean="0"/>
              <a:pPr>
                <a:defRPr/>
              </a:pPr>
              <a:t>‹#›</a:t>
            </a:fld>
            <a:endParaRPr lang="hu-HU" altLang="hu-HU"/>
          </a:p>
        </p:txBody>
      </p:sp>
    </p:spTree>
    <p:extLst>
      <p:ext uri="{BB962C8B-B14F-4D97-AF65-F5344CB8AC3E}">
        <p14:creationId xmlns:p14="http://schemas.microsoft.com/office/powerpoint/2010/main" val="158176714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8BC2687-5CCD-4439-950D-0F3B0A5E820E}" type="slidenum">
              <a:rPr lang="hu-HU" altLang="hu-HU" smtClean="0"/>
              <a:pPr>
                <a:defRPr/>
              </a:pPr>
              <a:t>‹#›</a:t>
            </a:fld>
            <a:endParaRPr lang="hu-HU" altLang="hu-HU"/>
          </a:p>
        </p:txBody>
      </p:sp>
    </p:spTree>
    <p:extLst>
      <p:ext uri="{BB962C8B-B14F-4D97-AF65-F5344CB8AC3E}">
        <p14:creationId xmlns:p14="http://schemas.microsoft.com/office/powerpoint/2010/main" val="161794737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609600"/>
            <a:ext cx="1906993" cy="518160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346" y="609600"/>
            <a:ext cx="5744029" cy="5181601"/>
          </a:xfrm>
        </p:spPr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6349A75-9895-4CFB-A2C0-B3C6540201EE}" type="slidenum">
              <a:rPr lang="hu-HU" altLang="hu-HU" smtClean="0"/>
              <a:pPr>
                <a:defRPr/>
              </a:pPr>
              <a:t>‹#›</a:t>
            </a:fld>
            <a:endParaRPr lang="hu-HU" altLang="hu-HU"/>
          </a:p>
        </p:txBody>
      </p:sp>
    </p:spTree>
    <p:extLst>
      <p:ext uri="{BB962C8B-B14F-4D97-AF65-F5344CB8AC3E}">
        <p14:creationId xmlns:p14="http://schemas.microsoft.com/office/powerpoint/2010/main" val="270824138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Cím, szöveg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371600"/>
          </a:xfrm>
        </p:spPr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sz="half" idx="1"/>
          </p:nvPr>
        </p:nvSpPr>
        <p:spPr>
          <a:xfrm>
            <a:off x="457200" y="1981200"/>
            <a:ext cx="4038600" cy="3886200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4038600" cy="3886200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0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1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79F56531-E54C-4F21-866E-0FAEADD54A94}" type="slidenum">
              <a:rPr lang="hu-HU" altLang="hu-HU"/>
              <a:pPr>
                <a:defRPr/>
              </a:pPr>
              <a:t>‹#›</a:t>
            </a:fld>
            <a:endParaRPr lang="hu-HU" altLang="hu-HU"/>
          </a:p>
        </p:txBody>
      </p:sp>
      <p:sp>
        <p:nvSpPr>
          <p:cNvPr id="7" name="Dátum helye 6"/>
          <p:cNvSpPr>
            <a:spLocks noGrp="1"/>
          </p:cNvSpPr>
          <p:nvPr>
            <p:ph type="dt" sz="half" idx="12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144398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49C707E-60F2-49B2-ABD0-2A57CDDED196}" type="slidenum">
              <a:rPr lang="hu-HU" altLang="hu-HU" smtClean="0"/>
              <a:pPr>
                <a:defRPr/>
              </a:pPr>
              <a:t>‹#›</a:t>
            </a:fld>
            <a:endParaRPr lang="hu-HU" altLang="hu-HU"/>
          </a:p>
        </p:txBody>
      </p:sp>
    </p:spTree>
    <p:extLst>
      <p:ext uri="{BB962C8B-B14F-4D97-AF65-F5344CB8AC3E}">
        <p14:creationId xmlns:p14="http://schemas.microsoft.com/office/powerpoint/2010/main" val="26809496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1933" y="657227"/>
            <a:ext cx="7300134" cy="2852737"/>
          </a:xfrm>
        </p:spPr>
        <p:txBody>
          <a:bodyPr anchor="b">
            <a:normAutofit/>
          </a:bodyPr>
          <a:lstStyle>
            <a:lvl1pPr>
              <a:defRPr sz="3400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21933" y="3602039"/>
            <a:ext cx="7300134" cy="1500187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4604FAA-D4FC-4A3E-ABCC-FAA4CBDE9696}" type="slidenum">
              <a:rPr lang="hu-HU" altLang="hu-HU" smtClean="0"/>
              <a:pPr>
                <a:defRPr/>
              </a:pPr>
              <a:t>‹#›</a:t>
            </a:fld>
            <a:endParaRPr lang="hu-HU" altLang="hu-HU"/>
          </a:p>
        </p:txBody>
      </p:sp>
    </p:spTree>
    <p:extLst>
      <p:ext uri="{BB962C8B-B14F-4D97-AF65-F5344CB8AC3E}">
        <p14:creationId xmlns:p14="http://schemas.microsoft.com/office/powerpoint/2010/main" val="39586328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47" y="609601"/>
            <a:ext cx="7765321" cy="1326321"/>
          </a:xfrm>
        </p:spPr>
        <p:txBody>
          <a:bodyPr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346" y="2088320"/>
            <a:ext cx="3829503" cy="3702881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30052" y="2088320"/>
            <a:ext cx="3820616" cy="3702881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42528D5-36AC-466B-B457-5E9B2DC2C0D6}" type="slidenum">
              <a:rPr lang="hu-HU" altLang="hu-HU" smtClean="0"/>
              <a:pPr>
                <a:defRPr/>
              </a:pPr>
              <a:t>‹#›</a:t>
            </a:fld>
            <a:endParaRPr lang="hu-HU" altLang="hu-HU"/>
          </a:p>
        </p:txBody>
      </p:sp>
    </p:spTree>
    <p:extLst>
      <p:ext uri="{BB962C8B-B14F-4D97-AF65-F5344CB8AC3E}">
        <p14:creationId xmlns:p14="http://schemas.microsoft.com/office/powerpoint/2010/main" val="39109564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47" y="609601"/>
            <a:ext cx="7765321" cy="1325563"/>
          </a:xfrm>
        </p:spPr>
        <p:txBody>
          <a:bodyPr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5427" y="2088320"/>
            <a:ext cx="3600326" cy="823912"/>
          </a:xfr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346" y="2912232"/>
            <a:ext cx="3830406" cy="2878968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59230" y="2088320"/>
            <a:ext cx="3591437" cy="823912"/>
          </a:xfr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912232"/>
            <a:ext cx="3821518" cy="2878968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hu-H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hu-H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3474CF7-6551-4235-BF1D-EB54DDE9D9D3}" type="slidenum">
              <a:rPr lang="hu-HU" altLang="hu-HU" smtClean="0"/>
              <a:pPr>
                <a:defRPr/>
              </a:pPr>
              <a:t>‹#›</a:t>
            </a:fld>
            <a:endParaRPr lang="hu-HU" altLang="hu-HU"/>
          </a:p>
        </p:txBody>
      </p:sp>
    </p:spTree>
    <p:extLst>
      <p:ext uri="{BB962C8B-B14F-4D97-AF65-F5344CB8AC3E}">
        <p14:creationId xmlns:p14="http://schemas.microsoft.com/office/powerpoint/2010/main" val="17226867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hu-H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hu-H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FD33A5F-FADD-4D82-83D7-616255F366D9}" type="slidenum">
              <a:rPr lang="hu-HU" altLang="hu-HU" smtClean="0"/>
              <a:pPr>
                <a:defRPr/>
              </a:pPr>
              <a:t>‹#›</a:t>
            </a:fld>
            <a:endParaRPr lang="hu-HU" altLang="hu-HU"/>
          </a:p>
        </p:txBody>
      </p:sp>
    </p:spTree>
    <p:extLst>
      <p:ext uri="{BB962C8B-B14F-4D97-AF65-F5344CB8AC3E}">
        <p14:creationId xmlns:p14="http://schemas.microsoft.com/office/powerpoint/2010/main" val="40981249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hu-H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hu-H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EFAE55D-2971-4151-AD10-1DBE1D955049}" type="slidenum">
              <a:rPr lang="hu-HU" altLang="hu-HU" smtClean="0"/>
              <a:pPr>
                <a:defRPr/>
              </a:pPr>
              <a:t>‹#›</a:t>
            </a:fld>
            <a:endParaRPr lang="hu-HU" altLang="hu-HU"/>
          </a:p>
        </p:txBody>
      </p:sp>
    </p:spTree>
    <p:extLst>
      <p:ext uri="{BB962C8B-B14F-4D97-AF65-F5344CB8AC3E}">
        <p14:creationId xmlns:p14="http://schemas.microsoft.com/office/powerpoint/2010/main" val="37677786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7921" y="609600"/>
            <a:ext cx="2949178" cy="2362200"/>
          </a:xfrm>
        </p:spPr>
        <p:txBody>
          <a:bodyPr anchor="b">
            <a:normAutofit/>
          </a:bodyPr>
          <a:lstStyle>
            <a:lvl1pPr>
              <a:defRPr sz="2800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08548" y="609600"/>
            <a:ext cx="4642119" cy="5181600"/>
          </a:xfrm>
        </p:spPr>
        <p:txBody>
          <a:bodyPr anchor="ctr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7921" y="2971801"/>
            <a:ext cx="2949178" cy="2819399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1076C2B-8010-41CC-BE3B-C2F90305E0A2}" type="slidenum">
              <a:rPr lang="hu-HU" altLang="hu-HU" smtClean="0"/>
              <a:pPr>
                <a:defRPr/>
              </a:pPr>
              <a:t>‹#›</a:t>
            </a:fld>
            <a:endParaRPr lang="hu-HU" altLang="hu-HU"/>
          </a:p>
        </p:txBody>
      </p:sp>
    </p:spTree>
    <p:extLst>
      <p:ext uri="{BB962C8B-B14F-4D97-AF65-F5344CB8AC3E}">
        <p14:creationId xmlns:p14="http://schemas.microsoft.com/office/powerpoint/2010/main" val="35961330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7921" y="609600"/>
            <a:ext cx="4167603" cy="2362200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249932" y="758881"/>
            <a:ext cx="2966938" cy="4883038"/>
          </a:xfrm>
          <a:noFill/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hu-HU" smtClean="0"/>
              <a:t>Kép beszúrásához kattintson az ikonra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46" y="2971800"/>
            <a:ext cx="4171242" cy="28194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6D6AA6B-A454-4CE4-9168-DA21CE45ED1F}" type="slidenum">
              <a:rPr lang="hu-HU" altLang="hu-HU" smtClean="0"/>
              <a:pPr>
                <a:defRPr/>
              </a:pPr>
              <a:t>‹#›</a:t>
            </a:fld>
            <a:endParaRPr lang="hu-HU" altLang="hu-HU"/>
          </a:p>
        </p:txBody>
      </p:sp>
    </p:spTree>
    <p:extLst>
      <p:ext uri="{BB962C8B-B14F-4D97-AF65-F5344CB8AC3E}">
        <p14:creationId xmlns:p14="http://schemas.microsoft.com/office/powerpoint/2010/main" val="26911102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347" y="609601"/>
            <a:ext cx="7765321" cy="13263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346" y="2096064"/>
            <a:ext cx="7765322" cy="36951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759052" y="5883276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346" y="5883276"/>
            <a:ext cx="500464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85509" y="5883276"/>
            <a:ext cx="56515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FA37CDC2-25F1-4A9C-9839-C48D2D7D67C6}" type="slidenum">
              <a:rPr lang="hu-HU" altLang="hu-HU" smtClean="0"/>
              <a:pPr>
                <a:defRPr/>
              </a:pPr>
              <a:t>‹#›</a:t>
            </a:fld>
            <a:endParaRPr lang="hu-HU" altLang="hu-HU"/>
          </a:p>
        </p:txBody>
      </p:sp>
    </p:spTree>
    <p:extLst>
      <p:ext uri="{BB962C8B-B14F-4D97-AF65-F5344CB8AC3E}">
        <p14:creationId xmlns:p14="http://schemas.microsoft.com/office/powerpoint/2010/main" val="236920599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80" r:id="rId1"/>
    <p:sldLayoutId id="2147483781" r:id="rId2"/>
    <p:sldLayoutId id="2147483782" r:id="rId3"/>
    <p:sldLayoutId id="2147483783" r:id="rId4"/>
    <p:sldLayoutId id="2147483784" r:id="rId5"/>
    <p:sldLayoutId id="2147483785" r:id="rId6"/>
    <p:sldLayoutId id="2147483786" r:id="rId7"/>
    <p:sldLayoutId id="2147483787" r:id="rId8"/>
    <p:sldLayoutId id="2147483788" r:id="rId9"/>
    <p:sldLayoutId id="2147483789" r:id="rId10"/>
    <p:sldLayoutId id="2147483790" r:id="rId11"/>
    <p:sldLayoutId id="2147483791" r:id="rId12"/>
    <p:sldLayoutId id="2147483792" r:id="rId13"/>
    <p:sldLayoutId id="2147483793" r:id="rId14"/>
    <p:sldLayoutId id="2147483794" r:id="rId15"/>
    <p:sldLayoutId id="2147483795" r:id="rId16"/>
    <p:sldLayoutId id="2147483796" r:id="rId17"/>
    <p:sldLayoutId id="2147483797" r:id="rId18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400" b="1" i="0" kern="1200" cap="all">
          <a:solidFill>
            <a:schemeClr val="tx1"/>
          </a:solidFill>
          <a:effectLst>
            <a:outerShdw blurRad="50800" dist="63500" dir="2700000" algn="tl" rotWithShape="0">
              <a:srgbClr val="000000">
                <a:alpha val="48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676400" y="1981200"/>
            <a:ext cx="5029200" cy="2057400"/>
          </a:xfrm>
          <a:gradFill rotWithShape="1">
            <a:gsLst>
              <a:gs pos="0">
                <a:srgbClr val="CCCCFF"/>
              </a:gs>
              <a:gs pos="100000">
                <a:srgbClr val="CCCCFF">
                  <a:gamma/>
                  <a:shade val="46275"/>
                  <a:invGamma/>
                </a:srgbClr>
              </a:gs>
            </a:gsLst>
            <a:lin ang="5400000" scaled="1"/>
          </a:gradFill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err="1">
                <a:solidFill>
                  <a:srgbClr val="000000"/>
                </a:solidFill>
              </a:rPr>
              <a:t>József</a:t>
            </a:r>
            <a:r>
              <a:rPr lang="en-US" dirty="0">
                <a:solidFill>
                  <a:srgbClr val="000000"/>
                </a:solidFill>
              </a:rPr>
              <a:t> Attila</a:t>
            </a:r>
            <a:r>
              <a:rPr lang="en-US" dirty="0">
                <a:solidFill>
                  <a:schemeClr val="tx2">
                    <a:satMod val="200000"/>
                  </a:schemeClr>
                </a:solidFill>
              </a:rPr>
              <a:t/>
            </a:r>
            <a:br>
              <a:rPr lang="en-US" dirty="0">
                <a:solidFill>
                  <a:schemeClr val="tx2">
                    <a:satMod val="200000"/>
                  </a:schemeClr>
                </a:solidFill>
              </a:rPr>
            </a:br>
            <a:endParaRPr lang="hu-HU" dirty="0">
              <a:solidFill>
                <a:schemeClr val="tx2">
                  <a:satMod val="200000"/>
                </a:schemeClr>
              </a:solidFill>
            </a:endParaRP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990600" y="4495800"/>
            <a:ext cx="5638800" cy="1676400"/>
          </a:xfrm>
          <a:gradFill rotWithShape="1">
            <a:gsLst>
              <a:gs pos="0">
                <a:srgbClr val="0099CC"/>
              </a:gs>
              <a:gs pos="100000">
                <a:srgbClr val="00475E"/>
              </a:gs>
            </a:gsLst>
            <a:path path="shape">
              <a:fillToRect l="50000" t="50000" r="50000" b="50000"/>
            </a:path>
          </a:gradFill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altLang="hu-HU" b="1" dirty="0" smtClean="0">
              <a:solidFill>
                <a:srgbClr val="000000"/>
              </a:solidFill>
            </a:endParaRPr>
          </a:p>
          <a:p>
            <a:pPr eaLnBrk="1" hangingPunct="1">
              <a:spcBef>
                <a:spcPct val="0"/>
              </a:spcBef>
            </a:pPr>
            <a:r>
              <a:rPr lang="hu-HU" altLang="hu-HU" b="1" dirty="0" smtClean="0">
                <a:solidFill>
                  <a:srgbClr val="000000"/>
                </a:solidFill>
              </a:rPr>
              <a:t>A gyermekség és árvaság motívuma</a:t>
            </a:r>
            <a:endParaRPr lang="en-US" altLang="hu-HU" b="1" dirty="0" smtClean="0">
              <a:solidFill>
                <a:srgbClr val="000000"/>
              </a:solidFill>
            </a:endParaRPr>
          </a:p>
          <a:p>
            <a:pPr eaLnBrk="1" hangingPunct="1">
              <a:spcBef>
                <a:spcPct val="0"/>
              </a:spcBef>
            </a:pPr>
            <a:endParaRPr lang="en-US" altLang="hu-HU" b="1" dirty="0" smtClean="0">
              <a:solidFill>
                <a:srgbClr val="000000"/>
              </a:solidFill>
            </a:endParaRPr>
          </a:p>
          <a:p>
            <a:pPr eaLnBrk="1" hangingPunct="1">
              <a:spcBef>
                <a:spcPct val="0"/>
              </a:spcBef>
            </a:pPr>
            <a:endParaRPr lang="en-US" altLang="hu-HU" b="1" dirty="0" smtClean="0">
              <a:solidFill>
                <a:srgbClr val="000000"/>
              </a:solidFill>
            </a:endParaRPr>
          </a:p>
          <a:p>
            <a:pPr eaLnBrk="1" hangingPunct="1">
              <a:spcBef>
                <a:spcPct val="0"/>
              </a:spcBef>
            </a:pPr>
            <a:endParaRPr lang="hu-HU" altLang="hu-HU" b="1" dirty="0" smtClean="0">
              <a:solidFill>
                <a:srgbClr val="000000"/>
              </a:solidFill>
            </a:endParaRPr>
          </a:p>
        </p:txBody>
      </p:sp>
      <p:graphicFrame>
        <p:nvGraphicFramePr>
          <p:cNvPr id="9220" name="Object 7"/>
          <p:cNvGraphicFramePr>
            <a:graphicFrameLocks noChangeAspect="1"/>
          </p:cNvGraphicFramePr>
          <p:nvPr/>
        </p:nvGraphicFramePr>
        <p:xfrm>
          <a:off x="6897688" y="0"/>
          <a:ext cx="2246312" cy="685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33" name="Bitmap Image" r:id="rId3" imgW="1771429" imgH="5409524" progId="Paint.Picture">
                  <p:embed/>
                </p:oleObj>
              </mc:Choice>
              <mc:Fallback>
                <p:oleObj name="Bitmap Image" r:id="rId3" imgW="1771429" imgH="5409524" progId="Paint.Picture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97688" y="0"/>
                        <a:ext cx="2246312" cy="685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0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0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0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1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Gyermekké tettél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685346" y="2096064"/>
            <a:ext cx="8001454" cy="4228536"/>
          </a:xfrm>
        </p:spPr>
        <p:txBody>
          <a:bodyPr/>
          <a:lstStyle/>
          <a:p>
            <a:r>
              <a:rPr lang="hu-HU" dirty="0" smtClean="0"/>
              <a:t>A kezdősor itt a freudi pszichoanalízisre utal (Gyömrői Editnek írta), amelynek módszere a gyermekkori traumák feltárása</a:t>
            </a:r>
            <a:endParaRPr lang="hu-HU" dirty="0"/>
          </a:p>
          <a:p>
            <a:r>
              <a:rPr lang="hu-HU" dirty="0" smtClean="0"/>
              <a:t>a „szerelem” itt nem a hagyományos férfi-nő viszonyt, hanem az anya-gyermek kapcsolatot idézi fel</a:t>
            </a:r>
          </a:p>
          <a:p>
            <a:r>
              <a:rPr lang="hu-HU" dirty="0" smtClean="0"/>
              <a:t>Ebben a viszonyrendszerben József Attila a gyermek</a:t>
            </a:r>
          </a:p>
          <a:p>
            <a:r>
              <a:rPr lang="hu-HU" dirty="0" smtClean="0"/>
              <a:t>a „viszontszeretést” gátlás nélkül követeli</a:t>
            </a:r>
          </a:p>
          <a:p>
            <a:r>
              <a:rPr lang="hu-HU" dirty="0" smtClean="0"/>
              <a:t>(ok: nyilván az anyával kapcsolatos régi szeretethiány-élmény)</a:t>
            </a:r>
          </a:p>
          <a:p>
            <a:r>
              <a:rPr lang="hu-HU" dirty="0" smtClean="0"/>
              <a:t>Gyermek-felnőtt kettősség: szerelmes férfi és gondozásra szoruló gyermek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1932190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A gyermek-felnőtt kettősség más verseiben is: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dirty="0" smtClean="0"/>
              <a:t>Pl. Medáliák / Huszonhárom király</a:t>
            </a:r>
          </a:p>
          <a:p>
            <a:endParaRPr lang="hu-HU" dirty="0"/>
          </a:p>
          <a:p>
            <a:r>
              <a:rPr lang="hu-HU" dirty="0" smtClean="0"/>
              <a:t>A király – kölyök ellentétre fűzi fel megkettőzött </a:t>
            </a:r>
            <a:r>
              <a:rPr lang="hu-HU" dirty="0" err="1" smtClean="0"/>
              <a:t>személyeségét</a:t>
            </a:r>
            <a:endParaRPr lang="hu-HU" dirty="0" smtClean="0"/>
          </a:p>
          <a:p>
            <a:r>
              <a:rPr lang="hu-HU" dirty="0" smtClean="0"/>
              <a:t>(skizofrénia korai megfogalmazása):</a:t>
            </a:r>
          </a:p>
          <a:p>
            <a:r>
              <a:rPr lang="hu-HU" dirty="0" smtClean="0"/>
              <a:t>Egyik oldalról költőzseni / a másik oldalról 23 éves gyerek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41143135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685347" y="609601"/>
            <a:ext cx="4801053" cy="1326321"/>
          </a:xfrm>
        </p:spPr>
        <p:txBody>
          <a:bodyPr/>
          <a:lstStyle/>
          <a:p>
            <a:r>
              <a:rPr lang="hu-HU" dirty="0" smtClean="0"/>
              <a:t>Kései sirató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685346" y="2096064"/>
            <a:ext cx="4496254" cy="3695136"/>
          </a:xfrm>
        </p:spPr>
        <p:txBody>
          <a:bodyPr/>
          <a:lstStyle/>
          <a:p>
            <a:r>
              <a:rPr lang="hu-HU" dirty="0" smtClean="0"/>
              <a:t>Egyoldalú „párbeszéd” a halott anyával</a:t>
            </a:r>
          </a:p>
          <a:p>
            <a:r>
              <a:rPr lang="hu-HU" dirty="0" smtClean="0"/>
              <a:t>Felnőttkori visszatekintés  - időnként a hajdani gyerek szólal meg (</a:t>
            </a:r>
            <a:r>
              <a:rPr lang="hu-HU" i="1" dirty="0" smtClean="0"/>
              <a:t>nem hallod mama, szólj rám!</a:t>
            </a:r>
            <a:r>
              <a:rPr lang="hu-HU" dirty="0" smtClean="0"/>
              <a:t>)</a:t>
            </a:r>
          </a:p>
          <a:p>
            <a:r>
              <a:rPr lang="hu-HU" dirty="0" smtClean="0"/>
              <a:t>Ahogy a szerelmeihez gyerekként viszonyul, úgy az anyját pedig szerelmeivel mossa össze</a:t>
            </a:r>
            <a:endParaRPr lang="hu-HU" dirty="0"/>
          </a:p>
        </p:txBody>
      </p:sp>
      <p:sp>
        <p:nvSpPr>
          <p:cNvPr id="4" name="Téglalap 3"/>
          <p:cNvSpPr/>
          <p:nvPr/>
        </p:nvSpPr>
        <p:spPr>
          <a:xfrm>
            <a:off x="5791200" y="1935922"/>
            <a:ext cx="2971800" cy="434340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hu-HU" dirty="0" smtClean="0">
                <a:solidFill>
                  <a:schemeClr val="bg1"/>
                </a:solidFill>
              </a:rPr>
              <a:t>Lágy </a:t>
            </a:r>
            <a:r>
              <a:rPr lang="hu-HU" dirty="0">
                <a:solidFill>
                  <a:schemeClr val="bg1"/>
                </a:solidFill>
              </a:rPr>
              <a:t>őszi tájból és sok kedves nőből</a:t>
            </a:r>
            <a:r>
              <a:rPr lang="hu-HU" dirty="0">
                <a:solidFill>
                  <a:schemeClr val="bg1"/>
                </a:solidFill>
              </a:rPr>
              <a:t/>
            </a:r>
            <a:br>
              <a:rPr lang="hu-HU" dirty="0">
                <a:solidFill>
                  <a:schemeClr val="bg1"/>
                </a:solidFill>
              </a:rPr>
            </a:br>
            <a:r>
              <a:rPr lang="hu-HU" dirty="0">
                <a:solidFill>
                  <a:schemeClr val="bg1"/>
                </a:solidFill>
              </a:rPr>
              <a:t>próbállak </a:t>
            </a:r>
            <a:r>
              <a:rPr lang="hu-HU" dirty="0" err="1">
                <a:solidFill>
                  <a:schemeClr val="bg1"/>
                </a:solidFill>
              </a:rPr>
              <a:t>összeállitani</a:t>
            </a:r>
            <a:r>
              <a:rPr lang="hu-HU" dirty="0">
                <a:solidFill>
                  <a:schemeClr val="bg1"/>
                </a:solidFill>
              </a:rPr>
              <a:t> </a:t>
            </a:r>
            <a:r>
              <a:rPr lang="hu-HU" dirty="0" smtClean="0">
                <a:solidFill>
                  <a:schemeClr val="bg1"/>
                </a:solidFill>
              </a:rPr>
              <a:t>téged…</a:t>
            </a:r>
          </a:p>
          <a:p>
            <a:r>
              <a:rPr lang="hu-HU" dirty="0">
                <a:solidFill>
                  <a:schemeClr val="bg1"/>
                </a:solidFill>
              </a:rPr>
              <a:t/>
            </a:r>
            <a:br>
              <a:rPr lang="hu-HU" dirty="0">
                <a:solidFill>
                  <a:schemeClr val="bg1"/>
                </a:solidFill>
              </a:rPr>
            </a:br>
            <a:r>
              <a:rPr lang="hu-HU" dirty="0" smtClean="0">
                <a:solidFill>
                  <a:schemeClr val="bg1"/>
                </a:solidFill>
              </a:rPr>
              <a:t>Nagyobb </a:t>
            </a:r>
            <a:r>
              <a:rPr lang="hu-HU" dirty="0">
                <a:solidFill>
                  <a:schemeClr val="bg1"/>
                </a:solidFill>
              </a:rPr>
              <a:t>szélhámos vagy, mint bármelyik </a:t>
            </a:r>
            <a:r>
              <a:rPr lang="hu-HU" dirty="0" smtClean="0">
                <a:solidFill>
                  <a:schemeClr val="bg1"/>
                </a:solidFill>
              </a:rPr>
              <a:t>nő, ki </a:t>
            </a:r>
            <a:r>
              <a:rPr lang="hu-HU" dirty="0">
                <a:solidFill>
                  <a:schemeClr val="bg1"/>
                </a:solidFill>
              </a:rPr>
              <a:t>csal és hiteget!</a:t>
            </a:r>
            <a:br>
              <a:rPr lang="hu-HU" dirty="0">
                <a:solidFill>
                  <a:schemeClr val="bg1"/>
                </a:solidFill>
              </a:rPr>
            </a:br>
            <a:endParaRPr lang="hu-HU" dirty="0" smtClean="0">
              <a:solidFill>
                <a:schemeClr val="bg1"/>
              </a:solidFill>
            </a:endParaRPr>
          </a:p>
          <a:p>
            <a:r>
              <a:rPr lang="hu-HU" dirty="0" smtClean="0">
                <a:solidFill>
                  <a:schemeClr val="bg1"/>
                </a:solidFill>
              </a:rPr>
              <a:t>A </a:t>
            </a:r>
            <a:r>
              <a:rPr lang="hu-HU" dirty="0">
                <a:solidFill>
                  <a:schemeClr val="bg1"/>
                </a:solidFill>
              </a:rPr>
              <a:t>gyermek, aki csügg anyja </a:t>
            </a:r>
            <a:r>
              <a:rPr lang="hu-HU" dirty="0" smtClean="0">
                <a:solidFill>
                  <a:schemeClr val="bg1"/>
                </a:solidFill>
              </a:rPr>
              <a:t>szerelmén…</a:t>
            </a:r>
            <a:r>
              <a:rPr lang="hu-HU" dirty="0">
                <a:solidFill>
                  <a:schemeClr val="bg1"/>
                </a:solidFill>
              </a:rPr>
              <a:t/>
            </a:r>
            <a:br>
              <a:rPr lang="hu-HU" dirty="0">
                <a:solidFill>
                  <a:schemeClr val="bg1"/>
                </a:solidFill>
              </a:rPr>
            </a:br>
            <a:endParaRPr lang="hu-H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36596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Utolsó verseiben is központi motívum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Téglalap 3"/>
          <p:cNvSpPr/>
          <p:nvPr/>
        </p:nvSpPr>
        <p:spPr>
          <a:xfrm>
            <a:off x="838200" y="2217542"/>
            <a:ext cx="3124200" cy="144005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>
                <a:solidFill>
                  <a:schemeClr val="bg1"/>
                </a:solidFill>
              </a:rPr>
              <a:t>Karóval jöttél</a:t>
            </a:r>
          </a:p>
          <a:p>
            <a:pPr algn="ctr"/>
            <a:endParaRPr lang="hu-HU" dirty="0">
              <a:solidFill>
                <a:schemeClr val="bg1"/>
              </a:solidFill>
            </a:endParaRPr>
          </a:p>
        </p:txBody>
      </p:sp>
      <p:sp>
        <p:nvSpPr>
          <p:cNvPr id="5" name="Téglalap 4"/>
          <p:cNvSpPr/>
          <p:nvPr/>
        </p:nvSpPr>
        <p:spPr>
          <a:xfrm>
            <a:off x="5181600" y="2137471"/>
            <a:ext cx="2971800" cy="152012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>
                <a:solidFill>
                  <a:schemeClr val="bg1"/>
                </a:solidFill>
              </a:rPr>
              <a:t>Talán </a:t>
            </a:r>
            <a:r>
              <a:rPr lang="hu-HU" dirty="0" err="1" smtClean="0">
                <a:solidFill>
                  <a:schemeClr val="bg1"/>
                </a:solidFill>
              </a:rPr>
              <a:t>eltünök</a:t>
            </a:r>
            <a:r>
              <a:rPr lang="hu-HU" dirty="0" smtClean="0">
                <a:solidFill>
                  <a:schemeClr val="bg1"/>
                </a:solidFill>
              </a:rPr>
              <a:t> hirtelen</a:t>
            </a:r>
          </a:p>
          <a:p>
            <a:pPr algn="ctr"/>
            <a:endParaRPr lang="hu-HU" dirty="0">
              <a:solidFill>
                <a:schemeClr val="bg1"/>
              </a:solidFill>
            </a:endParaRPr>
          </a:p>
        </p:txBody>
      </p:sp>
      <p:sp>
        <p:nvSpPr>
          <p:cNvPr id="6" name="Téglalap 5"/>
          <p:cNvSpPr/>
          <p:nvPr/>
        </p:nvSpPr>
        <p:spPr>
          <a:xfrm>
            <a:off x="457200" y="3352800"/>
            <a:ext cx="8458200" cy="24384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hu-HU" dirty="0" smtClean="0"/>
              <a:t>Számos párhuzamos motívum</a:t>
            </a:r>
          </a:p>
          <a:p>
            <a:pPr algn="ctr"/>
            <a:r>
              <a:rPr lang="hu-HU" dirty="0" smtClean="0"/>
              <a:t>A gyerekkor eseményei, félresiklásai vezettek a jelen helyzethez</a:t>
            </a:r>
          </a:p>
          <a:p>
            <a:pPr algn="ctr"/>
            <a:r>
              <a:rPr lang="hu-HU" dirty="0" smtClean="0"/>
              <a:t>Egyetlen megoldás a halál</a:t>
            </a:r>
          </a:p>
        </p:txBody>
      </p:sp>
    </p:spTree>
    <p:extLst>
      <p:ext uri="{BB962C8B-B14F-4D97-AF65-F5344CB8AC3E}">
        <p14:creationId xmlns:p14="http://schemas.microsoft.com/office/powerpoint/2010/main" val="38913428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Karóval jöttél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685346" y="2096064"/>
            <a:ext cx="7087054" cy="3695136"/>
          </a:xfrm>
        </p:spPr>
        <p:txBody>
          <a:bodyPr/>
          <a:lstStyle/>
          <a:p>
            <a:r>
              <a:rPr lang="hu-HU" dirty="0">
                <a:effectLst/>
              </a:rPr>
              <a:t>felnőttként szólítja meg gyermeki önmagát: </a:t>
            </a:r>
            <a:endParaRPr lang="hu-HU" dirty="0" smtClean="0">
              <a:effectLst/>
            </a:endParaRPr>
          </a:p>
          <a:p>
            <a:r>
              <a:rPr lang="hu-HU" dirty="0" smtClean="0">
                <a:effectLst/>
              </a:rPr>
              <a:t>szembeállítja </a:t>
            </a:r>
            <a:r>
              <a:rPr lang="hu-HU" dirty="0">
                <a:effectLst/>
              </a:rPr>
              <a:t>a gyermekkori túlzó vágyakat (</a:t>
            </a:r>
            <a:r>
              <a:rPr lang="hu-HU" i="1" dirty="0">
                <a:effectLst/>
              </a:rPr>
              <a:t>aranyat ígértél nagy zsákkal)</a:t>
            </a:r>
            <a:r>
              <a:rPr lang="hu-HU" dirty="0">
                <a:effectLst/>
              </a:rPr>
              <a:t> a jelenkori kiábrándulással. </a:t>
            </a:r>
            <a:endParaRPr lang="hu-HU" dirty="0" smtClean="0">
              <a:effectLst/>
            </a:endParaRPr>
          </a:p>
          <a:p>
            <a:r>
              <a:rPr lang="hu-HU" dirty="0">
                <a:effectLst/>
              </a:rPr>
              <a:t>M</a:t>
            </a:r>
            <a:r>
              <a:rPr lang="hu-HU" dirty="0" smtClean="0">
                <a:effectLst/>
              </a:rPr>
              <a:t>otívumok </a:t>
            </a:r>
            <a:r>
              <a:rPr lang="hu-HU" dirty="0">
                <a:effectLst/>
              </a:rPr>
              <a:t>(tejfog, seb elvakarása), a gyermeknyelvi szavak (csücsülsz</a:t>
            </a:r>
            <a:r>
              <a:rPr lang="hu-HU" dirty="0" smtClean="0">
                <a:effectLst/>
              </a:rPr>
              <a:t>)</a:t>
            </a:r>
          </a:p>
          <a:p>
            <a:r>
              <a:rPr lang="hu-HU" dirty="0" smtClean="0">
                <a:effectLst/>
              </a:rPr>
              <a:t>LÉTÖSSZEGZÉS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4598835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Talán </a:t>
            </a:r>
            <a:r>
              <a:rPr lang="hu-HU" dirty="0" err="1" smtClean="0"/>
              <a:t>eltünök</a:t>
            </a:r>
            <a:r>
              <a:rPr lang="hu-HU" dirty="0" smtClean="0"/>
              <a:t> hirtelen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dirty="0" smtClean="0"/>
              <a:t>Szintén létösszegzés</a:t>
            </a:r>
          </a:p>
          <a:p>
            <a:r>
              <a:rPr lang="hu-HU" dirty="0" smtClean="0"/>
              <a:t>Középpontjában a pazarlás áll: </a:t>
            </a:r>
          </a:p>
          <a:p>
            <a:r>
              <a:rPr lang="hu-HU" dirty="0" smtClean="0"/>
              <a:t>„</a:t>
            </a:r>
            <a:r>
              <a:rPr lang="hu-HU" i="1" dirty="0" smtClean="0"/>
              <a:t>elpazaroltam mindenem, amiről számot kéne adnom</a:t>
            </a:r>
            <a:r>
              <a:rPr lang="hu-HU" dirty="0" smtClean="0"/>
              <a:t>”</a:t>
            </a:r>
            <a:endParaRPr lang="hu-HU" dirty="0"/>
          </a:p>
          <a:p>
            <a:r>
              <a:rPr lang="hu-HU" dirty="0" smtClean="0"/>
              <a:t>Az eltékozolt életet itt is gyerekkori motívumokra vezeti vissza (</a:t>
            </a:r>
            <a:r>
              <a:rPr lang="hu-HU" i="1" dirty="0" smtClean="0"/>
              <a:t>kiröhögtem az oktatómat, árva lettem, mostoha</a:t>
            </a:r>
            <a:r>
              <a:rPr lang="hu-HU" dirty="0" smtClean="0"/>
              <a:t>)</a:t>
            </a:r>
          </a:p>
          <a:p>
            <a:r>
              <a:rPr lang="hu-HU" dirty="0" smtClean="0"/>
              <a:t>Mindebből az következik, hogy megérett a halálra (a kezdő sorok erre vonatkoznak).</a:t>
            </a:r>
          </a:p>
        </p:txBody>
      </p:sp>
    </p:spTree>
    <p:extLst>
      <p:ext uri="{BB962C8B-B14F-4D97-AF65-F5344CB8AC3E}">
        <p14:creationId xmlns:p14="http://schemas.microsoft.com/office/powerpoint/2010/main" val="12034252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err="1" smtClean="0"/>
              <a:t>ÖSszefoglalás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hu-HU" dirty="0" smtClean="0"/>
              <a:t>A gyermek-motívummal korábban is találkoztunk a magyar irodalomban (pl. Kosztolányi) – később is (pl. Weöres)</a:t>
            </a:r>
          </a:p>
          <a:p>
            <a:r>
              <a:rPr lang="hu-HU" dirty="0" smtClean="0"/>
              <a:t>József A. esetében nem csupán egy irodalmi eszköz, vagy találó szimbólum</a:t>
            </a:r>
          </a:p>
          <a:p>
            <a:r>
              <a:rPr lang="hu-HU" dirty="0"/>
              <a:t>a</a:t>
            </a:r>
            <a:r>
              <a:rPr lang="hu-HU" dirty="0" smtClean="0"/>
              <a:t>nnál sokkal tragikusabban megélt felismerés (nem választható szét, hogy meddig tart a költészet, meddig az analízis)</a:t>
            </a:r>
          </a:p>
          <a:p>
            <a:r>
              <a:rPr lang="hu-HU" dirty="0" smtClean="0"/>
              <a:t>József Attila töretlenül népszerű (pl. könnyűzenei feldolgozások)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5517570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685346" y="1295400"/>
            <a:ext cx="7544254" cy="4495800"/>
          </a:xfrm>
        </p:spPr>
        <p:txBody>
          <a:bodyPr>
            <a:normAutofit fontScale="92500" lnSpcReduction="20000"/>
          </a:bodyPr>
          <a:lstStyle/>
          <a:p>
            <a:r>
              <a:rPr lang="hu-HU" sz="2800" dirty="0" smtClean="0">
                <a:effectLst/>
              </a:rPr>
              <a:t>SAJÁT KORÁBAN IS SOKAN A LEGNAGYOBBAK KÖZÖTT TARTOTTTÁK SZÁMON</a:t>
            </a:r>
          </a:p>
          <a:p>
            <a:r>
              <a:rPr lang="hu-HU" sz="2800" dirty="0" smtClean="0">
                <a:effectLst/>
              </a:rPr>
              <a:t>MA IS MEGKERÜLHETETLEN ÉS MEGHATÁROZÓ</a:t>
            </a:r>
          </a:p>
          <a:p>
            <a:r>
              <a:rPr lang="hu-HU" sz="2800" dirty="0" smtClean="0">
                <a:effectLst/>
              </a:rPr>
              <a:t>Nyugat kora – nem tartozott oda </a:t>
            </a:r>
          </a:p>
          <a:p>
            <a:r>
              <a:rPr lang="hu-HU" sz="2800" dirty="0" smtClean="0">
                <a:effectLst/>
              </a:rPr>
              <a:t>--- Babits-vita</a:t>
            </a:r>
          </a:p>
          <a:p>
            <a:r>
              <a:rPr lang="hu-HU" sz="2800" dirty="0" smtClean="0">
                <a:effectLst/>
              </a:rPr>
              <a:t>--- Nyugathoz nem kapcsolódó irányzatok is megjelennek a verseiben</a:t>
            </a:r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40127311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hu-HU" dirty="0" smtClean="0">
                <a:solidFill>
                  <a:schemeClr val="tx2">
                    <a:satMod val="200000"/>
                  </a:schemeClr>
                </a:solidFill>
              </a:rPr>
              <a:t>ÉLETE, PÁLYÁJA</a:t>
            </a:r>
            <a:endParaRPr lang="hu-HU" dirty="0">
              <a:solidFill>
                <a:schemeClr val="tx2">
                  <a:satMod val="200000"/>
                </a:schemeClr>
              </a:solidFill>
            </a:endParaRPr>
          </a:p>
        </p:txBody>
      </p:sp>
      <p:sp>
        <p:nvSpPr>
          <p:cNvPr id="11267" name="Szöveg helye 2"/>
          <p:cNvSpPr>
            <a:spLocks noGrp="1"/>
          </p:cNvSpPr>
          <p:nvPr>
            <p:ph type="body" sz="half" idx="1"/>
          </p:nvPr>
        </p:nvSpPr>
        <p:spPr>
          <a:xfrm>
            <a:off x="457200" y="1981200"/>
            <a:ext cx="3886200" cy="3886200"/>
          </a:xfrm>
        </p:spPr>
        <p:txBody>
          <a:bodyPr/>
          <a:lstStyle/>
          <a:p>
            <a:pPr eaLnBrk="1" hangingPunct="1"/>
            <a:r>
              <a:rPr lang="hu-HU" altLang="hu-HU" dirty="0" smtClean="0"/>
              <a:t>1908-ban </a:t>
            </a:r>
            <a:r>
              <a:rPr lang="hu-HU" altLang="hu-HU" dirty="0" smtClean="0"/>
              <a:t>az apa elment </a:t>
            </a:r>
            <a:endParaRPr lang="hu-HU" altLang="hu-HU" dirty="0" smtClean="0"/>
          </a:p>
          <a:p>
            <a:pPr eaLnBrk="1" hangingPunct="1"/>
            <a:r>
              <a:rPr lang="hu-HU" altLang="hu-HU" dirty="0" smtClean="0"/>
              <a:t>Anya</a:t>
            </a:r>
            <a:r>
              <a:rPr lang="hu-HU" altLang="hu-HU" dirty="0"/>
              <a:t>: mosás, takarítás, állandó </a:t>
            </a:r>
            <a:r>
              <a:rPr lang="hu-HU" altLang="hu-HU" dirty="0" smtClean="0"/>
              <a:t>költözés</a:t>
            </a:r>
            <a:endParaRPr lang="hu-HU" altLang="hu-HU" dirty="0" smtClean="0"/>
          </a:p>
          <a:p>
            <a:pPr eaLnBrk="1" hangingPunct="1"/>
            <a:r>
              <a:rPr lang="hu-HU" altLang="hu-HU" dirty="0" smtClean="0"/>
              <a:t>Munkák: mozi, </a:t>
            </a:r>
            <a:r>
              <a:rPr lang="hu-HU" altLang="hu-HU" dirty="0" err="1" smtClean="0"/>
              <a:t>sorbanállás</a:t>
            </a:r>
            <a:r>
              <a:rPr lang="hu-HU" altLang="hu-HU" dirty="0" smtClean="0"/>
              <a:t>, vízhordás stb</a:t>
            </a:r>
            <a:r>
              <a:rPr lang="hu-HU" altLang="hu-HU" dirty="0" smtClean="0"/>
              <a:t>.</a:t>
            </a:r>
          </a:p>
          <a:p>
            <a:pPr eaLnBrk="1" hangingPunct="1"/>
            <a:r>
              <a:rPr lang="hu-HU" altLang="hu-HU" dirty="0" smtClean="0"/>
              <a:t>Öngyilkossági kísérletek</a:t>
            </a:r>
          </a:p>
          <a:p>
            <a:pPr eaLnBrk="1" hangingPunct="1"/>
            <a:r>
              <a:rPr lang="hu-HU" altLang="hu-HU" dirty="0" smtClean="0"/>
              <a:t>Öcsödi trauma</a:t>
            </a:r>
            <a:endParaRPr lang="hu-HU" altLang="hu-HU" dirty="0" smtClean="0"/>
          </a:p>
        </p:txBody>
      </p:sp>
      <p:pic>
        <p:nvPicPr>
          <p:cNvPr id="3" name="Kép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95800" y="2971800"/>
            <a:ext cx="4579371" cy="375847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endParaRPr lang="hu-HU" dirty="0">
              <a:solidFill>
                <a:schemeClr val="tx2">
                  <a:satMod val="200000"/>
                </a:schemeClr>
              </a:solidFill>
            </a:endParaRP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381000" y="3429000"/>
            <a:ext cx="6019800" cy="2286000"/>
          </a:xfrm>
        </p:spPr>
        <p:txBody>
          <a:bodyPr>
            <a:normAutofit/>
          </a:bodyPr>
          <a:lstStyle/>
          <a:p>
            <a:pPr marL="411480" eaLnBrk="1" fontAlgn="auto" hangingPunct="1">
              <a:spcAft>
                <a:spcPts val="0"/>
              </a:spcAft>
              <a:buFont typeface="Wingdings"/>
              <a:buNone/>
              <a:defRPr/>
            </a:pPr>
            <a:r>
              <a:rPr lang="hu-HU" dirty="0" smtClean="0"/>
              <a:t>Anyja halála után Makai </a:t>
            </a:r>
            <a:r>
              <a:rPr lang="hu-HU" dirty="0" smtClean="0"/>
              <a:t>Ödön </a:t>
            </a:r>
            <a:r>
              <a:rPr lang="hu-HU" dirty="0" smtClean="0"/>
              <a:t>a gyám (Jolán férje)</a:t>
            </a:r>
          </a:p>
          <a:p>
            <a:pPr marL="411480" eaLnBrk="1" fontAlgn="auto" hangingPunct="1">
              <a:spcAft>
                <a:spcPts val="0"/>
              </a:spcAft>
              <a:buFont typeface="Wingdings"/>
              <a:buNone/>
              <a:defRPr/>
            </a:pPr>
            <a:r>
              <a:rPr lang="hu-HU" dirty="0" smtClean="0"/>
              <a:t>Makói gimnázium – Juhász Gyula barátsága</a:t>
            </a:r>
          </a:p>
          <a:p>
            <a:pPr marL="411480" eaLnBrk="1" fontAlgn="auto" hangingPunct="1">
              <a:spcAft>
                <a:spcPts val="0"/>
              </a:spcAft>
              <a:buFont typeface="Wingdings"/>
              <a:buNone/>
              <a:defRPr/>
            </a:pPr>
            <a:r>
              <a:rPr lang="hu-HU" dirty="0" smtClean="0"/>
              <a:t>Első kötet (17 éves)</a:t>
            </a:r>
            <a:endParaRPr lang="hu-HU" dirty="0"/>
          </a:p>
        </p:txBody>
      </p:sp>
      <p:pic>
        <p:nvPicPr>
          <p:cNvPr id="16388" name="Picture 2" descr="http://magyar-irodalom.elte.hu/sulinet/igyjo/setup/portrek/jozsefa/kepek/9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8250" y="189292"/>
            <a:ext cx="4095750" cy="2643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Kép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29400" y="3252788"/>
            <a:ext cx="2224634" cy="3200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ép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67400" y="457200"/>
            <a:ext cx="2895851" cy="4310246"/>
          </a:xfrm>
          <a:prstGeom prst="rect">
            <a:avLst/>
          </a:prstGeom>
        </p:spPr>
      </p:pic>
      <p:sp>
        <p:nvSpPr>
          <p:cNvPr id="21507" name="Tartalom helye 2"/>
          <p:cNvSpPr>
            <a:spLocks noGrp="1"/>
          </p:cNvSpPr>
          <p:nvPr>
            <p:ph idx="1"/>
          </p:nvPr>
        </p:nvSpPr>
        <p:spPr>
          <a:xfrm>
            <a:off x="533400" y="248496"/>
            <a:ext cx="5638800" cy="3695136"/>
          </a:xfrm>
        </p:spPr>
        <p:txBody>
          <a:bodyPr>
            <a:noAutofit/>
          </a:bodyPr>
          <a:lstStyle/>
          <a:p>
            <a:pPr eaLnBrk="1" hangingPunct="1"/>
            <a:r>
              <a:rPr lang="hu-HU" altLang="hu-HU" sz="3600" dirty="0" smtClean="0"/>
              <a:t>Szegedi Egyetem - </a:t>
            </a:r>
            <a:r>
              <a:rPr lang="hu-HU" altLang="hu-HU" sz="3600" dirty="0" err="1" smtClean="0"/>
              <a:t>Horger-ügy</a:t>
            </a:r>
            <a:endParaRPr lang="hu-HU" altLang="hu-HU" sz="3600" dirty="0" smtClean="0"/>
          </a:p>
          <a:p>
            <a:r>
              <a:rPr lang="hu-HU" altLang="hu-HU" sz="3600" dirty="0"/>
              <a:t>Bécs, Párizs – egyetemi </a:t>
            </a:r>
            <a:r>
              <a:rPr lang="hu-HU" altLang="hu-HU" sz="3600" dirty="0" smtClean="0"/>
              <a:t>tanulmányok</a:t>
            </a:r>
          </a:p>
          <a:p>
            <a:endParaRPr lang="hu-HU" altLang="hu-HU" sz="3600" dirty="0"/>
          </a:p>
          <a:p>
            <a:r>
              <a:rPr lang="hu-HU" altLang="hu-HU" sz="3600" dirty="0" smtClean="0"/>
              <a:t>Útkeresései sikertelenek (Nyugat, politika, munkahelyek)</a:t>
            </a:r>
            <a:endParaRPr lang="hu-HU" altLang="hu-HU" sz="3600" dirty="0"/>
          </a:p>
          <a:p>
            <a:pPr eaLnBrk="1" hangingPunct="1"/>
            <a:endParaRPr lang="hu-HU" altLang="hu-HU" sz="36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685347" y="237123"/>
            <a:ext cx="7391853" cy="753477"/>
          </a:xfrm>
        </p:spPr>
        <p:txBody>
          <a:bodyPr/>
          <a:lstStyle/>
          <a:p>
            <a:r>
              <a:rPr lang="hu-HU" dirty="0" smtClean="0"/>
              <a:t>szerelmek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685346" y="3810000"/>
            <a:ext cx="7765322" cy="1981200"/>
          </a:xfrm>
        </p:spPr>
        <p:txBody>
          <a:bodyPr/>
          <a:lstStyle/>
          <a:p>
            <a:r>
              <a:rPr lang="hu-HU" dirty="0" smtClean="0"/>
              <a:t>Vágó Mártát a féltő apa külföldre küldte</a:t>
            </a:r>
          </a:p>
          <a:p>
            <a:r>
              <a:rPr lang="hu-HU" dirty="0" smtClean="0"/>
              <a:t>Szántó Judit – társ, de nem szerelmesként tekint rá</a:t>
            </a:r>
          </a:p>
          <a:p>
            <a:r>
              <a:rPr lang="hu-HU" dirty="0" smtClean="0"/>
              <a:t>Gyömrői Edit az orvosa – átadja egy kollégájának</a:t>
            </a:r>
          </a:p>
          <a:p>
            <a:r>
              <a:rPr lang="hu-HU" dirty="0" err="1" smtClean="0"/>
              <a:t>Kozmutza</a:t>
            </a:r>
            <a:r>
              <a:rPr lang="hu-HU" dirty="0" smtClean="0"/>
              <a:t> Flóra Illés Gyulát választja</a:t>
            </a:r>
            <a:endParaRPr lang="hu-HU" dirty="0"/>
          </a:p>
        </p:txBody>
      </p:sp>
      <p:pic>
        <p:nvPicPr>
          <p:cNvPr id="4" name="Picture 4" descr="mart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04800" y="990600"/>
            <a:ext cx="2057400" cy="2645229"/>
          </a:xfrm>
          <a:prstGeom prst="rect">
            <a:avLst/>
          </a:prstGeom>
          <a:noFill/>
        </p:spPr>
      </p:pic>
      <p:pic>
        <p:nvPicPr>
          <p:cNvPr id="5" name="Picture 4" descr="judi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485172" y="975815"/>
            <a:ext cx="1835150" cy="2590800"/>
          </a:xfrm>
          <a:prstGeom prst="rect">
            <a:avLst/>
          </a:prstGeom>
          <a:noFill/>
        </p:spPr>
      </p:pic>
      <p:pic>
        <p:nvPicPr>
          <p:cNvPr id="6" name="Picture 9" descr="http://3.bp.blogspot.com/_IslQ4hq8mjI/TTp9wZyPGDI/AAAAAAAAAqk/JlhBfHbKYl4/s400/gyomroi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4123" y="974678"/>
            <a:ext cx="1829285" cy="24792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4" descr="flora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597209" y="1033227"/>
            <a:ext cx="1733921" cy="23622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9688469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3" name="Rectangle 5"/>
          <p:cNvSpPr>
            <a:spLocks noGrp="1" noChangeArrowheads="1"/>
          </p:cNvSpPr>
          <p:nvPr>
            <p:ph type="title"/>
          </p:nvPr>
        </p:nvSpPr>
        <p:spPr>
          <a:xfrm>
            <a:off x="533400" y="4191000"/>
            <a:ext cx="7689121" cy="2393121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hu-HU" sz="2000" dirty="0" smtClean="0">
                <a:solidFill>
                  <a:schemeClr val="tx2">
                    <a:satMod val="200000"/>
                  </a:schemeClr>
                </a:solidFill>
              </a:rPr>
              <a:t>Súlyos pszichés betegség - öngyilkosság</a:t>
            </a:r>
            <a:endParaRPr lang="hu-HU" sz="2000" dirty="0">
              <a:solidFill>
                <a:schemeClr val="tx2">
                  <a:satMod val="200000"/>
                </a:schemeClr>
              </a:solidFill>
            </a:endParaRPr>
          </a:p>
        </p:txBody>
      </p:sp>
      <p:pic>
        <p:nvPicPr>
          <p:cNvPr id="30723" name="Picture 4" descr="ati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828800" y="457200"/>
            <a:ext cx="5715000" cy="3381375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Téglalap 3"/>
          <p:cNvSpPr/>
          <p:nvPr/>
        </p:nvSpPr>
        <p:spPr>
          <a:xfrm>
            <a:off x="457200" y="304800"/>
            <a:ext cx="8229600" cy="179126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3600" dirty="0" smtClean="0">
                <a:solidFill>
                  <a:schemeClr val="bg1"/>
                </a:solidFill>
              </a:rPr>
              <a:t>Gyermekség-árvaság motívumának kiemelkedő szerepe:</a:t>
            </a:r>
            <a:endParaRPr lang="hu-HU" sz="3600" dirty="0">
              <a:solidFill>
                <a:schemeClr val="bg1"/>
              </a:solidFill>
            </a:endParaRPr>
          </a:p>
        </p:txBody>
      </p:sp>
      <p:sp>
        <p:nvSpPr>
          <p:cNvPr id="5" name="Téglalap 4"/>
          <p:cNvSpPr/>
          <p:nvPr/>
        </p:nvSpPr>
        <p:spPr>
          <a:xfrm>
            <a:off x="449214" y="1678660"/>
            <a:ext cx="1828800" cy="220980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hu-HU" b="1" dirty="0" smtClean="0"/>
              <a:t>Szó szerinti árvaság:</a:t>
            </a:r>
          </a:p>
          <a:p>
            <a:pPr algn="ctr"/>
            <a:endParaRPr lang="hu-HU" dirty="0" smtClean="0"/>
          </a:p>
          <a:p>
            <a:pPr marL="285750" indent="-285750" algn="ctr">
              <a:buFontTx/>
              <a:buChar char="-"/>
            </a:pPr>
            <a:r>
              <a:rPr lang="hu-HU" dirty="0" smtClean="0"/>
              <a:t>Apja elhagyta</a:t>
            </a:r>
          </a:p>
          <a:p>
            <a:pPr algn="ctr"/>
            <a:endParaRPr lang="hu-HU" dirty="0" smtClean="0"/>
          </a:p>
          <a:p>
            <a:pPr marL="285750" indent="-285750" algn="ctr">
              <a:buFontTx/>
              <a:buChar char="-"/>
            </a:pPr>
            <a:r>
              <a:rPr lang="hu-HU" dirty="0" smtClean="0"/>
              <a:t>Anyja korai halála</a:t>
            </a:r>
            <a:endParaRPr lang="hu-HU" dirty="0"/>
          </a:p>
        </p:txBody>
      </p:sp>
      <p:sp>
        <p:nvSpPr>
          <p:cNvPr id="6" name="Téglalap 5"/>
          <p:cNvSpPr/>
          <p:nvPr/>
        </p:nvSpPr>
        <p:spPr>
          <a:xfrm>
            <a:off x="205173" y="4293354"/>
            <a:ext cx="4563610" cy="2468891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hu-HU" b="1" dirty="0" smtClean="0"/>
              <a:t>Metaforikus árvaság:</a:t>
            </a:r>
          </a:p>
          <a:p>
            <a:pPr algn="ctr"/>
            <a:endParaRPr lang="hu-HU" dirty="0" smtClean="0"/>
          </a:p>
          <a:p>
            <a:pPr marL="285750" indent="-285750" algn="ctr">
              <a:buFontTx/>
              <a:buChar char="-"/>
            </a:pPr>
            <a:r>
              <a:rPr lang="hu-HU" dirty="0" smtClean="0"/>
              <a:t>Sikertelen szerelmek</a:t>
            </a:r>
          </a:p>
          <a:p>
            <a:pPr algn="ctr"/>
            <a:endParaRPr lang="hu-HU" dirty="0" smtClean="0"/>
          </a:p>
          <a:p>
            <a:pPr marL="285750" indent="-285750" algn="ctr">
              <a:buFontTx/>
              <a:buChar char="-"/>
            </a:pPr>
            <a:r>
              <a:rPr lang="hu-HU" dirty="0" smtClean="0"/>
              <a:t>Kudarcos kapcsolatok (pl. Babits)</a:t>
            </a:r>
          </a:p>
          <a:p>
            <a:pPr marL="285750" indent="-285750" algn="ctr">
              <a:buFontTx/>
              <a:buChar char="-"/>
            </a:pPr>
            <a:endParaRPr lang="hu-HU" dirty="0"/>
          </a:p>
          <a:p>
            <a:pPr marL="285750" indent="-285750" algn="ctr">
              <a:buFontTx/>
              <a:buChar char="-"/>
            </a:pPr>
            <a:r>
              <a:rPr lang="hu-HU" dirty="0" smtClean="0"/>
              <a:t>„normál” társadalmi kapcsolatok hiánya (</a:t>
            </a:r>
            <a:r>
              <a:rPr lang="hu-HU" dirty="0" err="1" smtClean="0"/>
              <a:t>pl.munkahely</a:t>
            </a:r>
            <a:r>
              <a:rPr lang="hu-HU" dirty="0" smtClean="0"/>
              <a:t>, civil foglalkozás) </a:t>
            </a:r>
            <a:endParaRPr lang="hu-HU" dirty="0"/>
          </a:p>
        </p:txBody>
      </p:sp>
      <p:sp>
        <p:nvSpPr>
          <p:cNvPr id="7" name="Téglalap 6"/>
          <p:cNvSpPr/>
          <p:nvPr/>
        </p:nvSpPr>
        <p:spPr>
          <a:xfrm>
            <a:off x="2674986" y="2161458"/>
            <a:ext cx="6011814" cy="2066501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hu-HU" b="1" dirty="0" smtClean="0"/>
              <a:t>Freudi tanok megismerése:</a:t>
            </a:r>
          </a:p>
          <a:p>
            <a:pPr algn="ctr"/>
            <a:endParaRPr lang="hu-HU" dirty="0" smtClean="0"/>
          </a:p>
          <a:p>
            <a:pPr marL="285750" indent="-285750" algn="ctr">
              <a:buFontTx/>
              <a:buChar char="-"/>
            </a:pPr>
            <a:r>
              <a:rPr lang="hu-HU" dirty="0" smtClean="0"/>
              <a:t>A gyermekkor központi szerepe a személyiség kialakulásában</a:t>
            </a:r>
          </a:p>
          <a:p>
            <a:pPr algn="ctr"/>
            <a:endParaRPr lang="hu-HU" dirty="0" smtClean="0"/>
          </a:p>
          <a:p>
            <a:pPr marL="285750" indent="-285750" algn="ctr">
              <a:buFontTx/>
              <a:buChar char="-"/>
            </a:pPr>
            <a:r>
              <a:rPr lang="hu-HU" dirty="0" smtClean="0"/>
              <a:t>Betegségét a gyermekkori traumáknak tulajdonította</a:t>
            </a:r>
          </a:p>
          <a:p>
            <a:pPr marL="285750" indent="-285750" algn="ctr">
              <a:buFontTx/>
              <a:buChar char="-"/>
            </a:pPr>
            <a:endParaRPr lang="hu-HU" dirty="0"/>
          </a:p>
        </p:txBody>
      </p:sp>
      <p:sp>
        <p:nvSpPr>
          <p:cNvPr id="8" name="Téglalap 7"/>
          <p:cNvSpPr/>
          <p:nvPr/>
        </p:nvSpPr>
        <p:spPr>
          <a:xfrm>
            <a:off x="5004914" y="4495800"/>
            <a:ext cx="3925927" cy="226644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hu-HU" b="1" dirty="0" smtClean="0"/>
              <a:t>A gyermek ő maga</a:t>
            </a:r>
          </a:p>
          <a:p>
            <a:pPr algn="ctr"/>
            <a:endParaRPr lang="hu-HU" b="1" dirty="0"/>
          </a:p>
          <a:p>
            <a:pPr algn="ctr"/>
            <a:r>
              <a:rPr lang="hu-HU" b="1" dirty="0" smtClean="0"/>
              <a:t>(képtelen a felnőtt, felelősségteljes életre)</a:t>
            </a:r>
          </a:p>
          <a:p>
            <a:pPr algn="ctr"/>
            <a:r>
              <a:rPr lang="hu-HU" b="1" dirty="0" smtClean="0"/>
              <a:t>Folyamatos gondoskodásra szorul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6263192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Téglalap 3"/>
          <p:cNvSpPr/>
          <p:nvPr/>
        </p:nvSpPr>
        <p:spPr>
          <a:xfrm>
            <a:off x="457200" y="304800"/>
            <a:ext cx="8229600" cy="179126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3600" dirty="0" smtClean="0">
                <a:solidFill>
                  <a:schemeClr val="bg1"/>
                </a:solidFill>
              </a:rPr>
              <a:t>Gyermekség-árvaság motívumának kiemelkedő szerepe:</a:t>
            </a:r>
            <a:endParaRPr lang="hu-HU" sz="3600" dirty="0">
              <a:solidFill>
                <a:schemeClr val="bg1"/>
              </a:solidFill>
            </a:endParaRPr>
          </a:p>
        </p:txBody>
      </p:sp>
      <p:sp>
        <p:nvSpPr>
          <p:cNvPr id="8" name="Téglalap 7"/>
          <p:cNvSpPr/>
          <p:nvPr/>
        </p:nvSpPr>
        <p:spPr>
          <a:xfrm>
            <a:off x="5004914" y="4495800"/>
            <a:ext cx="3925927" cy="226644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hu-HU" b="1" dirty="0" smtClean="0"/>
              <a:t>A gyermek ő maga</a:t>
            </a:r>
          </a:p>
          <a:p>
            <a:pPr algn="ctr"/>
            <a:endParaRPr lang="hu-HU" b="1" dirty="0"/>
          </a:p>
          <a:p>
            <a:pPr algn="ctr"/>
            <a:r>
              <a:rPr lang="hu-HU" b="1" dirty="0" smtClean="0"/>
              <a:t>(képtelen a felnőtt, felelősségteljes életre)</a:t>
            </a:r>
          </a:p>
          <a:p>
            <a:pPr algn="ctr"/>
            <a:r>
              <a:rPr lang="hu-HU" b="1" dirty="0" smtClean="0"/>
              <a:t>Folyamatos gondoskodásra szorul</a:t>
            </a:r>
            <a:endParaRPr lang="hu-HU" dirty="0"/>
          </a:p>
        </p:txBody>
      </p:sp>
      <p:sp>
        <p:nvSpPr>
          <p:cNvPr id="9" name="Téglalap 8"/>
          <p:cNvSpPr/>
          <p:nvPr/>
        </p:nvSpPr>
        <p:spPr>
          <a:xfrm>
            <a:off x="228600" y="2819400"/>
            <a:ext cx="3429000" cy="365760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>
                <a:solidFill>
                  <a:schemeClr val="bg1"/>
                </a:solidFill>
              </a:rPr>
              <a:t>Szerelmes verseit az anya-gyermek viszonyok szókincsével fogalmazza meg:</a:t>
            </a:r>
          </a:p>
          <a:p>
            <a:pPr algn="ctr"/>
            <a:endParaRPr lang="hu-HU" dirty="0">
              <a:solidFill>
                <a:schemeClr val="bg1"/>
              </a:solidFill>
            </a:endParaRPr>
          </a:p>
          <a:p>
            <a:pPr algn="ctr"/>
            <a:r>
              <a:rPr lang="hu-HU" dirty="0" smtClean="0">
                <a:solidFill>
                  <a:schemeClr val="bg1"/>
                </a:solidFill>
              </a:rPr>
              <a:t>„</a:t>
            </a:r>
            <a:r>
              <a:rPr lang="hu-HU" i="1" dirty="0" smtClean="0">
                <a:solidFill>
                  <a:schemeClr val="bg1"/>
                </a:solidFill>
              </a:rPr>
              <a:t>Etess, nézd, éhezem, takarj be, fázom, </a:t>
            </a:r>
          </a:p>
          <a:p>
            <a:pPr algn="ctr"/>
            <a:r>
              <a:rPr lang="hu-HU" i="1" dirty="0" smtClean="0">
                <a:solidFill>
                  <a:schemeClr val="bg1"/>
                </a:solidFill>
              </a:rPr>
              <a:t>ostoba vagyok, foglalkozz velem” </a:t>
            </a:r>
          </a:p>
          <a:p>
            <a:pPr algn="ctr"/>
            <a:r>
              <a:rPr lang="hu-HU" dirty="0" smtClean="0">
                <a:solidFill>
                  <a:schemeClr val="bg1"/>
                </a:solidFill>
              </a:rPr>
              <a:t>(Gyermekké tettél)</a:t>
            </a:r>
            <a:endParaRPr lang="hu-HU" dirty="0">
              <a:solidFill>
                <a:schemeClr val="bg1"/>
              </a:solidFill>
            </a:endParaRPr>
          </a:p>
        </p:txBody>
      </p:sp>
      <p:sp>
        <p:nvSpPr>
          <p:cNvPr id="10" name="Balra nyíl 9"/>
          <p:cNvSpPr/>
          <p:nvPr/>
        </p:nvSpPr>
        <p:spPr>
          <a:xfrm>
            <a:off x="3657600" y="4876800"/>
            <a:ext cx="1347314" cy="533400"/>
          </a:xfrm>
          <a:prstGeom prst="lef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5364536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amask">
  <a:themeElements>
    <a:clrScheme name="Damask">
      <a:dk1>
        <a:sysClr val="windowText" lastClr="000000"/>
      </a:dk1>
      <a:lt1>
        <a:sysClr val="window" lastClr="FFFFFF"/>
      </a:lt1>
      <a:dk2>
        <a:srgbClr val="6D8C60"/>
      </a:dk2>
      <a:lt2>
        <a:srgbClr val="B1D7A1"/>
      </a:lt2>
      <a:accent1>
        <a:srgbClr val="81B992"/>
      </a:accent1>
      <a:accent2>
        <a:srgbClr val="9ABC65"/>
      </a:accent2>
      <a:accent3>
        <a:srgbClr val="BDB564"/>
      </a:accent3>
      <a:accent4>
        <a:srgbClr val="BD8964"/>
      </a:accent4>
      <a:accent5>
        <a:srgbClr val="BD6466"/>
      </a:accent5>
      <a:accent6>
        <a:srgbClr val="64A4BD"/>
      </a:accent6>
      <a:hlink>
        <a:srgbClr val="8CCC71"/>
      </a:hlink>
      <a:folHlink>
        <a:srgbClr val="A4C795"/>
      </a:folHlink>
    </a:clrScheme>
    <a:fontScheme name="Damask">
      <a:majorFont>
        <a:latin typeface="Bookman Old Style" panose="02050604050505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Rockwell" panose="020606030202050204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amask">
      <a: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105000"/>
                <a:lumMod val="110000"/>
              </a:schemeClr>
            </a:gs>
            <a:gs pos="100000">
              <a:schemeClr val="phClr">
                <a:tint val="78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0000"/>
                <a:lumMod val="104000"/>
              </a:schemeClr>
            </a:gs>
            <a:gs pos="69000">
              <a:schemeClr val="phClr">
                <a:shade val="86000"/>
                <a:satMod val="130000"/>
                <a:lumMod val="102000"/>
              </a:schemeClr>
            </a:gs>
            <a:gs pos="100000">
              <a:schemeClr val="phClr">
                <a:shade val="72000"/>
                <a:satMod val="130000"/>
                <a:lumMod val="100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38100" dir="5400000" sy="96000" rotWithShape="0">
              <a:srgbClr val="000000">
                <a:alpha val="54000"/>
              </a:srgbClr>
            </a:outerShdw>
          </a:effectLst>
        </a:effectStyle>
        <a:effectStyle>
          <a:effectLst>
            <a:outerShdw blurRad="76200" dist="38100" dir="5400000" algn="ctr" rotWithShape="0">
              <a:srgbClr val="000000">
                <a:alpha val="76000"/>
              </a:srgbClr>
            </a:outerShdw>
          </a:effectLst>
          <a:scene3d>
            <a:camera prst="orthographicFront">
              <a:rot lat="0" lon="0" rev="0"/>
            </a:camera>
            <a:lightRig rig="balanced" dir="t"/>
          </a:scene3d>
          <a:sp3d prstMaterial="matte">
            <a:bevelT w="25400" h="25400" prst="relaxedInse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18000"/>
                <a:satMod val="160000"/>
                <a:lumMod val="28000"/>
              </a:schemeClr>
              <a:schemeClr val="phClr">
                <a:tint val="95000"/>
                <a:satMod val="160000"/>
                <a:lumMod val="116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amask" id="{F9A299A0-33D0-4E0F-9F3F-7163E3744208}" vid="{4539428D-6454-4FE6-B992-2D59F0AC2F8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Damaszt</Template>
  <TotalTime>776</TotalTime>
  <Words>580</Words>
  <Application>Microsoft Office PowerPoint</Application>
  <PresentationFormat>Diavetítés a képernyőre (4:3 oldalarány)</PresentationFormat>
  <Paragraphs>102</Paragraphs>
  <Slides>16</Slides>
  <Notes>0</Notes>
  <HiddenSlides>0</HiddenSlides>
  <MMClips>0</MMClips>
  <ScaleCrop>false</ScaleCrop>
  <HeadingPairs>
    <vt:vector size="8" baseType="variant">
      <vt:variant>
        <vt:lpstr>Használt betűtípusok</vt:lpstr>
      </vt:variant>
      <vt:variant>
        <vt:i4>4</vt:i4>
      </vt:variant>
      <vt:variant>
        <vt:lpstr>Téma</vt:lpstr>
      </vt:variant>
      <vt:variant>
        <vt:i4>1</vt:i4>
      </vt:variant>
      <vt:variant>
        <vt:lpstr>Beágyazott OLE kiszolgálók</vt:lpstr>
      </vt:variant>
      <vt:variant>
        <vt:i4>1</vt:i4>
      </vt:variant>
      <vt:variant>
        <vt:lpstr>Diacímek</vt:lpstr>
      </vt:variant>
      <vt:variant>
        <vt:i4>16</vt:i4>
      </vt:variant>
    </vt:vector>
  </HeadingPairs>
  <TitlesOfParts>
    <vt:vector size="22" baseType="lpstr">
      <vt:lpstr>Arial</vt:lpstr>
      <vt:lpstr>Bookman Old Style</vt:lpstr>
      <vt:lpstr>Rockwell</vt:lpstr>
      <vt:lpstr>Wingdings</vt:lpstr>
      <vt:lpstr>Damask</vt:lpstr>
      <vt:lpstr>Bitmap Image</vt:lpstr>
      <vt:lpstr>József Attila </vt:lpstr>
      <vt:lpstr>PowerPoint bemutató</vt:lpstr>
      <vt:lpstr>ÉLETE, PÁLYÁJA</vt:lpstr>
      <vt:lpstr>PowerPoint bemutató</vt:lpstr>
      <vt:lpstr>PowerPoint bemutató</vt:lpstr>
      <vt:lpstr>szerelmek</vt:lpstr>
      <vt:lpstr>Súlyos pszichés betegség - öngyilkosság</vt:lpstr>
      <vt:lpstr>PowerPoint bemutató</vt:lpstr>
      <vt:lpstr>PowerPoint bemutató</vt:lpstr>
      <vt:lpstr>Gyermekké tettél</vt:lpstr>
      <vt:lpstr>A gyermek-felnőtt kettősség más verseiben is:</vt:lpstr>
      <vt:lpstr>Kései sirató</vt:lpstr>
      <vt:lpstr>Utolsó verseiben is központi motívum</vt:lpstr>
      <vt:lpstr>Karóval jöttél</vt:lpstr>
      <vt:lpstr>Talán eltünök hirtelen</vt:lpstr>
      <vt:lpstr>ÖSszefoglalás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1. dia</dc:title>
  <dc:creator>Bókay János Gimnázium</dc:creator>
  <cp:lastModifiedBy>Admin</cp:lastModifiedBy>
  <cp:revision>41</cp:revision>
  <dcterms:created xsi:type="dcterms:W3CDTF">2004-01-31T20:47:00Z</dcterms:created>
  <dcterms:modified xsi:type="dcterms:W3CDTF">2021-01-12T11:48:35Z</dcterms:modified>
</cp:coreProperties>
</file>