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3" r:id="rId1"/>
  </p:sldMasterIdLst>
  <p:sldIdLst>
    <p:sldId id="256" r:id="rId2"/>
    <p:sldId id="257" r:id="rId3"/>
    <p:sldId id="258" r:id="rId4"/>
    <p:sldId id="259" r:id="rId5"/>
    <p:sldId id="268" r:id="rId6"/>
    <p:sldId id="261" r:id="rId7"/>
    <p:sldId id="263" r:id="rId8"/>
    <p:sldId id="265" r:id="rId9"/>
    <p:sldId id="267" r:id="rId10"/>
    <p:sldId id="269" r:id="rId11"/>
    <p:sldId id="272" r:id="rId12"/>
    <p:sldId id="273" r:id="rId13"/>
    <p:sldId id="274" r:id="rId14"/>
    <p:sldId id="27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7" name="Group 1556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1558" name="Straight Connector 1557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9" name="Straight Connector 1558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0" name="Straight Connector 1559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1" name="Straight Connector 1560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2" name="Straight Connector 1561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3" name="Straight Connector 1562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4" name="Straight Connector 1563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5" name="Straight Connector 1564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6" name="Straight Connector 1565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7" name="Straight Connector 1566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8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69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0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1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2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3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4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5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6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7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8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9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0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1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2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3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4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5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6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7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8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9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0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1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2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3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4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5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6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7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8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9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0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1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2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3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4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5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6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7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8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9" name="Oval 1608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0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1" name="Oval 1610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2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3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4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5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6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7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8" name="Oval 1617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9" name="Oval 1618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0" name="Oval 1619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1" name="Oval 1620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2" name="Oval 1621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3" name="Oval 1622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4" name="Oval 1623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6" name="Oval 1625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7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8" name="Oval 1627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9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0" name="Oval 1629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1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2" name="Oval 1631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3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4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5" name="Oval 1634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6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7" name="Oval 1636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8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9" name="Oval 1638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0" name="Oval 1639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1" name="Oval 1640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2" name="Oval 1641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3" name="Oval 1642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4" name="Oval 1643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5" name="Oval 1644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6" name="Oval 1645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7" name="Oval 1646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8" name="Oval 1647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9" name="Oval 1648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0" name="Oval 1649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1" name="Oval 1650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2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3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4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5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6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7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8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9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0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1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2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3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4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5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6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7" name="Oval 1666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8" name="Oval 1667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9" name="Oval 1668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0" name="Oval 1669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1" name="Oval 1670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2" name="Oval 1671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3" name="Oval 1672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4" name="Oval 1673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5" name="Oval 1674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6" name="Oval 1675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7" name="Oval 1676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8" name="Oval 1677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9" name="Oval 1678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0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1" name="Oval 1680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2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3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4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5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6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7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8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9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0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1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2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3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4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5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6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7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8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9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0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1" name="Oval 1700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2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3" name="Oval 1702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4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5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6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7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8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9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0" name="Oval 1709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1" name="Oval 1710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2" name="Oval 1711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3" name="Oval 1712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4" name="Oval 1713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5" name="Oval 1714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6" name="Oval 1715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7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8" name="Oval 1717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9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0" name="Oval 1719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1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2" name="Oval 1721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3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4" name="Oval 1723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5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6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7" name="Oval 1726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8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9" name="Oval 1728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0" name="Oval 1729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1" name="Oval 1730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2" name="Oval 1731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3" name="Oval 1732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4" name="Oval 1733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5" name="Oval 1734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6" name="Oval 1735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7" name="Oval 1736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8" name="Oval 1737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9" name="Oval 1738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0" name="Oval 1739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1" name="Oval 1740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2" name="Oval 1741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3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4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5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6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7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8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9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0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1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2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3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4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5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6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7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8" name="Oval 1757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9" name="Oval 1758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0" name="Oval 1759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1" name="Oval 1760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2" name="Oval 1761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3" name="Oval 1762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4" name="Oval 1763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5" name="Oval 1764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6" name="Oval 1765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7" name="Oval 1766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8" name="Oval 1767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9" name="Oval 1768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0" name="Oval 1769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1" name="Oval 1770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2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3" name="Oval 1772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5" name="Oval 1774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6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7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8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9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0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1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2" name="Oval 1781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3" name="Oval 1782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4" name="Oval 1783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5" name="Oval 1784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6" name="Oval 1785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7" name="Oval 1786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8" name="Oval 1787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9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0" name="Oval 178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1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2" name="Oval 1791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4" name="Oval 1793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5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6" name="Oval 1795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7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8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9" name="Oval 1798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00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1" name="Oval 1800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2" name="Oval 1801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3" name="Oval 1802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4" name="Oval 1803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5" name="Oval 1804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6" name="Oval 1805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7" name="Oval 1806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8" name="Oval 1807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9" name="Oval 1808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0" name="Oval 1809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1" name="Oval 1810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2" name="Oval 1811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3" name="Oval 1812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4" name="Oval 1813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5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6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7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8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9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0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1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2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3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4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5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6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7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8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9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0" name="Oval 1829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1" name="Oval 1830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2" name="Oval 1831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3" name="Oval 1832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4" name="Oval 1833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5" name="Oval 1834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6" name="Oval 1835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7" name="Oval 1836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8" name="Oval 1837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9" name="Oval 1838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0" name="Oval 1839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1" name="Oval 1840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2" name="Oval 1841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3" name="Oval 1842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4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5" name="Oval 18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6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7" name="Oval 1846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8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9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0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1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2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3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4" name="Oval 1853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5" name="Oval 1854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6" name="Oval 1855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7" name="Oval 1856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8" name="Oval 1857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9" name="Oval 1858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0" name="Oval 1859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1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2" name="Oval 1861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3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4" name="Oval 1863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5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6" name="Oval 186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7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8" name="Oval 1867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9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0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1" name="Oval 1870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72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3" name="Oval 1872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4" name="Oval 1873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5" name="Oval 1874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6" name="Oval 1875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7" name="Oval 1876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8" name="Oval 1877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9" name="Oval 1878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0" name="Oval 1879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1" name="Oval 1880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2" name="Oval 1881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3" name="Oval 1882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4" name="Oval 1883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5" name="Oval 1884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6" name="Oval 1885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7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8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9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0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1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2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3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4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5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6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7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8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9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0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1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2" name="Oval 1901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3" name="Oval 1902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4" name="Oval 1903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5" name="Oval 1904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6" name="Oval 1905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7" name="Oval 1906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8" name="Oval 1907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9" name="Oval 1908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0" name="Oval 1909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1" name="Oval 1910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2" name="Oval 1911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3" name="Oval 1912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4" name="Oval 1913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5" name="Oval 1914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6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7" name="Oval 1916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18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9" name="Oval 1918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0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1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2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3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4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5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6" name="Oval 1925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7" name="Oval 1926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8" name="Oval 1927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9" name="Oval 1928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0" name="Oval 1929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1" name="Oval 1930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2" name="Oval 1931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3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4" name="Oval 1933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5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6" name="Oval 1935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7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8" name="Oval 1937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9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0" name="Oval 1939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3" name="Oval 1942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4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5" name="Oval 1944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6" name="Oval 1945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7" name="Oval 1946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8" name="Oval 1947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9" name="Oval 1948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0" name="Oval 1949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1" name="Oval 1950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2" name="Oval 1951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3" name="Oval 1952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4" name="Oval 1953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5" name="Oval 1954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6" name="Oval 1955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7" name="Oval 1956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8" name="Oval 1957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9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0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1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2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3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4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5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6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7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8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9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0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1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2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3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4" name="Oval 1973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5" name="Oval 1974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6" name="Oval 1975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7" name="Oval 1976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8" name="Oval 1977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9" name="Oval 1978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0" name="Oval 1979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1" name="Oval 1980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2" name="Oval 1981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3" name="Oval 1982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4" name="Oval 1983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5" name="Oval 1984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6" name="Oval 1985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7" name="Oval 1986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8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9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0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1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2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3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4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5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6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7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8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9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0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1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2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3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0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213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029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283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roup 525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527" name="Straight Connector 526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8" name="Straight Connector 527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Straight Connector 528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" name="Straight Connector 529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2" name="Straight Connector 531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3" name="Straight Connector 532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4" name="Straight Connector 533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5" name="Straight Connector 534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Straight Connector 535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7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8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9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0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1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2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3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4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5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6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7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8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9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0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1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2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3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4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5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6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7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8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9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0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1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2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3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4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5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6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7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8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9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0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1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2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3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4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5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6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7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8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9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0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1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2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3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4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6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7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8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9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0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1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2" name="Oval 591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3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4" name="Oval 593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5" name="Oval 594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6" name="Oval 595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7" name="Oval 596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8" name="Oval 597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9" name="Oval 598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0" name="Oval 599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1" name="Oval 600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2" name="Oval 601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3" name="Oval 602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4" name="Oval 603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5" name="Oval 604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6" name="Oval 605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7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8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9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0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1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2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3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4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5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6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7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8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9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0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1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2" name="Oval 621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3" name="Oval 622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4" name="Oval 623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5" name="Oval 624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6" name="Oval 625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7" name="Oval 626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8" name="Oval 627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9" name="Oval 628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0" name="Oval 629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1" name="Oval 630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2" name="Oval 631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3" name="Oval 632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4" name="Oval 633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5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6" name="Oval 635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7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8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9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0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1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2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3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4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5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6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7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8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9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0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1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2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3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4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5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6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7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8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9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0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1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2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3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4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5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6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7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8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9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0" name="Oval 669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1" name="Oval 670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2" name="Oval 671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3" name="Oval 672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4" name="Oval 673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5" name="Oval 674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6" name="Oval 675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7" name="Oval 676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8" name="Oval 677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9" name="Oval 678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0" name="Oval 679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1" name="Oval 680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2" name="Oval 681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3" name="Oval 682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4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5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6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7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8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9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0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1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2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3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4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5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6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7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8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9" name="Oval 698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0" name="Oval 699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1" name="Oval 700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2" name="Oval 701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3" name="Oval 702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4" name="Oval 703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5" name="Oval 704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6" name="Oval 705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7" name="Oval 706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8" name="Oval 707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9" name="Oval 708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0" name="Oval 709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1" name="Oval 710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2" name="Oval 711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3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5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6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7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8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9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0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1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2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4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5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6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7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8" name="Oval 727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9" name="Oval 728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0" name="Oval 729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1" name="Oval 730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2" name="Oval 731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3" name="Oval 732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4" name="Oval 733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5" name="Oval 734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6" name="Oval 735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7" name="Oval 736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8" name="Oval 737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9" name="Oval 738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0" name="Oval 739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1" name="Oval 740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2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3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4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5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6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7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8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9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0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1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2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3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4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5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6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7" name="Oval 756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8" name="Oval 757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9" name="Oval 758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0" name="Oval 759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1" name="Oval 760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2" name="Oval 761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3" name="Oval 762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4" name="Oval 763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5" name="Oval 764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6" name="Oval 765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7" name="Oval 766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8" name="Oval 767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9" name="Oval 768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0" name="Oval 769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1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2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3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4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5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6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7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8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9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0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1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2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3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4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5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6" name="Oval 785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7" name="Oval 786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8" name="Oval 787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9" name="Oval 788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0" name="Oval 789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1" name="Oval 790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2" name="Oval 791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3" name="Oval 792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4" name="Oval 793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5" name="Oval 794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6" name="Oval 795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7" name="Oval 796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8" name="Oval 797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9" name="Oval 798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0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1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2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3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4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5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6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7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8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9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0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1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2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3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4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5" name="Oval 814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6" name="Oval 815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7" name="Oval 816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8" name="Oval 817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9" name="Oval 818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0" name="Oval 819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1" name="Oval 820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2" name="Oval 821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3" name="Oval 822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4" name="Oval 823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5" name="Oval 824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6" name="Oval 825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7" name="Oval 826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8" name="Oval 827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9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0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1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2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3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4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5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6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7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8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9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0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3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4" name="Oval 843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5" name="Oval 844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6" name="Oval 845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7" name="Oval 846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8" name="Oval 847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9" name="Oval 848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0" name="Oval 849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1" name="Oval 850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2" name="Oval 851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3" name="Oval 852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4" name="Oval 853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5" name="Oval 854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6" name="Oval 855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7" name="Oval 856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8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9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0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1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2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3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4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5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6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7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8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9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0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1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2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3" name="Oval 872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4" name="Oval 873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5" name="Oval 874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6" name="Oval 875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7" name="Oval 876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8" name="Oval 877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9" name="Oval 878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0" name="Oval 879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1" name="Oval 880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2" name="Oval 881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3" name="Oval 882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4" name="Oval 883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5" name="Oval 884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6" name="Oval 885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7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8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9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0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1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2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3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4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5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6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7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8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9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0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1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2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3" name="Oval 902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4" name="Oval 903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5" name="Oval 904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6" name="Oval 905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7" name="Oval 906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8" name="Oval 907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9" name="Oval 908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0" name="Oval 909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1" name="Oval 910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2" name="Oval 911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3" name="Oval 912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4" name="Oval 913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5" name="Oval 914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6" name="Oval 915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7" name="Oval 916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8" name="Oval 917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9" name="Oval 918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0" name="Oval 919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1" name="Oval 920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2" name="Oval 921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3" name="Oval 922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4" name="Oval 923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5" name="Oval 924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6" name="Oval 925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7" name="Oval 926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8" name="Oval 927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9" name="Oval 928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0" name="Oval 929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1" name="Oval 930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2" name="Oval 931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3" name="Oval 932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4" name="Oval 933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5" name="Oval 934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6" name="Oval 935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7" name="Oval 936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8" name="Oval 937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9" name="Oval 938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0" name="Oval 93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1" name="Oval 940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2" name="Oval 941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3" name="Oval 942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4" name="Oval 943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5" name="Oval 9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6" name="Oval 945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7" name="Oval 946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8" name="Oval 947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9" name="Oval 948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0" name="Oval 949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1" name="Oval 950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2" name="Oval 951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3" name="Oval 952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4" name="Oval 953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5" name="Oval 954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6" name="Oval 95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7" name="Oval 956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8" name="Oval 957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9" name="Oval 958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0" name="Oval 959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1" name="Oval 960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2" name="Oval 961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3" name="Oval 962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4" name="Oval 963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5" name="Oval 964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6" name="Oval 965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7" name="Oval 966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8" name="Oval 967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9" name="Oval 968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0" name="Oval 969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1" name="Oval 970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2" name="Oval 971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tIns="45720" rIns="91440" bIns="4572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034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38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45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041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510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3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3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33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4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9290" y="4960137"/>
            <a:ext cx="7456196" cy="1463040"/>
          </a:xfrm>
        </p:spPr>
        <p:txBody>
          <a:bodyPr>
            <a:normAutofit/>
          </a:bodyPr>
          <a:lstStyle/>
          <a:p>
            <a:r>
              <a:rPr lang="hu-HU" sz="5400" b="1" dirty="0" smtClean="0">
                <a:solidFill>
                  <a:schemeClr val="bg1"/>
                </a:solidFill>
              </a:rPr>
              <a:t>Ómagyar mária-siralom</a:t>
            </a:r>
            <a:endParaRPr lang="hu-HU" sz="5400" b="1" dirty="0">
              <a:solidFill>
                <a:schemeClr val="bg1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4971" y="0"/>
            <a:ext cx="4090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7626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5766" y="163729"/>
            <a:ext cx="9720072" cy="686506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Stílus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0" y="711822"/>
            <a:ext cx="2618958" cy="41555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Nem tudtam, mi a siralom. </a:t>
            </a:r>
            <a:endParaRPr lang="hu-HU" dirty="0" smtClean="0"/>
          </a:p>
          <a:p>
            <a:pPr algn="ctr"/>
            <a:r>
              <a:rPr lang="hu-HU" dirty="0" smtClean="0"/>
              <a:t>Most </a:t>
            </a:r>
            <a:r>
              <a:rPr lang="hu-HU" dirty="0"/>
              <a:t>siralommal zokogok, </a:t>
            </a:r>
            <a:endParaRPr lang="hu-HU" dirty="0" smtClean="0"/>
          </a:p>
          <a:p>
            <a:pPr algn="ctr"/>
            <a:r>
              <a:rPr lang="hu-HU" b="1" dirty="0" smtClean="0">
                <a:solidFill>
                  <a:srgbClr val="0070C0"/>
                </a:solidFill>
              </a:rPr>
              <a:t>bútól </a:t>
            </a:r>
            <a:r>
              <a:rPr lang="hu-HU" b="1" dirty="0">
                <a:solidFill>
                  <a:srgbClr val="0070C0"/>
                </a:solidFill>
              </a:rPr>
              <a:t>aszok</a:t>
            </a:r>
            <a:r>
              <a:rPr lang="hu-HU" dirty="0"/>
              <a:t>, epedek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Zsidók </a:t>
            </a:r>
            <a:r>
              <a:rPr lang="hu-HU" b="1" dirty="0">
                <a:solidFill>
                  <a:srgbClr val="FF0000"/>
                </a:solidFill>
              </a:rPr>
              <a:t>világosságom</a:t>
            </a:r>
            <a:r>
              <a:rPr lang="hu-HU" dirty="0"/>
              <a:t>tól, </a:t>
            </a:r>
            <a:endParaRPr lang="hu-HU" dirty="0" smtClean="0"/>
          </a:p>
          <a:p>
            <a:pPr algn="ctr"/>
            <a:r>
              <a:rPr lang="hu-HU" dirty="0" smtClean="0"/>
              <a:t>megfosztanak </a:t>
            </a:r>
            <a:r>
              <a:rPr lang="hu-HU" dirty="0"/>
              <a:t>én fiamtól, </a:t>
            </a:r>
            <a:endParaRPr lang="hu-HU" dirty="0" smtClean="0"/>
          </a:p>
          <a:p>
            <a:pPr algn="ctr"/>
            <a:r>
              <a:rPr lang="hu-HU" dirty="0" smtClean="0"/>
              <a:t>az </a:t>
            </a:r>
            <a:r>
              <a:rPr lang="hu-HU" dirty="0"/>
              <a:t>én </a:t>
            </a:r>
            <a:r>
              <a:rPr lang="hu-HU" b="1" dirty="0">
                <a:solidFill>
                  <a:srgbClr val="FF0000"/>
                </a:solidFill>
              </a:rPr>
              <a:t>édes örömem</a:t>
            </a:r>
            <a:r>
              <a:rPr lang="hu-HU" dirty="0"/>
              <a:t>től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Ó, én édes </a:t>
            </a:r>
            <a:r>
              <a:rPr lang="hu-HU" dirty="0" smtClean="0"/>
              <a:t>Uracskám, </a:t>
            </a:r>
          </a:p>
          <a:p>
            <a:pPr algn="ctr"/>
            <a:r>
              <a:rPr lang="hu-HU" dirty="0" smtClean="0"/>
              <a:t>egyetlenegy fiacskám,</a:t>
            </a:r>
          </a:p>
          <a:p>
            <a:pPr algn="ctr"/>
            <a:r>
              <a:rPr lang="hu-HU" dirty="0" smtClean="0"/>
              <a:t>síró </a:t>
            </a:r>
            <a:r>
              <a:rPr lang="hu-HU" dirty="0"/>
              <a:t>anyát tekintsed, </a:t>
            </a:r>
            <a:endParaRPr lang="hu-HU" dirty="0" smtClean="0"/>
          </a:p>
          <a:p>
            <a:pPr algn="ctr"/>
            <a:r>
              <a:rPr lang="hu-HU" dirty="0" smtClean="0"/>
              <a:t>bújából </a:t>
            </a:r>
            <a:r>
              <a:rPr lang="hu-HU" dirty="0"/>
              <a:t>őt kivonjad</a:t>
            </a:r>
            <a:r>
              <a:rPr lang="hu-HU" dirty="0" smtClean="0"/>
              <a:t>!</a:t>
            </a: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2716841" y="688312"/>
            <a:ext cx="2509509" cy="44168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Szemem könnytől árad, </a:t>
            </a:r>
            <a:endParaRPr lang="hu-HU" dirty="0" smtClean="0"/>
          </a:p>
          <a:p>
            <a:pPr algn="ctr"/>
            <a:r>
              <a:rPr lang="hu-HU" b="1" dirty="0" smtClean="0">
                <a:solidFill>
                  <a:srgbClr val="00B050"/>
                </a:solidFill>
              </a:rPr>
              <a:t>szívem </a:t>
            </a:r>
            <a:r>
              <a:rPr lang="hu-HU" b="1" dirty="0">
                <a:solidFill>
                  <a:srgbClr val="00B050"/>
                </a:solidFill>
              </a:rPr>
              <a:t>bútól fárad</a:t>
            </a:r>
            <a:r>
              <a:rPr lang="hu-HU" dirty="0"/>
              <a:t>. </a:t>
            </a:r>
            <a:endParaRPr lang="hu-HU" dirty="0" smtClean="0"/>
          </a:p>
          <a:p>
            <a:pPr algn="ctr"/>
            <a:r>
              <a:rPr lang="hu-HU" dirty="0" smtClean="0"/>
              <a:t>Te </a:t>
            </a:r>
            <a:r>
              <a:rPr lang="hu-HU" dirty="0"/>
              <a:t>véred hullása </a:t>
            </a:r>
            <a:endParaRPr lang="hu-HU" dirty="0" smtClean="0"/>
          </a:p>
          <a:p>
            <a:pPr algn="ctr"/>
            <a:r>
              <a:rPr lang="hu-HU" dirty="0" smtClean="0"/>
              <a:t>Én szívem </a:t>
            </a:r>
            <a:r>
              <a:rPr lang="hu-HU" dirty="0"/>
              <a:t>alélása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b="1" dirty="0">
                <a:solidFill>
                  <a:srgbClr val="FF0000"/>
                </a:solidFill>
              </a:rPr>
              <a:t>Világnak </a:t>
            </a:r>
            <a:r>
              <a:rPr lang="hu-HU" b="1" dirty="0" smtClean="0">
                <a:solidFill>
                  <a:srgbClr val="FF0000"/>
                </a:solidFill>
              </a:rPr>
              <a:t>világossága</a:t>
            </a:r>
            <a:r>
              <a:rPr lang="hu-HU" b="1" dirty="0">
                <a:solidFill>
                  <a:srgbClr val="FF0000"/>
                </a:solidFill>
              </a:rPr>
              <a:t>, </a:t>
            </a:r>
            <a:endParaRPr lang="hu-HU" b="1" dirty="0" smtClean="0">
              <a:solidFill>
                <a:srgbClr val="FF0000"/>
              </a:solidFill>
            </a:endParaRPr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virágnak </a:t>
            </a:r>
            <a:r>
              <a:rPr lang="hu-HU" b="1" dirty="0">
                <a:solidFill>
                  <a:srgbClr val="FF0000"/>
                </a:solidFill>
              </a:rPr>
              <a:t>virága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keservesen kínoznak, </a:t>
            </a:r>
          </a:p>
          <a:p>
            <a:pPr algn="ctr"/>
            <a:r>
              <a:rPr lang="hu-HU" dirty="0" smtClean="0"/>
              <a:t>vas </a:t>
            </a:r>
            <a:r>
              <a:rPr lang="hu-HU" dirty="0"/>
              <a:t>szegekkel átvernek</a:t>
            </a:r>
            <a:r>
              <a:rPr lang="hu-HU" dirty="0" smtClean="0"/>
              <a:t>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Jaj nekem, én fiam! </a:t>
            </a:r>
            <a:endParaRPr lang="hu-HU" dirty="0" smtClean="0"/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édes </a:t>
            </a:r>
            <a:r>
              <a:rPr lang="hu-HU" b="1" dirty="0">
                <a:solidFill>
                  <a:srgbClr val="FF0000"/>
                </a:solidFill>
              </a:rPr>
              <a:t>vagy, mint a méz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szépséged szégyenül,</a:t>
            </a:r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véred </a:t>
            </a:r>
            <a:r>
              <a:rPr lang="hu-HU" b="1" dirty="0">
                <a:solidFill>
                  <a:srgbClr val="FF0000"/>
                </a:solidFill>
              </a:rPr>
              <a:t>hull, mint a víz</a:t>
            </a:r>
            <a:r>
              <a:rPr lang="hu-HU" dirty="0"/>
              <a:t>. </a:t>
            </a:r>
          </a:p>
        </p:txBody>
      </p:sp>
      <p:sp>
        <p:nvSpPr>
          <p:cNvPr id="6" name="Téglalap 5"/>
          <p:cNvSpPr/>
          <p:nvPr/>
        </p:nvSpPr>
        <p:spPr>
          <a:xfrm>
            <a:off x="5324233" y="760312"/>
            <a:ext cx="2847145" cy="4272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rgbClr val="0070C0"/>
                </a:solidFill>
              </a:rPr>
              <a:t>Siralmam, fohászkodásom </a:t>
            </a:r>
            <a:endParaRPr lang="hu-HU" b="1" dirty="0" smtClean="0">
              <a:solidFill>
                <a:srgbClr val="0070C0"/>
              </a:solidFill>
            </a:endParaRPr>
          </a:p>
          <a:p>
            <a:pPr algn="ctr"/>
            <a:r>
              <a:rPr lang="hu-HU" b="1" dirty="0" smtClean="0">
                <a:solidFill>
                  <a:srgbClr val="0070C0"/>
                </a:solidFill>
              </a:rPr>
              <a:t>Tör kifelé</a:t>
            </a:r>
          </a:p>
          <a:p>
            <a:pPr algn="ctr"/>
            <a:r>
              <a:rPr lang="hu-HU" dirty="0" smtClean="0"/>
              <a:t>én </a:t>
            </a:r>
            <a:r>
              <a:rPr lang="hu-HU" dirty="0"/>
              <a:t>szívemnek belső búja, </a:t>
            </a:r>
            <a:endParaRPr lang="hu-HU" dirty="0" smtClean="0"/>
          </a:p>
          <a:p>
            <a:pPr algn="ctr"/>
            <a:r>
              <a:rPr lang="hu-HU" dirty="0" smtClean="0"/>
              <a:t>mely </a:t>
            </a:r>
            <a:r>
              <a:rPr lang="hu-HU" dirty="0"/>
              <a:t>soha nem enyhül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b="1" dirty="0" smtClean="0">
                <a:solidFill>
                  <a:srgbClr val="00B050"/>
                </a:solidFill>
              </a:rPr>
              <a:t>Vígy, </a:t>
            </a:r>
            <a:r>
              <a:rPr lang="hu-HU" b="1" dirty="0">
                <a:solidFill>
                  <a:srgbClr val="00B050"/>
                </a:solidFill>
              </a:rPr>
              <a:t>halál, </a:t>
            </a:r>
            <a:r>
              <a:rPr lang="hu-HU" b="1" dirty="0" smtClean="0">
                <a:solidFill>
                  <a:srgbClr val="00B050"/>
                </a:solidFill>
              </a:rPr>
              <a:t>engemet</a:t>
            </a:r>
          </a:p>
          <a:p>
            <a:pPr algn="ctr"/>
            <a:r>
              <a:rPr lang="hu-HU" dirty="0" smtClean="0"/>
              <a:t>egyetlenem </a:t>
            </a:r>
            <a:r>
              <a:rPr lang="hu-HU" dirty="0"/>
              <a:t>éljen</a:t>
            </a:r>
            <a:r>
              <a:rPr lang="hu-HU" dirty="0" smtClean="0"/>
              <a:t>.</a:t>
            </a:r>
          </a:p>
          <a:p>
            <a:pPr algn="ctr"/>
            <a:r>
              <a:rPr lang="hu-HU" dirty="0" smtClean="0"/>
              <a:t> </a:t>
            </a:r>
            <a:r>
              <a:rPr lang="hu-HU" dirty="0"/>
              <a:t>Maradjon </a:t>
            </a:r>
            <a:r>
              <a:rPr lang="hu-HU" dirty="0" smtClean="0"/>
              <a:t>meg uracskám</a:t>
            </a:r>
          </a:p>
          <a:p>
            <a:pPr algn="ctr"/>
            <a:r>
              <a:rPr lang="hu-HU" dirty="0" smtClean="0"/>
              <a:t>Kit a </a:t>
            </a:r>
            <a:r>
              <a:rPr lang="hu-HU" dirty="0"/>
              <a:t>világ </a:t>
            </a:r>
            <a:r>
              <a:rPr lang="hu-HU" dirty="0" smtClean="0"/>
              <a:t>féljen!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Ó, az igaz Simeonnak </a:t>
            </a:r>
            <a:endParaRPr lang="hu-HU" dirty="0" smtClean="0"/>
          </a:p>
          <a:p>
            <a:pPr algn="ctr"/>
            <a:r>
              <a:rPr lang="hu-HU" dirty="0" smtClean="0"/>
              <a:t>Biztos szava elért. </a:t>
            </a:r>
          </a:p>
          <a:p>
            <a:pPr algn="ctr"/>
            <a:r>
              <a:rPr lang="hu-HU" dirty="0" smtClean="0"/>
              <a:t>Én </a:t>
            </a:r>
            <a:r>
              <a:rPr lang="hu-HU" dirty="0"/>
              <a:t>érzem e </a:t>
            </a:r>
            <a:r>
              <a:rPr lang="hu-HU" b="1" dirty="0" smtClean="0">
                <a:solidFill>
                  <a:srgbClr val="0070C0"/>
                </a:solidFill>
              </a:rPr>
              <a:t>bútőrt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mit </a:t>
            </a:r>
            <a:r>
              <a:rPr lang="hu-HU" dirty="0"/>
              <a:t>egykor jövendölt.</a:t>
            </a:r>
          </a:p>
        </p:txBody>
      </p:sp>
      <p:sp>
        <p:nvSpPr>
          <p:cNvPr id="7" name="Téglalap 6"/>
          <p:cNvSpPr/>
          <p:nvPr/>
        </p:nvSpPr>
        <p:spPr>
          <a:xfrm>
            <a:off x="8318015" y="760312"/>
            <a:ext cx="3195646" cy="4673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Tőled </a:t>
            </a:r>
            <a:r>
              <a:rPr lang="hu-HU" dirty="0"/>
              <a:t>válnom kell, </a:t>
            </a:r>
            <a:endParaRPr lang="hu-HU" dirty="0" smtClean="0"/>
          </a:p>
          <a:p>
            <a:pPr algn="ctr"/>
            <a:r>
              <a:rPr lang="hu-HU" dirty="0" smtClean="0"/>
              <a:t>de ne volna, </a:t>
            </a:r>
          </a:p>
          <a:p>
            <a:pPr algn="ctr"/>
            <a:r>
              <a:rPr lang="hu-HU" dirty="0" smtClean="0"/>
              <a:t>hogy </a:t>
            </a:r>
            <a:r>
              <a:rPr lang="hu-HU" dirty="0"/>
              <a:t>így </a:t>
            </a:r>
            <a:r>
              <a:rPr lang="hu-HU" dirty="0" smtClean="0"/>
              <a:t>kínzassál, </a:t>
            </a:r>
          </a:p>
          <a:p>
            <a:pPr algn="ctr"/>
            <a:r>
              <a:rPr lang="hu-HU" dirty="0" smtClean="0"/>
              <a:t>fiam</a:t>
            </a:r>
            <a:r>
              <a:rPr lang="hu-HU" dirty="0"/>
              <a:t>, </a:t>
            </a:r>
            <a:r>
              <a:rPr lang="hu-HU" dirty="0" smtClean="0"/>
              <a:t>halállal!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Zsidó, mit </a:t>
            </a:r>
            <a:r>
              <a:rPr lang="hu-HU" dirty="0" smtClean="0"/>
              <a:t>tész törvénytelen!</a:t>
            </a:r>
          </a:p>
          <a:p>
            <a:pPr algn="ctr"/>
            <a:r>
              <a:rPr lang="hu-HU" dirty="0" smtClean="0"/>
              <a:t>Fiam mert hal bűntelen</a:t>
            </a:r>
          </a:p>
          <a:p>
            <a:pPr algn="ctr"/>
            <a:r>
              <a:rPr lang="hu-HU" dirty="0" smtClean="0"/>
              <a:t>Fogva, húzkódva,</a:t>
            </a:r>
          </a:p>
          <a:p>
            <a:pPr algn="ctr"/>
            <a:r>
              <a:rPr lang="hu-HU" dirty="0" smtClean="0"/>
              <a:t> öklözve, kötve ölöd</a:t>
            </a:r>
            <a:r>
              <a:rPr lang="hu-HU" dirty="0"/>
              <a:t>! </a:t>
            </a:r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/>
              <a:t>Kegyelmezzetek </a:t>
            </a:r>
            <a:r>
              <a:rPr lang="hu-HU" dirty="0" smtClean="0"/>
              <a:t>fiamnak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Ne </a:t>
            </a:r>
            <a:r>
              <a:rPr lang="hu-HU" dirty="0"/>
              <a:t>legyen kegyelem magamnak, Avagy halál kínjával, </a:t>
            </a:r>
            <a:endParaRPr lang="hu-HU" dirty="0" smtClean="0"/>
          </a:p>
          <a:p>
            <a:pPr algn="ctr"/>
            <a:r>
              <a:rPr lang="hu-HU" dirty="0" smtClean="0"/>
              <a:t>Anyát </a:t>
            </a:r>
            <a:r>
              <a:rPr lang="hu-HU" dirty="0"/>
              <a:t>édes fiával </a:t>
            </a:r>
            <a:endParaRPr lang="hu-HU" dirty="0" smtClean="0"/>
          </a:p>
          <a:p>
            <a:pPr algn="ctr"/>
            <a:r>
              <a:rPr lang="hu-HU" dirty="0" smtClean="0"/>
              <a:t>Együtt </a:t>
            </a:r>
            <a:r>
              <a:rPr lang="hu-HU" dirty="0"/>
              <a:t>öljétek meg!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515712" y="5236792"/>
            <a:ext cx="5769177" cy="1394030"/>
          </a:xfrm>
          <a:prstGeom prst="rect">
            <a:avLst/>
          </a:prstGeom>
          <a:solidFill>
            <a:schemeClr val="bg1"/>
          </a:solidFill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3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>
                <a:solidFill>
                  <a:srgbClr val="FF0000"/>
                </a:solidFill>
              </a:rPr>
              <a:t>Jézusra vonatkozó hasonlatok és metaforák</a:t>
            </a:r>
          </a:p>
          <a:p>
            <a:r>
              <a:rPr lang="hu-HU" dirty="0" smtClean="0">
                <a:solidFill>
                  <a:srgbClr val="0070C0"/>
                </a:solidFill>
              </a:rPr>
              <a:t>További metaforák</a:t>
            </a:r>
          </a:p>
          <a:p>
            <a:r>
              <a:rPr lang="hu-HU" dirty="0" smtClean="0">
                <a:solidFill>
                  <a:srgbClr val="00B050"/>
                </a:solidFill>
              </a:rPr>
              <a:t>megszemélyesítés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34915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5766" y="163729"/>
            <a:ext cx="9720072" cy="686506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Stílus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4198" y="5629718"/>
            <a:ext cx="5215386" cy="84539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hu-HU" dirty="0" smtClean="0">
                <a:solidFill>
                  <a:srgbClr val="FF0000"/>
                </a:solidFill>
              </a:rPr>
              <a:t>ALLITERÁCIÓ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hu-HU" b="1" dirty="0" smtClean="0">
                <a:solidFill>
                  <a:srgbClr val="0070C0"/>
                </a:solidFill>
              </a:rPr>
              <a:t>TŐISMÉTLÉS (FIGURA ETYMOLOGICA)</a:t>
            </a:r>
            <a:endParaRPr lang="hu-HU" b="1" dirty="0">
              <a:solidFill>
                <a:srgbClr val="0070C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0" y="711822"/>
            <a:ext cx="2618958" cy="41555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Nem tudtam, mi a siralom. </a:t>
            </a:r>
            <a:endParaRPr lang="hu-HU" dirty="0" smtClean="0"/>
          </a:p>
          <a:p>
            <a:pPr algn="ctr"/>
            <a:r>
              <a:rPr lang="hu-HU" dirty="0" smtClean="0"/>
              <a:t>Most </a:t>
            </a:r>
            <a:r>
              <a:rPr lang="hu-HU" dirty="0"/>
              <a:t>siralommal zokogok, </a:t>
            </a:r>
            <a:endParaRPr lang="hu-HU" dirty="0" smtClean="0"/>
          </a:p>
          <a:p>
            <a:pPr algn="ctr"/>
            <a:r>
              <a:rPr lang="hu-HU" dirty="0" smtClean="0"/>
              <a:t>bútól </a:t>
            </a:r>
            <a:r>
              <a:rPr lang="hu-HU" dirty="0"/>
              <a:t>aszok, epedek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Zsidók világosságomtól, </a:t>
            </a:r>
            <a:endParaRPr lang="hu-HU" dirty="0" smtClean="0"/>
          </a:p>
          <a:p>
            <a:pPr algn="ctr"/>
            <a:r>
              <a:rPr lang="hu-HU" dirty="0" smtClean="0"/>
              <a:t>megfosztanak </a:t>
            </a:r>
            <a:r>
              <a:rPr lang="hu-HU" dirty="0"/>
              <a:t>én fiamtól, </a:t>
            </a:r>
            <a:endParaRPr lang="hu-HU" dirty="0" smtClean="0"/>
          </a:p>
          <a:p>
            <a:pPr algn="ctr"/>
            <a:r>
              <a:rPr lang="hu-HU" dirty="0" smtClean="0"/>
              <a:t>az </a:t>
            </a:r>
            <a:r>
              <a:rPr lang="hu-HU" dirty="0"/>
              <a:t>én édes örömemtől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Ó, én édes </a:t>
            </a:r>
            <a:r>
              <a:rPr lang="hu-HU" dirty="0" smtClean="0"/>
              <a:t>Uracskám, </a:t>
            </a:r>
          </a:p>
          <a:p>
            <a:pPr algn="ctr"/>
            <a:r>
              <a:rPr lang="hu-HU" dirty="0" smtClean="0"/>
              <a:t>egyetlenegy fiacskám,</a:t>
            </a:r>
          </a:p>
          <a:p>
            <a:pPr algn="ctr"/>
            <a:r>
              <a:rPr lang="hu-HU" dirty="0" smtClean="0"/>
              <a:t>síró </a:t>
            </a:r>
            <a:r>
              <a:rPr lang="hu-HU" dirty="0"/>
              <a:t>anyát tekintsed, </a:t>
            </a:r>
            <a:endParaRPr lang="hu-HU" dirty="0" smtClean="0"/>
          </a:p>
          <a:p>
            <a:pPr algn="ctr"/>
            <a:r>
              <a:rPr lang="hu-HU" dirty="0" smtClean="0"/>
              <a:t>bújából </a:t>
            </a:r>
            <a:r>
              <a:rPr lang="hu-HU" dirty="0"/>
              <a:t>őt kivonjad</a:t>
            </a:r>
            <a:r>
              <a:rPr lang="hu-HU" dirty="0" smtClean="0"/>
              <a:t>!</a:t>
            </a: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2814724" y="709583"/>
            <a:ext cx="2371194" cy="44168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Szemem könnytől árad, </a:t>
            </a:r>
            <a:endParaRPr lang="hu-HU" dirty="0" smtClean="0"/>
          </a:p>
          <a:p>
            <a:pPr algn="ctr"/>
            <a:r>
              <a:rPr lang="hu-HU" dirty="0" smtClean="0"/>
              <a:t>szívem </a:t>
            </a:r>
            <a:r>
              <a:rPr lang="hu-HU" dirty="0"/>
              <a:t>bútól fárad. </a:t>
            </a:r>
            <a:endParaRPr lang="hu-HU" dirty="0" smtClean="0"/>
          </a:p>
          <a:p>
            <a:pPr algn="ctr"/>
            <a:r>
              <a:rPr lang="hu-HU" dirty="0" smtClean="0"/>
              <a:t>Te </a:t>
            </a:r>
            <a:r>
              <a:rPr lang="hu-HU" dirty="0"/>
              <a:t>véred hullása </a:t>
            </a:r>
            <a:endParaRPr lang="hu-HU" dirty="0" smtClean="0"/>
          </a:p>
          <a:p>
            <a:pPr algn="ctr"/>
            <a:r>
              <a:rPr lang="hu-HU" dirty="0" smtClean="0"/>
              <a:t>Én szívem </a:t>
            </a:r>
            <a:r>
              <a:rPr lang="hu-HU" dirty="0"/>
              <a:t>alélása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b="1" dirty="0">
                <a:solidFill>
                  <a:srgbClr val="0070C0"/>
                </a:solidFill>
              </a:rPr>
              <a:t>Világnak </a:t>
            </a:r>
            <a:r>
              <a:rPr lang="hu-HU" b="1" dirty="0" smtClean="0">
                <a:solidFill>
                  <a:srgbClr val="0070C0"/>
                </a:solidFill>
              </a:rPr>
              <a:t>világossága</a:t>
            </a:r>
            <a:r>
              <a:rPr lang="hu-HU" b="1" dirty="0">
                <a:solidFill>
                  <a:srgbClr val="0070C0"/>
                </a:solidFill>
              </a:rPr>
              <a:t>, </a:t>
            </a:r>
            <a:endParaRPr lang="hu-HU" b="1" dirty="0" smtClean="0">
              <a:solidFill>
                <a:srgbClr val="0070C0"/>
              </a:solidFill>
            </a:endParaRPr>
          </a:p>
          <a:p>
            <a:pPr algn="ctr"/>
            <a:r>
              <a:rPr lang="hu-HU" b="1" dirty="0" smtClean="0">
                <a:solidFill>
                  <a:srgbClr val="0070C0"/>
                </a:solidFill>
              </a:rPr>
              <a:t>virágnak </a:t>
            </a:r>
            <a:r>
              <a:rPr lang="hu-HU" b="1" dirty="0">
                <a:solidFill>
                  <a:srgbClr val="0070C0"/>
                </a:solidFill>
              </a:rPr>
              <a:t>virága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keservesen kínoznak</a:t>
            </a:r>
            <a:r>
              <a:rPr lang="hu-HU" dirty="0" smtClean="0"/>
              <a:t>, </a:t>
            </a:r>
          </a:p>
          <a:p>
            <a:pPr algn="ctr"/>
            <a:r>
              <a:rPr lang="hu-HU" dirty="0" smtClean="0"/>
              <a:t>vas </a:t>
            </a:r>
            <a:r>
              <a:rPr lang="hu-HU" dirty="0"/>
              <a:t>szegekkel átvernek</a:t>
            </a:r>
            <a:r>
              <a:rPr lang="hu-HU" dirty="0" smtClean="0"/>
              <a:t>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Jaj nekem, én fiam! </a:t>
            </a:r>
            <a:endParaRPr lang="hu-HU" dirty="0" smtClean="0"/>
          </a:p>
          <a:p>
            <a:pPr algn="ctr"/>
            <a:r>
              <a:rPr lang="hu-HU" dirty="0" smtClean="0"/>
              <a:t>édes </a:t>
            </a:r>
            <a:r>
              <a:rPr lang="hu-HU" dirty="0"/>
              <a:t>vagy, mint a méz, </a:t>
            </a:r>
            <a:endParaRPr lang="hu-HU" dirty="0" smtClean="0"/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szépséged szégyenül,</a:t>
            </a:r>
          </a:p>
          <a:p>
            <a:pPr algn="ctr"/>
            <a:r>
              <a:rPr lang="hu-HU" dirty="0" smtClean="0"/>
              <a:t>véred </a:t>
            </a:r>
            <a:r>
              <a:rPr lang="hu-HU" dirty="0"/>
              <a:t>hull, mint a víz. </a:t>
            </a:r>
          </a:p>
        </p:txBody>
      </p:sp>
      <p:sp>
        <p:nvSpPr>
          <p:cNvPr id="6" name="Téglalap 5"/>
          <p:cNvSpPr/>
          <p:nvPr/>
        </p:nvSpPr>
        <p:spPr>
          <a:xfrm>
            <a:off x="5324233" y="760312"/>
            <a:ext cx="2847145" cy="4272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Siralmam, fohászkodásom </a:t>
            </a:r>
            <a:endParaRPr lang="hu-HU" dirty="0" smtClean="0"/>
          </a:p>
          <a:p>
            <a:pPr algn="ctr"/>
            <a:r>
              <a:rPr lang="hu-HU" dirty="0" smtClean="0"/>
              <a:t>Tör kifelé</a:t>
            </a:r>
          </a:p>
          <a:p>
            <a:pPr algn="ctr"/>
            <a:r>
              <a:rPr lang="hu-HU" dirty="0" smtClean="0"/>
              <a:t>én </a:t>
            </a:r>
            <a:r>
              <a:rPr lang="hu-HU" dirty="0"/>
              <a:t>szívemnek </a:t>
            </a:r>
            <a:r>
              <a:rPr lang="hu-HU" b="1" dirty="0">
                <a:solidFill>
                  <a:srgbClr val="FF0000"/>
                </a:solidFill>
              </a:rPr>
              <a:t>belső búja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mely </a:t>
            </a:r>
            <a:r>
              <a:rPr lang="hu-HU" dirty="0"/>
              <a:t>soha nem enyhül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Vígy, </a:t>
            </a:r>
            <a:r>
              <a:rPr lang="hu-HU" dirty="0"/>
              <a:t>halál, </a:t>
            </a:r>
            <a:r>
              <a:rPr lang="hu-HU" dirty="0" smtClean="0"/>
              <a:t>engemet</a:t>
            </a:r>
          </a:p>
          <a:p>
            <a:pPr algn="ctr"/>
            <a:r>
              <a:rPr lang="hu-HU" dirty="0" smtClean="0"/>
              <a:t>egyetlenem </a:t>
            </a:r>
            <a:r>
              <a:rPr lang="hu-HU" dirty="0"/>
              <a:t>éljen</a:t>
            </a:r>
            <a:r>
              <a:rPr lang="hu-HU" dirty="0" smtClean="0"/>
              <a:t>.</a:t>
            </a:r>
          </a:p>
          <a:p>
            <a:pPr algn="ctr"/>
            <a:r>
              <a:rPr lang="hu-HU" dirty="0" smtClean="0"/>
              <a:t> </a:t>
            </a:r>
            <a:r>
              <a:rPr lang="hu-HU" dirty="0"/>
              <a:t>Maradjon </a:t>
            </a:r>
            <a:r>
              <a:rPr lang="hu-HU" dirty="0" smtClean="0"/>
              <a:t>meg uracskám</a:t>
            </a:r>
          </a:p>
          <a:p>
            <a:pPr algn="ctr"/>
            <a:r>
              <a:rPr lang="hu-HU" dirty="0" smtClean="0"/>
              <a:t>Kit a </a:t>
            </a:r>
            <a:r>
              <a:rPr lang="hu-HU" dirty="0"/>
              <a:t>világ </a:t>
            </a:r>
            <a:r>
              <a:rPr lang="hu-HU" dirty="0" smtClean="0"/>
              <a:t>féljen!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Ó, az igaz Simeonnak </a:t>
            </a:r>
            <a:endParaRPr lang="hu-HU" dirty="0" smtClean="0"/>
          </a:p>
          <a:p>
            <a:pPr algn="ctr"/>
            <a:r>
              <a:rPr lang="hu-HU" dirty="0" smtClean="0"/>
              <a:t>Biztos szava elért. </a:t>
            </a:r>
          </a:p>
          <a:p>
            <a:pPr algn="ctr"/>
            <a:r>
              <a:rPr lang="hu-HU" dirty="0" smtClean="0"/>
              <a:t>Én </a:t>
            </a:r>
            <a:r>
              <a:rPr lang="hu-HU" dirty="0"/>
              <a:t>érzem e </a:t>
            </a:r>
            <a:r>
              <a:rPr lang="hu-HU" dirty="0" smtClean="0"/>
              <a:t>bútőrt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mit </a:t>
            </a:r>
            <a:r>
              <a:rPr lang="hu-HU" dirty="0"/>
              <a:t>egykor jövendölt.</a:t>
            </a:r>
          </a:p>
        </p:txBody>
      </p:sp>
      <p:sp>
        <p:nvSpPr>
          <p:cNvPr id="7" name="Téglalap 6"/>
          <p:cNvSpPr/>
          <p:nvPr/>
        </p:nvSpPr>
        <p:spPr>
          <a:xfrm>
            <a:off x="8318015" y="760312"/>
            <a:ext cx="3195646" cy="4673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Tőled </a:t>
            </a:r>
            <a:r>
              <a:rPr lang="hu-HU" dirty="0"/>
              <a:t>válnom kell, </a:t>
            </a:r>
            <a:endParaRPr lang="hu-HU" dirty="0" smtClean="0"/>
          </a:p>
          <a:p>
            <a:pPr algn="ctr"/>
            <a:r>
              <a:rPr lang="hu-HU" dirty="0" smtClean="0"/>
              <a:t>de ne volna, </a:t>
            </a:r>
          </a:p>
          <a:p>
            <a:pPr algn="ctr"/>
            <a:r>
              <a:rPr lang="hu-HU" dirty="0" smtClean="0"/>
              <a:t>hogy </a:t>
            </a:r>
            <a:r>
              <a:rPr lang="hu-HU" dirty="0"/>
              <a:t>így </a:t>
            </a:r>
            <a:r>
              <a:rPr lang="hu-HU" dirty="0" smtClean="0"/>
              <a:t>kínzassál, </a:t>
            </a:r>
          </a:p>
          <a:p>
            <a:pPr algn="ctr"/>
            <a:r>
              <a:rPr lang="hu-HU" dirty="0" smtClean="0"/>
              <a:t>fiam</a:t>
            </a:r>
            <a:r>
              <a:rPr lang="hu-HU" dirty="0"/>
              <a:t>, </a:t>
            </a:r>
            <a:r>
              <a:rPr lang="hu-HU" dirty="0" smtClean="0"/>
              <a:t>halállal!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Zsidó, mit </a:t>
            </a:r>
            <a:r>
              <a:rPr lang="hu-HU" dirty="0" smtClean="0"/>
              <a:t>tész törvénytelen!</a:t>
            </a:r>
          </a:p>
          <a:p>
            <a:pPr algn="ctr"/>
            <a:r>
              <a:rPr lang="hu-HU" dirty="0" smtClean="0"/>
              <a:t>Fiam mert hal bűntelen</a:t>
            </a:r>
          </a:p>
          <a:p>
            <a:pPr algn="ctr"/>
            <a:r>
              <a:rPr lang="hu-HU" dirty="0" smtClean="0"/>
              <a:t>Fogva, húzkódva,</a:t>
            </a:r>
          </a:p>
          <a:p>
            <a:pPr algn="ctr"/>
            <a:r>
              <a:rPr lang="hu-HU" dirty="0" smtClean="0"/>
              <a:t> öklözve, kötve ölöd</a:t>
            </a:r>
            <a:r>
              <a:rPr lang="hu-HU" dirty="0"/>
              <a:t>! </a:t>
            </a:r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/>
              <a:t>Kegyelmezzetek </a:t>
            </a:r>
            <a:r>
              <a:rPr lang="hu-HU" dirty="0" smtClean="0"/>
              <a:t>fiamnak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Ne </a:t>
            </a:r>
            <a:r>
              <a:rPr lang="hu-HU" dirty="0"/>
              <a:t>legyen kegyelem magamnak, Avagy halál kínjával, </a:t>
            </a:r>
            <a:endParaRPr lang="hu-HU" dirty="0" smtClean="0"/>
          </a:p>
          <a:p>
            <a:pPr algn="ctr"/>
            <a:r>
              <a:rPr lang="hu-HU" dirty="0" smtClean="0"/>
              <a:t>Anyát </a:t>
            </a:r>
            <a:r>
              <a:rPr lang="hu-HU" dirty="0"/>
              <a:t>édes fiával </a:t>
            </a:r>
            <a:endParaRPr lang="hu-HU" dirty="0" smtClean="0"/>
          </a:p>
          <a:p>
            <a:pPr algn="ctr"/>
            <a:r>
              <a:rPr lang="hu-HU" dirty="0" smtClean="0"/>
              <a:t>Együtt </a:t>
            </a:r>
            <a:r>
              <a:rPr lang="hu-HU" dirty="0"/>
              <a:t>öljétek meg!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58436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5766" y="163729"/>
            <a:ext cx="9720072" cy="686506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Stílus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19756" y="781582"/>
            <a:ext cx="2867867" cy="41555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Nem tudtam, mi a siralom. </a:t>
            </a:r>
            <a:endParaRPr lang="hu-HU" dirty="0" smtClean="0"/>
          </a:p>
          <a:p>
            <a:pPr algn="ctr"/>
            <a:r>
              <a:rPr lang="hu-HU" dirty="0" smtClean="0"/>
              <a:t>Most </a:t>
            </a:r>
            <a:r>
              <a:rPr lang="hu-HU" b="1" dirty="0">
                <a:solidFill>
                  <a:srgbClr val="FF0000"/>
                </a:solidFill>
              </a:rPr>
              <a:t>siralommal zokogok, </a:t>
            </a:r>
            <a:endParaRPr lang="hu-HU" b="1" dirty="0" smtClean="0">
              <a:solidFill>
                <a:srgbClr val="FF0000"/>
              </a:solidFill>
            </a:endParaRPr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bútól </a:t>
            </a:r>
            <a:r>
              <a:rPr lang="hu-HU" b="1" dirty="0">
                <a:solidFill>
                  <a:srgbClr val="FF0000"/>
                </a:solidFill>
              </a:rPr>
              <a:t>aszok, epedek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Zsidók világosságomtól, </a:t>
            </a:r>
            <a:endParaRPr lang="hu-HU" dirty="0" smtClean="0"/>
          </a:p>
          <a:p>
            <a:pPr algn="ctr"/>
            <a:r>
              <a:rPr lang="hu-HU" dirty="0" smtClean="0"/>
              <a:t>megfosztanak </a:t>
            </a:r>
            <a:r>
              <a:rPr lang="hu-HU" dirty="0"/>
              <a:t>én fiamtól, </a:t>
            </a:r>
            <a:endParaRPr lang="hu-HU" dirty="0" smtClean="0"/>
          </a:p>
          <a:p>
            <a:pPr algn="ctr"/>
            <a:r>
              <a:rPr lang="hu-HU" dirty="0" smtClean="0"/>
              <a:t>az </a:t>
            </a:r>
            <a:r>
              <a:rPr lang="hu-HU" dirty="0"/>
              <a:t>én édes örömemtől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Ó, én édes </a:t>
            </a:r>
            <a:r>
              <a:rPr lang="hu-HU" dirty="0" smtClean="0"/>
              <a:t>Uracskám, </a:t>
            </a:r>
          </a:p>
          <a:p>
            <a:pPr algn="ctr"/>
            <a:r>
              <a:rPr lang="hu-HU" dirty="0" smtClean="0"/>
              <a:t>egyetlenegy fiacskám,</a:t>
            </a:r>
          </a:p>
          <a:p>
            <a:pPr algn="ctr"/>
            <a:r>
              <a:rPr lang="hu-HU" dirty="0" smtClean="0"/>
              <a:t>síró </a:t>
            </a:r>
            <a:r>
              <a:rPr lang="hu-HU" dirty="0"/>
              <a:t>anyát tekintsed, </a:t>
            </a:r>
            <a:endParaRPr lang="hu-HU" dirty="0" smtClean="0"/>
          </a:p>
          <a:p>
            <a:pPr algn="ctr"/>
            <a:r>
              <a:rPr lang="hu-HU" dirty="0" smtClean="0"/>
              <a:t>bújából </a:t>
            </a:r>
            <a:r>
              <a:rPr lang="hu-HU" dirty="0"/>
              <a:t>őt kivonjad</a:t>
            </a:r>
            <a:r>
              <a:rPr lang="hu-HU" dirty="0" smtClean="0"/>
              <a:t>!</a:t>
            </a: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3046134" y="709583"/>
            <a:ext cx="2566960" cy="44168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rgbClr val="FF0000"/>
                </a:solidFill>
              </a:rPr>
              <a:t>Szemem könnytől árad, </a:t>
            </a:r>
            <a:endParaRPr lang="hu-HU" b="1" dirty="0" smtClean="0">
              <a:solidFill>
                <a:srgbClr val="FF0000"/>
              </a:solidFill>
            </a:endParaRPr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szívem </a:t>
            </a:r>
            <a:r>
              <a:rPr lang="hu-HU" b="1" dirty="0">
                <a:solidFill>
                  <a:srgbClr val="FF0000"/>
                </a:solidFill>
              </a:rPr>
              <a:t>bútól fárad. </a:t>
            </a:r>
            <a:endParaRPr lang="hu-HU" b="1" dirty="0" smtClean="0">
              <a:solidFill>
                <a:srgbClr val="FF0000"/>
              </a:solidFill>
            </a:endParaRPr>
          </a:p>
          <a:p>
            <a:pPr algn="ctr"/>
            <a:r>
              <a:rPr lang="hu-HU" dirty="0" smtClean="0"/>
              <a:t>Te </a:t>
            </a:r>
            <a:r>
              <a:rPr lang="hu-HU" dirty="0"/>
              <a:t>véred hullása </a:t>
            </a:r>
            <a:endParaRPr lang="hu-HU" dirty="0" smtClean="0"/>
          </a:p>
          <a:p>
            <a:pPr algn="ctr"/>
            <a:r>
              <a:rPr lang="hu-HU" dirty="0" smtClean="0"/>
              <a:t>Én szívem </a:t>
            </a:r>
            <a:r>
              <a:rPr lang="hu-HU" dirty="0"/>
              <a:t>alélása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Világnak </a:t>
            </a:r>
            <a:r>
              <a:rPr lang="hu-HU" dirty="0" smtClean="0"/>
              <a:t>világossága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virágnak </a:t>
            </a:r>
            <a:r>
              <a:rPr lang="hu-HU" dirty="0"/>
              <a:t>virága, </a:t>
            </a:r>
            <a:endParaRPr lang="hu-HU" dirty="0" smtClean="0"/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keservesen kínoznak, </a:t>
            </a:r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vas </a:t>
            </a:r>
            <a:r>
              <a:rPr lang="hu-HU" b="1" dirty="0">
                <a:solidFill>
                  <a:srgbClr val="FF0000"/>
                </a:solidFill>
              </a:rPr>
              <a:t>szegekkel átvernek</a:t>
            </a:r>
            <a:r>
              <a:rPr lang="hu-HU" dirty="0" smtClean="0"/>
              <a:t>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Jaj nekem, én fiam! </a:t>
            </a:r>
            <a:endParaRPr lang="hu-HU" dirty="0" smtClean="0"/>
          </a:p>
          <a:p>
            <a:pPr algn="ctr"/>
            <a:r>
              <a:rPr lang="hu-HU" dirty="0" smtClean="0"/>
              <a:t>édes </a:t>
            </a:r>
            <a:r>
              <a:rPr lang="hu-HU" dirty="0"/>
              <a:t>vagy, mint a méz, </a:t>
            </a:r>
            <a:endParaRPr lang="hu-HU" dirty="0" smtClean="0"/>
          </a:p>
          <a:p>
            <a:pPr algn="ctr"/>
            <a:r>
              <a:rPr lang="hu-HU" dirty="0" smtClean="0"/>
              <a:t>szépséged szégyenül,</a:t>
            </a:r>
          </a:p>
          <a:p>
            <a:pPr algn="ctr"/>
            <a:r>
              <a:rPr lang="hu-HU" dirty="0" smtClean="0"/>
              <a:t>véred </a:t>
            </a:r>
            <a:r>
              <a:rPr lang="hu-HU" dirty="0"/>
              <a:t>hull, mint a víz. </a:t>
            </a:r>
          </a:p>
        </p:txBody>
      </p:sp>
      <p:sp>
        <p:nvSpPr>
          <p:cNvPr id="6" name="Téglalap 5"/>
          <p:cNvSpPr/>
          <p:nvPr/>
        </p:nvSpPr>
        <p:spPr>
          <a:xfrm>
            <a:off x="5771605" y="781582"/>
            <a:ext cx="2847145" cy="4272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rgbClr val="FF0000"/>
                </a:solidFill>
              </a:rPr>
              <a:t>Siralmam, fohászkodásom </a:t>
            </a:r>
            <a:endParaRPr lang="hu-HU" b="1" dirty="0" smtClean="0">
              <a:solidFill>
                <a:srgbClr val="FF0000"/>
              </a:solidFill>
            </a:endParaRPr>
          </a:p>
          <a:p>
            <a:pPr algn="ctr"/>
            <a:r>
              <a:rPr lang="hu-HU" dirty="0" smtClean="0"/>
              <a:t>Tör kifelé</a:t>
            </a:r>
          </a:p>
          <a:p>
            <a:pPr algn="ctr"/>
            <a:r>
              <a:rPr lang="hu-HU" dirty="0" smtClean="0"/>
              <a:t>én </a:t>
            </a:r>
            <a:r>
              <a:rPr lang="hu-HU" dirty="0"/>
              <a:t>szívemnek belső búja, </a:t>
            </a:r>
            <a:endParaRPr lang="hu-HU" dirty="0" smtClean="0"/>
          </a:p>
          <a:p>
            <a:pPr algn="ctr"/>
            <a:r>
              <a:rPr lang="hu-HU" dirty="0" smtClean="0"/>
              <a:t>mely </a:t>
            </a:r>
            <a:r>
              <a:rPr lang="hu-HU" dirty="0"/>
              <a:t>soha nem enyhül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Vígy, </a:t>
            </a:r>
            <a:r>
              <a:rPr lang="hu-HU" dirty="0"/>
              <a:t>halál, </a:t>
            </a:r>
            <a:r>
              <a:rPr lang="hu-HU" dirty="0" smtClean="0"/>
              <a:t>engemet</a:t>
            </a:r>
          </a:p>
          <a:p>
            <a:pPr algn="ctr"/>
            <a:r>
              <a:rPr lang="hu-HU" dirty="0" smtClean="0"/>
              <a:t>egyetlenem </a:t>
            </a:r>
            <a:r>
              <a:rPr lang="hu-HU" dirty="0"/>
              <a:t>éljen</a:t>
            </a:r>
            <a:r>
              <a:rPr lang="hu-HU" dirty="0" smtClean="0"/>
              <a:t>.</a:t>
            </a:r>
          </a:p>
          <a:p>
            <a:pPr algn="ctr"/>
            <a:r>
              <a:rPr lang="hu-HU" dirty="0" smtClean="0"/>
              <a:t> </a:t>
            </a:r>
            <a:r>
              <a:rPr lang="hu-HU" dirty="0"/>
              <a:t>Maradjon </a:t>
            </a:r>
            <a:r>
              <a:rPr lang="hu-HU" dirty="0" smtClean="0"/>
              <a:t>meg uracskám</a:t>
            </a:r>
          </a:p>
          <a:p>
            <a:pPr algn="ctr"/>
            <a:r>
              <a:rPr lang="hu-HU" dirty="0" smtClean="0"/>
              <a:t>Kit a </a:t>
            </a:r>
            <a:r>
              <a:rPr lang="hu-HU" dirty="0"/>
              <a:t>világ </a:t>
            </a:r>
            <a:r>
              <a:rPr lang="hu-HU" dirty="0" smtClean="0"/>
              <a:t>féljen!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Ó, az igaz Simeonnak </a:t>
            </a:r>
            <a:endParaRPr lang="hu-HU" dirty="0" smtClean="0"/>
          </a:p>
          <a:p>
            <a:pPr algn="ctr"/>
            <a:r>
              <a:rPr lang="hu-HU" dirty="0" smtClean="0"/>
              <a:t>Biztos szava elért. </a:t>
            </a:r>
          </a:p>
          <a:p>
            <a:pPr algn="ctr"/>
            <a:r>
              <a:rPr lang="hu-HU" dirty="0" smtClean="0"/>
              <a:t>Én </a:t>
            </a:r>
            <a:r>
              <a:rPr lang="hu-HU" dirty="0"/>
              <a:t>érzem e </a:t>
            </a:r>
            <a:r>
              <a:rPr lang="hu-HU" dirty="0" smtClean="0"/>
              <a:t>bútőrt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mit </a:t>
            </a:r>
            <a:r>
              <a:rPr lang="hu-HU" dirty="0"/>
              <a:t>egykor jövendölt.</a:t>
            </a:r>
          </a:p>
        </p:txBody>
      </p:sp>
      <p:sp>
        <p:nvSpPr>
          <p:cNvPr id="7" name="Téglalap 6"/>
          <p:cNvSpPr/>
          <p:nvPr/>
        </p:nvSpPr>
        <p:spPr>
          <a:xfrm>
            <a:off x="8729870" y="709583"/>
            <a:ext cx="3195646" cy="4673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Tőled </a:t>
            </a:r>
            <a:r>
              <a:rPr lang="hu-HU" dirty="0"/>
              <a:t>válnom kell, </a:t>
            </a:r>
            <a:endParaRPr lang="hu-HU" dirty="0" smtClean="0"/>
          </a:p>
          <a:p>
            <a:pPr algn="ctr"/>
            <a:r>
              <a:rPr lang="hu-HU" dirty="0" smtClean="0"/>
              <a:t>de ne volna, </a:t>
            </a:r>
          </a:p>
          <a:p>
            <a:pPr algn="ctr"/>
            <a:r>
              <a:rPr lang="hu-HU" dirty="0" smtClean="0"/>
              <a:t>hogy </a:t>
            </a:r>
            <a:r>
              <a:rPr lang="hu-HU" dirty="0"/>
              <a:t>így </a:t>
            </a:r>
            <a:r>
              <a:rPr lang="hu-HU" dirty="0" smtClean="0"/>
              <a:t>kínzassál, </a:t>
            </a:r>
          </a:p>
          <a:p>
            <a:pPr algn="ctr"/>
            <a:r>
              <a:rPr lang="hu-HU" dirty="0" smtClean="0"/>
              <a:t>fiam</a:t>
            </a:r>
            <a:r>
              <a:rPr lang="hu-HU" dirty="0"/>
              <a:t>, </a:t>
            </a:r>
            <a:r>
              <a:rPr lang="hu-HU" dirty="0" smtClean="0"/>
              <a:t>halállal!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Zsidó, mit </a:t>
            </a:r>
            <a:r>
              <a:rPr lang="hu-HU" dirty="0" smtClean="0"/>
              <a:t>tész törvénytelen!</a:t>
            </a:r>
          </a:p>
          <a:p>
            <a:pPr algn="ctr"/>
            <a:r>
              <a:rPr lang="hu-HU" dirty="0" smtClean="0"/>
              <a:t>Fiam mert hal bűntelen</a:t>
            </a:r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Fogva, húzkódva,</a:t>
            </a:r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 öklözve, kötve </a:t>
            </a:r>
            <a:r>
              <a:rPr lang="hu-HU" dirty="0" smtClean="0"/>
              <a:t>ölöd</a:t>
            </a:r>
            <a:r>
              <a:rPr lang="hu-HU" dirty="0"/>
              <a:t>! </a:t>
            </a:r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/>
              <a:t>Kegyelmezzetek </a:t>
            </a:r>
            <a:r>
              <a:rPr lang="hu-HU" dirty="0" smtClean="0"/>
              <a:t>fiamnak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Ne </a:t>
            </a:r>
            <a:r>
              <a:rPr lang="hu-HU" dirty="0"/>
              <a:t>legyen kegyelem magamnak, Avagy halál kínjával, </a:t>
            </a:r>
            <a:endParaRPr lang="hu-HU" dirty="0" smtClean="0"/>
          </a:p>
          <a:p>
            <a:pPr algn="ctr"/>
            <a:r>
              <a:rPr lang="hu-HU" dirty="0" smtClean="0"/>
              <a:t>Anyát </a:t>
            </a:r>
            <a:r>
              <a:rPr lang="hu-HU" dirty="0"/>
              <a:t>édes fiával </a:t>
            </a:r>
            <a:endParaRPr lang="hu-HU" dirty="0" smtClean="0"/>
          </a:p>
          <a:p>
            <a:pPr algn="ctr"/>
            <a:r>
              <a:rPr lang="hu-HU" dirty="0" smtClean="0"/>
              <a:t>Együtt </a:t>
            </a:r>
            <a:r>
              <a:rPr lang="hu-HU" dirty="0"/>
              <a:t>öljétek meg!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438441" y="5616839"/>
            <a:ext cx="5215386" cy="845390"/>
          </a:xfrm>
          <a:prstGeom prst="rect">
            <a:avLst/>
          </a:prstGeom>
          <a:solidFill>
            <a:schemeClr val="bg1"/>
          </a:solidFill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3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>
                <a:solidFill>
                  <a:srgbClr val="FF0000"/>
                </a:solidFill>
              </a:rPr>
              <a:t>Felsorolás, fokozás, halmozás</a:t>
            </a:r>
          </a:p>
        </p:txBody>
      </p:sp>
    </p:spTree>
    <p:extLst>
      <p:ext uri="{BB962C8B-B14F-4D97-AF65-F5344CB8AC3E}">
        <p14:creationId xmlns:p14="http://schemas.microsoft.com/office/powerpoint/2010/main" val="1704901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5766" y="163729"/>
            <a:ext cx="9720072" cy="686506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Stílus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19756" y="781582"/>
            <a:ext cx="2867867" cy="41555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Nem tudtam, mi a siralom. </a:t>
            </a:r>
            <a:endParaRPr lang="hu-HU" dirty="0" smtClean="0"/>
          </a:p>
          <a:p>
            <a:pPr algn="ctr"/>
            <a:r>
              <a:rPr lang="hu-HU" dirty="0" smtClean="0"/>
              <a:t>Most </a:t>
            </a:r>
            <a:r>
              <a:rPr lang="hu-HU" b="1" dirty="0">
                <a:solidFill>
                  <a:srgbClr val="FF0000"/>
                </a:solidFill>
              </a:rPr>
              <a:t>siralommal zokogok, </a:t>
            </a:r>
            <a:endParaRPr lang="hu-HU" b="1" dirty="0" smtClean="0">
              <a:solidFill>
                <a:srgbClr val="FF0000"/>
              </a:solidFill>
            </a:endParaRPr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bútól </a:t>
            </a:r>
            <a:r>
              <a:rPr lang="hu-HU" b="1" dirty="0">
                <a:solidFill>
                  <a:srgbClr val="FF0000"/>
                </a:solidFill>
              </a:rPr>
              <a:t>aszok, epedek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Zsidók világosságomtól, </a:t>
            </a:r>
            <a:endParaRPr lang="hu-HU" dirty="0" smtClean="0"/>
          </a:p>
          <a:p>
            <a:pPr algn="ctr"/>
            <a:r>
              <a:rPr lang="hu-HU" dirty="0" smtClean="0"/>
              <a:t>megfosztanak </a:t>
            </a:r>
            <a:r>
              <a:rPr lang="hu-HU" dirty="0"/>
              <a:t>én fiamtól, </a:t>
            </a:r>
            <a:endParaRPr lang="hu-HU" dirty="0" smtClean="0"/>
          </a:p>
          <a:p>
            <a:pPr algn="ctr"/>
            <a:r>
              <a:rPr lang="hu-HU" dirty="0" smtClean="0"/>
              <a:t>az </a:t>
            </a:r>
            <a:r>
              <a:rPr lang="hu-HU" dirty="0"/>
              <a:t>én édes örömemtől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Ó, én édes </a:t>
            </a:r>
            <a:r>
              <a:rPr lang="hu-HU" dirty="0" smtClean="0"/>
              <a:t>Uracskám, </a:t>
            </a:r>
          </a:p>
          <a:p>
            <a:pPr algn="ctr"/>
            <a:r>
              <a:rPr lang="hu-HU" dirty="0" smtClean="0"/>
              <a:t>egyetlenegy fiacskám,</a:t>
            </a:r>
          </a:p>
          <a:p>
            <a:pPr algn="ctr"/>
            <a:r>
              <a:rPr lang="hu-HU" dirty="0" smtClean="0"/>
              <a:t>síró </a:t>
            </a:r>
            <a:r>
              <a:rPr lang="hu-HU" dirty="0"/>
              <a:t>anyát tekintsed, </a:t>
            </a:r>
            <a:endParaRPr lang="hu-HU" dirty="0" smtClean="0"/>
          </a:p>
          <a:p>
            <a:pPr algn="ctr"/>
            <a:r>
              <a:rPr lang="hu-HU" dirty="0" smtClean="0"/>
              <a:t>bújából </a:t>
            </a:r>
            <a:r>
              <a:rPr lang="hu-HU" dirty="0"/>
              <a:t>őt kivonjad</a:t>
            </a:r>
            <a:r>
              <a:rPr lang="hu-HU" dirty="0" smtClean="0"/>
              <a:t>!</a:t>
            </a: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3046134" y="709583"/>
            <a:ext cx="2566960" cy="44168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rgbClr val="FF0000"/>
                </a:solidFill>
              </a:rPr>
              <a:t>Szemem könnytől árad, </a:t>
            </a:r>
            <a:endParaRPr lang="hu-HU" b="1" dirty="0" smtClean="0">
              <a:solidFill>
                <a:srgbClr val="FF0000"/>
              </a:solidFill>
            </a:endParaRPr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szívem </a:t>
            </a:r>
            <a:r>
              <a:rPr lang="hu-HU" b="1" dirty="0">
                <a:solidFill>
                  <a:srgbClr val="FF0000"/>
                </a:solidFill>
              </a:rPr>
              <a:t>bútól fárad. </a:t>
            </a:r>
            <a:endParaRPr lang="hu-HU" b="1" dirty="0" smtClean="0">
              <a:solidFill>
                <a:srgbClr val="FF0000"/>
              </a:solidFill>
            </a:endParaRPr>
          </a:p>
          <a:p>
            <a:pPr algn="ctr"/>
            <a:r>
              <a:rPr lang="hu-HU" b="1" dirty="0" smtClean="0">
                <a:solidFill>
                  <a:schemeClr val="accent2">
                    <a:lumMod val="75000"/>
                  </a:schemeClr>
                </a:solidFill>
              </a:rPr>
              <a:t>Te </a:t>
            </a:r>
            <a:r>
              <a:rPr lang="hu-HU" b="1" dirty="0">
                <a:solidFill>
                  <a:schemeClr val="accent2">
                    <a:lumMod val="75000"/>
                  </a:schemeClr>
                </a:solidFill>
              </a:rPr>
              <a:t>véred hullása </a:t>
            </a:r>
            <a:endParaRPr lang="hu-H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hu-HU" b="1" dirty="0" smtClean="0">
                <a:solidFill>
                  <a:schemeClr val="accent2">
                    <a:lumMod val="75000"/>
                  </a:schemeClr>
                </a:solidFill>
              </a:rPr>
              <a:t>Én szívem </a:t>
            </a:r>
            <a:r>
              <a:rPr lang="hu-HU" b="1" dirty="0">
                <a:solidFill>
                  <a:schemeClr val="accent2">
                    <a:lumMod val="75000"/>
                  </a:schemeClr>
                </a:solidFill>
              </a:rPr>
              <a:t>alélása</a:t>
            </a:r>
            <a:r>
              <a:rPr lang="hu-HU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Világnak </a:t>
            </a:r>
            <a:r>
              <a:rPr lang="hu-HU" dirty="0" smtClean="0"/>
              <a:t>világossága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virágnak </a:t>
            </a:r>
            <a:r>
              <a:rPr lang="hu-HU" dirty="0"/>
              <a:t>virága, </a:t>
            </a:r>
            <a:endParaRPr lang="hu-HU" dirty="0" smtClean="0"/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keservesen kínoznak, </a:t>
            </a:r>
          </a:p>
          <a:p>
            <a:pPr algn="ctr"/>
            <a:r>
              <a:rPr lang="hu-HU" b="1" dirty="0" smtClean="0">
                <a:solidFill>
                  <a:srgbClr val="FF0000"/>
                </a:solidFill>
              </a:rPr>
              <a:t>vas </a:t>
            </a:r>
            <a:r>
              <a:rPr lang="hu-HU" b="1" dirty="0">
                <a:solidFill>
                  <a:srgbClr val="FF0000"/>
                </a:solidFill>
              </a:rPr>
              <a:t>szegekkel átvernek</a:t>
            </a:r>
            <a:r>
              <a:rPr lang="hu-HU" dirty="0" smtClean="0"/>
              <a:t>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Jaj nekem, én fiam! </a:t>
            </a:r>
            <a:endParaRPr lang="hu-HU" dirty="0" smtClean="0"/>
          </a:p>
          <a:p>
            <a:pPr algn="ctr"/>
            <a:r>
              <a:rPr lang="hu-HU" dirty="0" smtClean="0"/>
              <a:t>édes </a:t>
            </a:r>
            <a:r>
              <a:rPr lang="hu-HU" dirty="0"/>
              <a:t>vagy, mint a méz, </a:t>
            </a:r>
            <a:endParaRPr lang="hu-HU" dirty="0" smtClean="0"/>
          </a:p>
          <a:p>
            <a:pPr algn="ctr"/>
            <a:r>
              <a:rPr lang="hu-HU" dirty="0" smtClean="0"/>
              <a:t>szépséged szégyenül,</a:t>
            </a:r>
          </a:p>
          <a:p>
            <a:pPr algn="ctr"/>
            <a:r>
              <a:rPr lang="hu-HU" dirty="0" smtClean="0"/>
              <a:t>véred </a:t>
            </a:r>
            <a:r>
              <a:rPr lang="hu-HU" dirty="0"/>
              <a:t>hull, mint a víz. </a:t>
            </a:r>
          </a:p>
        </p:txBody>
      </p:sp>
      <p:sp>
        <p:nvSpPr>
          <p:cNvPr id="6" name="Téglalap 5"/>
          <p:cNvSpPr/>
          <p:nvPr/>
        </p:nvSpPr>
        <p:spPr>
          <a:xfrm>
            <a:off x="5771605" y="781582"/>
            <a:ext cx="2847145" cy="4272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rgbClr val="FF0000"/>
                </a:solidFill>
              </a:rPr>
              <a:t>Siralmam, fohászkodásom </a:t>
            </a:r>
            <a:endParaRPr lang="hu-HU" b="1" dirty="0" smtClean="0">
              <a:solidFill>
                <a:srgbClr val="FF0000"/>
              </a:solidFill>
            </a:endParaRPr>
          </a:p>
          <a:p>
            <a:pPr algn="ctr"/>
            <a:r>
              <a:rPr lang="hu-HU" dirty="0" smtClean="0"/>
              <a:t>Tör kifelé</a:t>
            </a:r>
          </a:p>
          <a:p>
            <a:pPr algn="ctr"/>
            <a:r>
              <a:rPr lang="hu-HU" dirty="0" smtClean="0"/>
              <a:t>én </a:t>
            </a:r>
            <a:r>
              <a:rPr lang="hu-HU" dirty="0"/>
              <a:t>szívemnek belső búja, </a:t>
            </a:r>
            <a:endParaRPr lang="hu-HU" dirty="0" smtClean="0"/>
          </a:p>
          <a:p>
            <a:pPr algn="ctr"/>
            <a:r>
              <a:rPr lang="hu-HU" dirty="0" smtClean="0"/>
              <a:t>mely </a:t>
            </a:r>
            <a:r>
              <a:rPr lang="hu-HU" dirty="0"/>
              <a:t>soha nem enyhül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Vígy, </a:t>
            </a:r>
            <a:r>
              <a:rPr lang="hu-HU" dirty="0"/>
              <a:t>halál, </a:t>
            </a:r>
            <a:r>
              <a:rPr lang="hu-HU" dirty="0" smtClean="0"/>
              <a:t>engemet</a:t>
            </a:r>
          </a:p>
          <a:p>
            <a:pPr algn="ctr"/>
            <a:r>
              <a:rPr lang="hu-HU" dirty="0" smtClean="0"/>
              <a:t>egyetlenem </a:t>
            </a:r>
            <a:r>
              <a:rPr lang="hu-HU" dirty="0"/>
              <a:t>éljen</a:t>
            </a:r>
            <a:r>
              <a:rPr lang="hu-HU" dirty="0" smtClean="0"/>
              <a:t>.</a:t>
            </a:r>
          </a:p>
          <a:p>
            <a:pPr algn="ctr"/>
            <a:r>
              <a:rPr lang="hu-HU" dirty="0" smtClean="0"/>
              <a:t> </a:t>
            </a:r>
            <a:r>
              <a:rPr lang="hu-HU" dirty="0"/>
              <a:t>Maradjon </a:t>
            </a:r>
            <a:r>
              <a:rPr lang="hu-HU" dirty="0" smtClean="0"/>
              <a:t>meg uracskám</a:t>
            </a:r>
          </a:p>
          <a:p>
            <a:pPr algn="ctr"/>
            <a:r>
              <a:rPr lang="hu-HU" dirty="0" smtClean="0"/>
              <a:t>Kit a </a:t>
            </a:r>
            <a:r>
              <a:rPr lang="hu-HU" dirty="0"/>
              <a:t>világ </a:t>
            </a:r>
            <a:r>
              <a:rPr lang="hu-HU" dirty="0" smtClean="0"/>
              <a:t>féljen!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Ó, az igaz Simeonnak </a:t>
            </a:r>
            <a:endParaRPr lang="hu-HU" dirty="0" smtClean="0"/>
          </a:p>
          <a:p>
            <a:pPr algn="ctr"/>
            <a:r>
              <a:rPr lang="hu-HU" dirty="0" smtClean="0"/>
              <a:t>Biztos szava elért. </a:t>
            </a:r>
          </a:p>
          <a:p>
            <a:pPr algn="ctr"/>
            <a:r>
              <a:rPr lang="hu-HU" dirty="0" smtClean="0"/>
              <a:t>Én </a:t>
            </a:r>
            <a:r>
              <a:rPr lang="hu-HU" dirty="0"/>
              <a:t>érzem e </a:t>
            </a:r>
            <a:r>
              <a:rPr lang="hu-HU" dirty="0" smtClean="0"/>
              <a:t>bútőrt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mit </a:t>
            </a:r>
            <a:r>
              <a:rPr lang="hu-HU" dirty="0"/>
              <a:t>egykor jövendölt.</a:t>
            </a:r>
          </a:p>
        </p:txBody>
      </p:sp>
      <p:sp>
        <p:nvSpPr>
          <p:cNvPr id="7" name="Téglalap 6"/>
          <p:cNvSpPr/>
          <p:nvPr/>
        </p:nvSpPr>
        <p:spPr>
          <a:xfrm>
            <a:off x="8729870" y="709583"/>
            <a:ext cx="3195646" cy="4673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Tőled </a:t>
            </a:r>
            <a:r>
              <a:rPr lang="hu-HU" dirty="0"/>
              <a:t>válnom kell, </a:t>
            </a:r>
            <a:endParaRPr lang="hu-HU" dirty="0" smtClean="0"/>
          </a:p>
          <a:p>
            <a:pPr algn="ctr"/>
            <a:r>
              <a:rPr lang="hu-HU" dirty="0" smtClean="0"/>
              <a:t>de ne volna, </a:t>
            </a:r>
          </a:p>
          <a:p>
            <a:pPr algn="ctr"/>
            <a:r>
              <a:rPr lang="hu-HU" dirty="0" smtClean="0"/>
              <a:t>hogy </a:t>
            </a:r>
            <a:r>
              <a:rPr lang="hu-HU" dirty="0"/>
              <a:t>így </a:t>
            </a:r>
            <a:r>
              <a:rPr lang="hu-HU" dirty="0" smtClean="0"/>
              <a:t>kínzassál, </a:t>
            </a:r>
          </a:p>
          <a:p>
            <a:pPr algn="ctr"/>
            <a:r>
              <a:rPr lang="hu-HU" dirty="0" smtClean="0"/>
              <a:t>fiam</a:t>
            </a:r>
            <a:r>
              <a:rPr lang="hu-HU" dirty="0"/>
              <a:t>, </a:t>
            </a:r>
            <a:r>
              <a:rPr lang="hu-HU" dirty="0" smtClean="0"/>
              <a:t>halállal!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Zsidó, mit </a:t>
            </a:r>
            <a:r>
              <a:rPr lang="hu-HU" dirty="0" smtClean="0"/>
              <a:t>tész törvénytelen!</a:t>
            </a:r>
          </a:p>
          <a:p>
            <a:pPr algn="ctr"/>
            <a:r>
              <a:rPr lang="hu-HU" dirty="0" smtClean="0"/>
              <a:t>Fiam mert hal bűntelen</a:t>
            </a:r>
          </a:p>
          <a:p>
            <a:pPr algn="ctr"/>
            <a:r>
              <a:rPr lang="hu-HU" dirty="0" smtClean="0">
                <a:solidFill>
                  <a:schemeClr val="tx1"/>
                </a:solidFill>
              </a:rPr>
              <a:t>Fogva, húzkódva,</a:t>
            </a:r>
          </a:p>
          <a:p>
            <a:pPr algn="ctr"/>
            <a:r>
              <a:rPr lang="hu-HU" dirty="0" smtClean="0">
                <a:solidFill>
                  <a:schemeClr val="tx1"/>
                </a:solidFill>
              </a:rPr>
              <a:t> öklözve, kötve </a:t>
            </a:r>
            <a:r>
              <a:rPr lang="hu-HU" dirty="0" smtClean="0"/>
              <a:t>ölöd</a:t>
            </a:r>
            <a:r>
              <a:rPr lang="hu-HU" dirty="0"/>
              <a:t>! </a:t>
            </a:r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/>
              <a:t>Kegyelmezzetek </a:t>
            </a:r>
            <a:r>
              <a:rPr lang="hu-HU" dirty="0" smtClean="0"/>
              <a:t>fiamnak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Ne </a:t>
            </a:r>
            <a:r>
              <a:rPr lang="hu-HU" dirty="0"/>
              <a:t>legyen kegyelem magamnak, Avagy halál kínjával, </a:t>
            </a:r>
            <a:endParaRPr lang="hu-HU" dirty="0" smtClean="0"/>
          </a:p>
          <a:p>
            <a:pPr algn="ctr"/>
            <a:r>
              <a:rPr lang="hu-HU" dirty="0" smtClean="0"/>
              <a:t>Anyát </a:t>
            </a:r>
            <a:r>
              <a:rPr lang="hu-HU" dirty="0"/>
              <a:t>édes fiával </a:t>
            </a:r>
            <a:endParaRPr lang="hu-HU" dirty="0" smtClean="0"/>
          </a:p>
          <a:p>
            <a:pPr algn="ctr"/>
            <a:r>
              <a:rPr lang="hu-HU" dirty="0" smtClean="0"/>
              <a:t>Együtt </a:t>
            </a:r>
            <a:r>
              <a:rPr lang="hu-HU" dirty="0"/>
              <a:t>öljétek meg!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438440" y="5616839"/>
            <a:ext cx="8435104" cy="845390"/>
          </a:xfrm>
          <a:prstGeom prst="rect">
            <a:avLst/>
          </a:prstGeom>
          <a:solidFill>
            <a:schemeClr val="bg1"/>
          </a:solidFill>
        </p:spPr>
        <p:txBody>
          <a:bodyPr vert="horz" lIns="45720" tIns="45720" rIns="4572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3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>
                <a:solidFill>
                  <a:srgbClr val="FF0000"/>
                </a:solidFill>
              </a:rPr>
              <a:t>Gondolatpárhuzam (gondolatritmus): nyelvi forma és jelentés is párhuzamos</a:t>
            </a:r>
          </a:p>
          <a:p>
            <a:r>
              <a:rPr lang="hu-HU" dirty="0" smtClean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14978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Picture 2" descr="https://upload.wikimedia.org/wikipedia/commons/thumb/f/f6/Gentile_da_Fabriano%2C_Kreuzigung.jpg/800px-Gentile_da_Fabriano%2C_Kreuzigu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086" y="0"/>
            <a:ext cx="4281714" cy="691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79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70985" y="3015073"/>
            <a:ext cx="9720072" cy="1499616"/>
          </a:xfrm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LEUWENI kódex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34074" y="2110398"/>
            <a:ext cx="8710126" cy="4198962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493" y="1277258"/>
            <a:ext cx="6635726" cy="5371778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1189418" y="333829"/>
            <a:ext cx="100868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 smtClean="0">
                <a:solidFill>
                  <a:schemeClr val="bg1"/>
                </a:solidFill>
              </a:rPr>
              <a:t>A legrégibb lejegyzett teljes </a:t>
            </a:r>
            <a:r>
              <a:rPr lang="hu-HU" sz="2800" b="1" dirty="0">
                <a:solidFill>
                  <a:schemeClr val="bg1"/>
                </a:solidFill>
              </a:rPr>
              <a:t>magyar nyelvű </a:t>
            </a:r>
            <a:r>
              <a:rPr lang="hu-HU" sz="2800" b="1" dirty="0" smtClean="0">
                <a:solidFill>
                  <a:schemeClr val="bg1"/>
                </a:solidFill>
              </a:rPr>
              <a:t>vers (amiről tudunk)</a:t>
            </a:r>
            <a:endParaRPr lang="hu-HU" sz="2800" b="1" dirty="0">
              <a:solidFill>
                <a:schemeClr val="bg1"/>
              </a:solidFill>
            </a:endParaRPr>
          </a:p>
        </p:txBody>
      </p:sp>
      <p:sp>
        <p:nvSpPr>
          <p:cNvPr id="7" name="Ellipszis 6"/>
          <p:cNvSpPr/>
          <p:nvPr/>
        </p:nvSpPr>
        <p:spPr>
          <a:xfrm>
            <a:off x="5608703" y="2928733"/>
            <a:ext cx="1248229" cy="235521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Ellipszis 7"/>
          <p:cNvSpPr/>
          <p:nvPr/>
        </p:nvSpPr>
        <p:spPr>
          <a:xfrm>
            <a:off x="6672461" y="2110397"/>
            <a:ext cx="1248229" cy="1561717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89371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Az Ómagyar Mária-siral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89" y="-9851"/>
            <a:ext cx="4445454" cy="685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z Ómagyar Mária-siral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44" b="20673"/>
          <a:stretch/>
        </p:blipFill>
        <p:spPr bwMode="auto">
          <a:xfrm>
            <a:off x="823232" y="0"/>
            <a:ext cx="8843282" cy="639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3309030" y="4297680"/>
            <a:ext cx="1248456" cy="433977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3091543" y="4748692"/>
            <a:ext cx="1182914" cy="368265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4420924" y="5322992"/>
            <a:ext cx="994229" cy="395033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" name="Téglalap 9"/>
          <p:cNvSpPr/>
          <p:nvPr/>
        </p:nvSpPr>
        <p:spPr>
          <a:xfrm>
            <a:off x="5429177" y="382170"/>
            <a:ext cx="994229" cy="395033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23748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Stabat mater-téma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24128" y="2318196"/>
            <a:ext cx="5544097" cy="3991163"/>
          </a:xfrm>
        </p:spPr>
        <p:txBody>
          <a:bodyPr>
            <a:normAutofit/>
          </a:bodyPr>
          <a:lstStyle/>
          <a:p>
            <a:r>
              <a:rPr lang="hu-HU" sz="3200" dirty="0" smtClean="0">
                <a:solidFill>
                  <a:schemeClr val="bg1"/>
                </a:solidFill>
              </a:rPr>
              <a:t>MATER DOLOROSA </a:t>
            </a:r>
          </a:p>
          <a:p>
            <a:r>
              <a:rPr lang="hu-HU" sz="3200" dirty="0">
                <a:solidFill>
                  <a:schemeClr val="bg1"/>
                </a:solidFill>
              </a:rPr>
              <a:t> </a:t>
            </a:r>
            <a:r>
              <a:rPr lang="hu-HU" sz="3200" dirty="0" smtClean="0">
                <a:solidFill>
                  <a:schemeClr val="bg1"/>
                </a:solidFill>
              </a:rPr>
              <a:t>               = FÁJDALMAS ANYA</a:t>
            </a:r>
          </a:p>
          <a:p>
            <a:endParaRPr lang="hu-HU" sz="3200" dirty="0">
              <a:solidFill>
                <a:schemeClr val="bg1"/>
              </a:solidFill>
            </a:endParaRPr>
          </a:p>
          <a:p>
            <a:r>
              <a:rPr lang="hu-HU" sz="3200" dirty="0" smtClean="0">
                <a:solidFill>
                  <a:schemeClr val="bg1"/>
                </a:solidFill>
              </a:rPr>
              <a:t>(Biblia szerint végigkísérte Jézust a keresztúton, és ott ált a kereszt alatt)</a:t>
            </a:r>
            <a:endParaRPr lang="hu-HU" sz="32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upload.wikimedia.org/wikipedia/commons/thumb/f/f6/Gentile_da_Fabriano%2C_Kreuzigung.jpg/800px-Gentile_da_Fabriano%2C_Kreuzigu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086" y="0"/>
            <a:ext cx="4281714" cy="691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1366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72471" y="2718816"/>
            <a:ext cx="9720072" cy="1499616"/>
          </a:xfrm>
        </p:spPr>
        <p:txBody>
          <a:bodyPr>
            <a:normAutofit/>
          </a:bodyPr>
          <a:lstStyle/>
          <a:p>
            <a:r>
              <a:rPr lang="hu-HU" sz="8800" b="1" dirty="0" smtClean="0">
                <a:solidFill>
                  <a:schemeClr val="bg1"/>
                </a:solidFill>
              </a:rPr>
              <a:t>Szövegelemzés</a:t>
            </a:r>
            <a:endParaRPr lang="hu-HU" sz="8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4656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2918461"/>
            <a:ext cx="243840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Volék sirolm tudotlon.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Sirolmol sepedik,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buol oszuk, epedek,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Választ világumtuul,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zsidou fiodumtuul,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ézes ürümemtüül.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Ó én ézes urodum,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eggyen-igy fiodum,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sírou anyát teküncsed,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buabeleül kinyuhhad!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241586" y="2601925"/>
            <a:ext cx="3570515" cy="41555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Nem tudtam, mi a siralom. </a:t>
            </a:r>
            <a:endParaRPr lang="hu-HU" dirty="0" smtClean="0"/>
          </a:p>
          <a:p>
            <a:pPr algn="ctr"/>
            <a:r>
              <a:rPr lang="hu-HU" dirty="0" smtClean="0"/>
              <a:t>Most </a:t>
            </a:r>
            <a:r>
              <a:rPr lang="hu-HU" dirty="0"/>
              <a:t>siralommal zokogok, </a:t>
            </a:r>
            <a:endParaRPr lang="hu-HU" dirty="0" smtClean="0"/>
          </a:p>
          <a:p>
            <a:pPr algn="ctr"/>
            <a:r>
              <a:rPr lang="hu-HU" dirty="0" smtClean="0"/>
              <a:t>bútól </a:t>
            </a:r>
            <a:r>
              <a:rPr lang="hu-HU" dirty="0"/>
              <a:t>aszok, epedek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Zsidók világosságomtól, </a:t>
            </a:r>
            <a:endParaRPr lang="hu-HU" dirty="0" smtClean="0"/>
          </a:p>
          <a:p>
            <a:pPr algn="ctr"/>
            <a:r>
              <a:rPr lang="hu-HU" dirty="0" smtClean="0"/>
              <a:t>megfosztanak </a:t>
            </a:r>
            <a:r>
              <a:rPr lang="hu-HU" dirty="0"/>
              <a:t>én fiamtól, </a:t>
            </a:r>
            <a:endParaRPr lang="hu-HU" dirty="0" smtClean="0"/>
          </a:p>
          <a:p>
            <a:pPr algn="ctr"/>
            <a:r>
              <a:rPr lang="hu-HU" dirty="0" smtClean="0"/>
              <a:t>az </a:t>
            </a:r>
            <a:r>
              <a:rPr lang="hu-HU" dirty="0"/>
              <a:t>én édes örömemtől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Ó, én édes </a:t>
            </a:r>
            <a:r>
              <a:rPr lang="hu-HU" dirty="0" smtClean="0"/>
              <a:t>Uracskám, </a:t>
            </a:r>
          </a:p>
          <a:p>
            <a:pPr algn="ctr"/>
            <a:r>
              <a:rPr lang="hu-HU" dirty="0" smtClean="0"/>
              <a:t>egyetlenegy fiacskám,</a:t>
            </a:r>
          </a:p>
          <a:p>
            <a:pPr algn="ctr"/>
            <a:r>
              <a:rPr lang="hu-HU" dirty="0" smtClean="0"/>
              <a:t>síró </a:t>
            </a:r>
            <a:r>
              <a:rPr lang="hu-HU" dirty="0"/>
              <a:t>anyát tekintsed, </a:t>
            </a:r>
            <a:endParaRPr lang="hu-HU" dirty="0" smtClean="0"/>
          </a:p>
          <a:p>
            <a:pPr algn="ctr"/>
            <a:r>
              <a:rPr lang="hu-HU" dirty="0" smtClean="0"/>
              <a:t>bújából </a:t>
            </a:r>
            <a:r>
              <a:rPr lang="hu-HU" dirty="0"/>
              <a:t>őt kivonjad</a:t>
            </a:r>
            <a:r>
              <a:rPr lang="hu-HU" dirty="0" smtClean="0"/>
              <a:t>!</a:t>
            </a: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8592457" y="290287"/>
            <a:ext cx="3309257" cy="142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Állt az anya keservében</a:t>
            </a:r>
          </a:p>
          <a:p>
            <a:pPr algn="ctr"/>
            <a:r>
              <a:rPr lang="hu-HU" dirty="0">
                <a:solidFill>
                  <a:schemeClr val="tx1"/>
                </a:solidFill>
              </a:rPr>
              <a:t>sírva a kereszt tövében,</a:t>
            </a:r>
          </a:p>
          <a:p>
            <a:pPr algn="ctr"/>
            <a:r>
              <a:rPr lang="hu-HU" dirty="0">
                <a:solidFill>
                  <a:schemeClr val="tx1"/>
                </a:solidFill>
              </a:rPr>
              <a:t>melyen függött szent Fia,</a:t>
            </a:r>
          </a:p>
          <a:p>
            <a:pPr algn="ctr"/>
            <a:r>
              <a:rPr lang="hu-HU" dirty="0" smtClean="0">
                <a:solidFill>
                  <a:schemeClr val="tx1"/>
                </a:solidFill>
              </a:rPr>
              <a:t>(…)</a:t>
            </a:r>
          </a:p>
          <a:p>
            <a:pPr algn="ctr"/>
            <a:endParaRPr lang="hu-HU" dirty="0"/>
          </a:p>
        </p:txBody>
      </p:sp>
      <p:sp>
        <p:nvSpPr>
          <p:cNvPr id="12" name="Téglalap 11"/>
          <p:cNvSpPr/>
          <p:nvPr/>
        </p:nvSpPr>
        <p:spPr>
          <a:xfrm>
            <a:off x="9666514" y="1509486"/>
            <a:ext cx="1262743" cy="5950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rgbClr val="FF0000"/>
                </a:solidFill>
              </a:rPr>
              <a:t>E/3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4026843" y="1970554"/>
            <a:ext cx="1262743" cy="5950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rgbClr val="FF0000"/>
                </a:solidFill>
              </a:rPr>
              <a:t>E/1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4" name="Téglalap 13"/>
          <p:cNvSpPr/>
          <p:nvPr/>
        </p:nvSpPr>
        <p:spPr>
          <a:xfrm>
            <a:off x="5612964" y="1942016"/>
            <a:ext cx="2801257" cy="813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rgbClr val="FF0000"/>
                </a:solidFill>
              </a:rPr>
              <a:t>Szerepvers</a:t>
            </a:r>
          </a:p>
          <a:p>
            <a:pPr algn="ctr"/>
            <a:r>
              <a:rPr lang="hu-HU" dirty="0"/>
              <a:t>m</a:t>
            </a:r>
            <a:r>
              <a:rPr lang="hu-HU" dirty="0" smtClean="0"/>
              <a:t>élyebb átélés</a:t>
            </a:r>
            <a:endParaRPr lang="hu-HU" dirty="0"/>
          </a:p>
        </p:txBody>
      </p:sp>
      <p:sp>
        <p:nvSpPr>
          <p:cNvPr id="15" name="Téglalap 14"/>
          <p:cNvSpPr/>
          <p:nvPr/>
        </p:nvSpPr>
        <p:spPr>
          <a:xfrm>
            <a:off x="5925021" y="2863367"/>
            <a:ext cx="2801257" cy="813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rgbClr val="FF0000"/>
                </a:solidFill>
              </a:rPr>
              <a:t>s</a:t>
            </a:r>
            <a:r>
              <a:rPr lang="hu-HU" b="1" dirty="0" smtClean="0">
                <a:solidFill>
                  <a:srgbClr val="FF0000"/>
                </a:solidFill>
              </a:rPr>
              <a:t>iratóének (siralom), PLANCTUS</a:t>
            </a:r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5925021" y="4305173"/>
            <a:ext cx="2801257" cy="813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Szűz Mária a saját fájdalmát mondja el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5925020" y="5150971"/>
            <a:ext cx="2801258" cy="13271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Jézusra nem istenségként tekint</a:t>
            </a:r>
          </a:p>
          <a:p>
            <a:pPr algn="ctr"/>
            <a:r>
              <a:rPr lang="hu-HU" dirty="0" smtClean="0">
                <a:solidFill>
                  <a:schemeClr val="tx1"/>
                </a:solidFill>
              </a:rPr>
              <a:t>(becézés)</a:t>
            </a:r>
            <a:endParaRPr lang="hu-HU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78395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1973944"/>
            <a:ext cx="2815772" cy="5101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Szemem künyüel árad,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junhum buol fárad.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Te vérüd hullottya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én junhum olélottya.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Világ világa,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virágnak virága,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keserüen kinzatul,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vos szegekkel veretül!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Uh nekem, én fiom,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ézes mézüül,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szégyenül szépségüd,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vírüd hioll vizeül.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459301" y="2230721"/>
            <a:ext cx="3520585" cy="44168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Szemem könnytől árad, </a:t>
            </a:r>
            <a:endParaRPr lang="hu-HU" dirty="0" smtClean="0"/>
          </a:p>
          <a:p>
            <a:pPr algn="ctr"/>
            <a:r>
              <a:rPr lang="hu-HU" dirty="0" smtClean="0"/>
              <a:t>szívem </a:t>
            </a:r>
            <a:r>
              <a:rPr lang="hu-HU" dirty="0"/>
              <a:t>bútól fárad. </a:t>
            </a:r>
            <a:endParaRPr lang="hu-HU" dirty="0" smtClean="0"/>
          </a:p>
          <a:p>
            <a:pPr algn="ctr"/>
            <a:r>
              <a:rPr lang="hu-HU" dirty="0" smtClean="0"/>
              <a:t>Te </a:t>
            </a:r>
            <a:r>
              <a:rPr lang="hu-HU" dirty="0"/>
              <a:t>véred hullása </a:t>
            </a:r>
            <a:endParaRPr lang="hu-HU" dirty="0" smtClean="0"/>
          </a:p>
          <a:p>
            <a:pPr algn="ctr"/>
            <a:r>
              <a:rPr lang="hu-HU" dirty="0" smtClean="0"/>
              <a:t>Én szívem </a:t>
            </a:r>
            <a:r>
              <a:rPr lang="hu-HU" dirty="0"/>
              <a:t>alélása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Világnak </a:t>
            </a:r>
            <a:r>
              <a:rPr lang="hu-HU" dirty="0" smtClean="0"/>
              <a:t>világossága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virágnak </a:t>
            </a:r>
            <a:r>
              <a:rPr lang="hu-HU" dirty="0"/>
              <a:t>virága, </a:t>
            </a:r>
            <a:endParaRPr lang="hu-HU" dirty="0" smtClean="0"/>
          </a:p>
          <a:p>
            <a:pPr algn="ctr"/>
            <a:r>
              <a:rPr lang="hu-HU" dirty="0" smtClean="0"/>
              <a:t>keservesen kínoznak, </a:t>
            </a:r>
          </a:p>
          <a:p>
            <a:pPr algn="ctr"/>
            <a:r>
              <a:rPr lang="hu-HU" dirty="0" smtClean="0"/>
              <a:t>vas </a:t>
            </a:r>
            <a:r>
              <a:rPr lang="hu-HU" dirty="0"/>
              <a:t>szegekkel átvernek</a:t>
            </a:r>
            <a:r>
              <a:rPr lang="hu-HU" dirty="0" smtClean="0"/>
              <a:t>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Jaj nekem, én fiam! </a:t>
            </a:r>
            <a:endParaRPr lang="hu-HU" dirty="0" smtClean="0"/>
          </a:p>
          <a:p>
            <a:pPr algn="ctr"/>
            <a:r>
              <a:rPr lang="hu-HU" dirty="0" smtClean="0"/>
              <a:t>édes </a:t>
            </a:r>
            <a:r>
              <a:rPr lang="hu-HU" dirty="0"/>
              <a:t>vagy, mint a méz, </a:t>
            </a:r>
            <a:endParaRPr lang="hu-HU" dirty="0" smtClean="0"/>
          </a:p>
          <a:p>
            <a:pPr algn="ctr"/>
            <a:r>
              <a:rPr lang="hu-HU" dirty="0" smtClean="0"/>
              <a:t>szépséged szégyenül,</a:t>
            </a:r>
          </a:p>
          <a:p>
            <a:pPr algn="ctr"/>
            <a:r>
              <a:rPr lang="hu-HU" dirty="0" smtClean="0"/>
              <a:t>véred </a:t>
            </a:r>
            <a:r>
              <a:rPr lang="hu-HU" dirty="0"/>
              <a:t>hull, mint a víz. </a:t>
            </a:r>
          </a:p>
        </p:txBody>
      </p:sp>
      <p:sp>
        <p:nvSpPr>
          <p:cNvPr id="6" name="Téglalap 5"/>
          <p:cNvSpPr/>
          <p:nvPr/>
        </p:nvSpPr>
        <p:spPr>
          <a:xfrm>
            <a:off x="6118204" y="2997288"/>
            <a:ext cx="2801257" cy="813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Azonosulás a szenvedésben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6118203" y="4117750"/>
            <a:ext cx="2801257" cy="813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Jézus szenvedése kerül előtérbe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6188435" y="5521547"/>
            <a:ext cx="5462050" cy="813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rgbClr val="FF0000"/>
                </a:solidFill>
              </a:rPr>
              <a:t>Nem a bibliai tanítás, a vallási tartalom van előtérben, hanem az érzelemkifejezés </a:t>
            </a:r>
            <a:endParaRPr lang="hu-HU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77297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2036043"/>
            <a:ext cx="2627086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Sirolmom, fuhászatum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tertetik kiül,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én junhumnok bel bua,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ki sumha nim hiül.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Végy halál engümet,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eggyedűm íllyen,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maraggyun urodum,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kit világ féllyen!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Ó, igoz Simeonnok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bezzeg szovo ére: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én érzem ez bútürüt,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kit níha egíre.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 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510972" y="2467429"/>
            <a:ext cx="3628571" cy="4272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Siralmam, fohászkodásom </a:t>
            </a:r>
            <a:endParaRPr lang="hu-HU" dirty="0" smtClean="0"/>
          </a:p>
          <a:p>
            <a:pPr algn="ctr"/>
            <a:r>
              <a:rPr lang="hu-HU" dirty="0" smtClean="0"/>
              <a:t>Tör kifelé</a:t>
            </a:r>
          </a:p>
          <a:p>
            <a:pPr algn="ctr"/>
            <a:r>
              <a:rPr lang="hu-HU" dirty="0" smtClean="0"/>
              <a:t>én </a:t>
            </a:r>
            <a:r>
              <a:rPr lang="hu-HU" dirty="0"/>
              <a:t>szívemnek belső búja, </a:t>
            </a:r>
            <a:endParaRPr lang="hu-HU" dirty="0" smtClean="0"/>
          </a:p>
          <a:p>
            <a:pPr algn="ctr"/>
            <a:r>
              <a:rPr lang="hu-HU" dirty="0" smtClean="0"/>
              <a:t>mely </a:t>
            </a:r>
            <a:r>
              <a:rPr lang="hu-HU" dirty="0"/>
              <a:t>soha nem enyhül</a:t>
            </a:r>
            <a:r>
              <a:rPr lang="hu-HU" dirty="0" smtClean="0"/>
              <a:t>.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Vígy, </a:t>
            </a:r>
            <a:r>
              <a:rPr lang="hu-HU" dirty="0"/>
              <a:t>halál, </a:t>
            </a:r>
            <a:r>
              <a:rPr lang="hu-HU" dirty="0" smtClean="0"/>
              <a:t>engemet</a:t>
            </a:r>
          </a:p>
          <a:p>
            <a:pPr algn="ctr"/>
            <a:r>
              <a:rPr lang="hu-HU" dirty="0" smtClean="0"/>
              <a:t>egyetlenem </a:t>
            </a:r>
            <a:r>
              <a:rPr lang="hu-HU" dirty="0"/>
              <a:t>éljen</a:t>
            </a:r>
            <a:r>
              <a:rPr lang="hu-HU" dirty="0" smtClean="0"/>
              <a:t>.</a:t>
            </a:r>
          </a:p>
          <a:p>
            <a:pPr algn="ctr"/>
            <a:r>
              <a:rPr lang="hu-HU" dirty="0" smtClean="0"/>
              <a:t> </a:t>
            </a:r>
            <a:r>
              <a:rPr lang="hu-HU" dirty="0"/>
              <a:t>Maradjon </a:t>
            </a:r>
            <a:r>
              <a:rPr lang="hu-HU" dirty="0" smtClean="0"/>
              <a:t>meg uracskám</a:t>
            </a:r>
          </a:p>
          <a:p>
            <a:pPr algn="ctr"/>
            <a:r>
              <a:rPr lang="hu-HU" dirty="0" smtClean="0"/>
              <a:t>Kit a </a:t>
            </a:r>
            <a:r>
              <a:rPr lang="hu-HU" dirty="0"/>
              <a:t>világ </a:t>
            </a:r>
            <a:r>
              <a:rPr lang="hu-HU" dirty="0" smtClean="0"/>
              <a:t>féljen!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Ó, az igaz Simeonnak </a:t>
            </a:r>
            <a:endParaRPr lang="hu-HU" dirty="0" smtClean="0"/>
          </a:p>
          <a:p>
            <a:pPr algn="ctr"/>
            <a:r>
              <a:rPr lang="hu-HU" dirty="0" smtClean="0"/>
              <a:t>Biztos szava elért. </a:t>
            </a:r>
          </a:p>
          <a:p>
            <a:pPr algn="ctr"/>
            <a:r>
              <a:rPr lang="hu-HU" dirty="0" smtClean="0"/>
              <a:t>Én </a:t>
            </a:r>
            <a:r>
              <a:rPr lang="hu-HU" dirty="0"/>
              <a:t>érzem e </a:t>
            </a:r>
            <a:r>
              <a:rPr lang="hu-HU" dirty="0" smtClean="0"/>
              <a:t>bútőrt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mit </a:t>
            </a:r>
            <a:r>
              <a:rPr lang="hu-HU" dirty="0"/>
              <a:t>egykor jövendölt.</a:t>
            </a:r>
          </a:p>
        </p:txBody>
      </p:sp>
      <p:sp>
        <p:nvSpPr>
          <p:cNvPr id="6" name="Téglalap 5"/>
          <p:cNvSpPr/>
          <p:nvPr/>
        </p:nvSpPr>
        <p:spPr>
          <a:xfrm>
            <a:off x="6375782" y="3936593"/>
            <a:ext cx="2801257" cy="813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Változik a megszólított (Halál)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6375782" y="5647336"/>
            <a:ext cx="3695497" cy="813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(„ a te szívedet is tőr járja át” (Lk)</a:t>
            </a:r>
            <a:endParaRPr lang="hu-HU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51639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-1" y="1548854"/>
            <a:ext cx="2481943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 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Tüüled válnum;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de nüm valállal,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hul igy kinzassál,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fiom, halállal!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Zsidou, mit téssz türvéntelen,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Fiom mert hol biüntelen.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Fugvá, husztuzvá,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üklelvé, ketvé ülüd!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Kegyüggyetük fiomnok,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ne légy kegyülm mogomnok!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Ovogy halál kináal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anyát ézes fiáal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egyembelű üllyétük!</a:t>
            </a:r>
          </a:p>
        </p:txBody>
      </p:sp>
      <p:sp>
        <p:nvSpPr>
          <p:cNvPr id="5" name="Téglalap 4"/>
          <p:cNvSpPr/>
          <p:nvPr/>
        </p:nvSpPr>
        <p:spPr>
          <a:xfrm>
            <a:off x="2656115" y="2075543"/>
            <a:ext cx="3352800" cy="4673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 dirty="0" smtClean="0"/>
          </a:p>
          <a:p>
            <a:pPr algn="ctr"/>
            <a:r>
              <a:rPr lang="hu-HU" dirty="0" smtClean="0"/>
              <a:t>Tőled </a:t>
            </a:r>
            <a:r>
              <a:rPr lang="hu-HU" dirty="0"/>
              <a:t>válnom kell, </a:t>
            </a:r>
            <a:endParaRPr lang="hu-HU" dirty="0" smtClean="0"/>
          </a:p>
          <a:p>
            <a:pPr algn="ctr"/>
            <a:r>
              <a:rPr lang="hu-HU" dirty="0" smtClean="0"/>
              <a:t>de ne volna, </a:t>
            </a:r>
          </a:p>
          <a:p>
            <a:pPr algn="ctr"/>
            <a:r>
              <a:rPr lang="hu-HU" dirty="0" smtClean="0"/>
              <a:t>hogy </a:t>
            </a:r>
            <a:r>
              <a:rPr lang="hu-HU" dirty="0"/>
              <a:t>így </a:t>
            </a:r>
            <a:r>
              <a:rPr lang="hu-HU" dirty="0" smtClean="0"/>
              <a:t>kínzassál, </a:t>
            </a:r>
          </a:p>
          <a:p>
            <a:pPr algn="ctr"/>
            <a:r>
              <a:rPr lang="hu-HU" dirty="0" smtClean="0"/>
              <a:t>fiam</a:t>
            </a:r>
            <a:r>
              <a:rPr lang="hu-HU" dirty="0"/>
              <a:t>, </a:t>
            </a:r>
            <a:r>
              <a:rPr lang="hu-HU" dirty="0" smtClean="0"/>
              <a:t>halállal!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Zsidó, mit </a:t>
            </a:r>
            <a:r>
              <a:rPr lang="hu-HU" dirty="0" smtClean="0"/>
              <a:t>tész törvénytelen!</a:t>
            </a:r>
          </a:p>
          <a:p>
            <a:pPr algn="ctr"/>
            <a:r>
              <a:rPr lang="hu-HU" dirty="0" smtClean="0"/>
              <a:t>Fiam mert hal bűntelen</a:t>
            </a:r>
          </a:p>
          <a:p>
            <a:pPr algn="ctr"/>
            <a:r>
              <a:rPr lang="hu-HU" dirty="0" smtClean="0"/>
              <a:t>Fogva, húzkódva,</a:t>
            </a:r>
          </a:p>
          <a:p>
            <a:pPr algn="ctr"/>
            <a:r>
              <a:rPr lang="hu-HU" dirty="0" smtClean="0"/>
              <a:t> öklözve, kötve ölöd</a:t>
            </a:r>
            <a:r>
              <a:rPr lang="hu-HU" dirty="0"/>
              <a:t>! </a:t>
            </a:r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/>
              <a:t>Kegyelmezzetek </a:t>
            </a:r>
            <a:r>
              <a:rPr lang="hu-HU" dirty="0" smtClean="0"/>
              <a:t>fiamnak</a:t>
            </a:r>
            <a:r>
              <a:rPr lang="hu-HU" dirty="0"/>
              <a:t>, </a:t>
            </a:r>
            <a:endParaRPr lang="hu-HU" dirty="0" smtClean="0"/>
          </a:p>
          <a:p>
            <a:pPr algn="ctr"/>
            <a:r>
              <a:rPr lang="hu-HU" dirty="0" smtClean="0"/>
              <a:t>Ne </a:t>
            </a:r>
            <a:r>
              <a:rPr lang="hu-HU" dirty="0"/>
              <a:t>legyen kegyelem magamnak, Avagy halál kínjával, </a:t>
            </a:r>
            <a:endParaRPr lang="hu-HU" dirty="0" smtClean="0"/>
          </a:p>
          <a:p>
            <a:pPr algn="ctr"/>
            <a:r>
              <a:rPr lang="hu-HU" dirty="0" smtClean="0"/>
              <a:t>Anyát </a:t>
            </a:r>
            <a:r>
              <a:rPr lang="hu-HU" dirty="0"/>
              <a:t>édes fiával </a:t>
            </a:r>
            <a:endParaRPr lang="hu-HU" dirty="0" smtClean="0"/>
          </a:p>
          <a:p>
            <a:pPr algn="ctr"/>
            <a:r>
              <a:rPr lang="hu-HU" dirty="0" smtClean="0"/>
              <a:t>Együtt </a:t>
            </a:r>
            <a:r>
              <a:rPr lang="hu-HU" dirty="0"/>
              <a:t>öljétek meg!</a:t>
            </a:r>
          </a:p>
        </p:txBody>
      </p:sp>
      <p:sp>
        <p:nvSpPr>
          <p:cNvPr id="7" name="Téglalap 6"/>
          <p:cNvSpPr/>
          <p:nvPr/>
        </p:nvSpPr>
        <p:spPr>
          <a:xfrm>
            <a:off x="6412273" y="4005397"/>
            <a:ext cx="2757485" cy="14938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Változik a megszólított (zsidók)</a:t>
            </a:r>
          </a:p>
          <a:p>
            <a:pPr algn="ctr"/>
            <a:endParaRPr lang="hu-HU" dirty="0" smtClean="0">
              <a:solidFill>
                <a:schemeClr val="tx1"/>
              </a:solidFill>
            </a:endParaRPr>
          </a:p>
          <a:p>
            <a:pPr algn="ctr"/>
            <a:r>
              <a:rPr lang="hu-HU" dirty="0" smtClean="0">
                <a:solidFill>
                  <a:schemeClr val="tx1"/>
                </a:solidFill>
              </a:rPr>
              <a:t>Számonkérés, vád:</a:t>
            </a:r>
          </a:p>
          <a:p>
            <a:pPr algn="ctr"/>
            <a:r>
              <a:rPr lang="hu-HU" dirty="0">
                <a:solidFill>
                  <a:schemeClr val="tx1"/>
                </a:solidFill>
              </a:rPr>
              <a:t>v</a:t>
            </a:r>
            <a:r>
              <a:rPr lang="hu-HU" dirty="0" smtClean="0">
                <a:solidFill>
                  <a:schemeClr val="tx1"/>
                </a:solidFill>
              </a:rPr>
              <a:t>áltozó érzelmi állapot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9616886" y="2640169"/>
            <a:ext cx="2099256" cy="20606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MEGSZÓLÍTOTTAK:</a:t>
            </a:r>
          </a:p>
          <a:p>
            <a:pPr algn="ctr"/>
            <a:endParaRPr lang="hu-HU" dirty="0"/>
          </a:p>
          <a:p>
            <a:pPr marL="342900" indent="-342900" algn="ctr">
              <a:buAutoNum type="arabicPeriod"/>
            </a:pPr>
            <a:r>
              <a:rPr lang="hu-HU" dirty="0" smtClean="0"/>
              <a:t>JÉZUS</a:t>
            </a:r>
          </a:p>
          <a:p>
            <a:pPr marL="342900" indent="-342900" algn="ctr">
              <a:buAutoNum type="arabicPeriod"/>
            </a:pPr>
            <a:r>
              <a:rPr lang="hu-HU" dirty="0" smtClean="0"/>
              <a:t>HALÁL</a:t>
            </a:r>
          </a:p>
          <a:p>
            <a:pPr marL="342900" indent="-342900" algn="ctr">
              <a:buAutoNum type="arabicPeriod"/>
            </a:pPr>
            <a:r>
              <a:rPr lang="hu-HU" dirty="0" smtClean="0"/>
              <a:t>ZSIDÓK</a:t>
            </a:r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00577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8|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6.4|1.7|9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7|17.1|6.7|27.2|19.1|18.4|13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7|14.2|14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7|15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8|8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8|17.8|19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29.3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B4028482-F53A-4442-AB14-9B7A43F44F9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446</TotalTime>
  <Words>1186</Words>
  <Application>Microsoft Office PowerPoint</Application>
  <PresentationFormat>Szélesvásznú</PresentationFormat>
  <Paragraphs>380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1" baseType="lpstr">
      <vt:lpstr>Arial</vt:lpstr>
      <vt:lpstr>Arial Narrow</vt:lpstr>
      <vt:lpstr>Garamond</vt:lpstr>
      <vt:lpstr>Tw Cen MT</vt:lpstr>
      <vt:lpstr>Tw Cen MT Condensed</vt:lpstr>
      <vt:lpstr>Wingdings 3</vt:lpstr>
      <vt:lpstr>Integrál</vt:lpstr>
      <vt:lpstr>Ómagyar mária-siralom</vt:lpstr>
      <vt:lpstr>LEUWENI kódex</vt:lpstr>
      <vt:lpstr>PowerPoint bemutató</vt:lpstr>
      <vt:lpstr>Stabat mater-téma</vt:lpstr>
      <vt:lpstr>Szövegelemzés</vt:lpstr>
      <vt:lpstr>PowerPoint bemutató</vt:lpstr>
      <vt:lpstr>PowerPoint bemutató</vt:lpstr>
      <vt:lpstr>PowerPoint bemutató</vt:lpstr>
      <vt:lpstr>PowerPoint bemutató</vt:lpstr>
      <vt:lpstr>Stílus</vt:lpstr>
      <vt:lpstr>Stílus</vt:lpstr>
      <vt:lpstr>Stílus</vt:lpstr>
      <vt:lpstr>Stílus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Ómagyar mária-siralom</dc:title>
  <dc:creator>Admin</dc:creator>
  <cp:lastModifiedBy>Admin</cp:lastModifiedBy>
  <cp:revision>32</cp:revision>
  <dcterms:created xsi:type="dcterms:W3CDTF">2021-01-02T19:46:01Z</dcterms:created>
  <dcterms:modified xsi:type="dcterms:W3CDTF">2021-01-04T07:30:28Z</dcterms:modified>
</cp:coreProperties>
</file>