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6" r:id="rId4"/>
    <p:sldId id="274" r:id="rId5"/>
    <p:sldId id="270" r:id="rId6"/>
    <p:sldId id="257" r:id="rId7"/>
    <p:sldId id="262" r:id="rId8"/>
    <p:sldId id="264" r:id="rId9"/>
    <p:sldId id="267" r:id="rId10"/>
    <p:sldId id="265" r:id="rId11"/>
    <p:sldId id="259" r:id="rId12"/>
    <p:sldId id="269" r:id="rId13"/>
    <p:sldId id="261" r:id="rId14"/>
    <p:sldId id="272" r:id="rId15"/>
    <p:sldId id="278" r:id="rId16"/>
    <p:sldId id="277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0066"/>
    <a:srgbClr val="8B726F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133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0703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084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928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8220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376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7917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05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664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378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206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37B4C-DCB9-49B8-9967-09928ACB04AE}" type="datetimeFigureOut">
              <a:rPr lang="hu-HU" smtClean="0"/>
              <a:t>2021. 01. 01.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2C975-BDE6-4FA4-8466-1611A0891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096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72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05" y="131914"/>
            <a:ext cx="11941790" cy="496211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1122363"/>
            <a:ext cx="4831307" cy="1948383"/>
          </a:xfrm>
        </p:spPr>
        <p:txBody>
          <a:bodyPr>
            <a:normAutofit/>
          </a:bodyPr>
          <a:lstStyle/>
          <a:p>
            <a:r>
              <a:rPr lang="hu-HU" sz="5400" b="1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ÖSSZEHASONLÍTÓ ELEMZÉS</a:t>
            </a:r>
            <a:endParaRPr lang="hu-HU" sz="5400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5268035"/>
            <a:ext cx="9144000" cy="559559"/>
          </a:xfrm>
        </p:spPr>
        <p:txBody>
          <a:bodyPr>
            <a:noAutofit/>
          </a:bodyPr>
          <a:lstStyle/>
          <a:p>
            <a:r>
              <a:rPr lang="hu-HU" sz="3600" b="1" i="1" dirty="0" smtClean="0">
                <a:solidFill>
                  <a:schemeClr val="bg1"/>
                </a:solidFill>
              </a:rPr>
              <a:t>TARTÓZKODÓ KÉRELEM – TÜZES SEB VAGYOK</a:t>
            </a:r>
            <a:endParaRPr lang="hu-HU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4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99280" y="528034"/>
            <a:ext cx="4984124" cy="56875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Tüzes, sajgó seb vagyok, égek,</a:t>
            </a:r>
            <a:br>
              <a:rPr lang="hu-HU" sz="2400" dirty="0"/>
            </a:br>
            <a:r>
              <a:rPr lang="hu-HU" sz="2400" dirty="0"/>
              <a:t>Kínoz a fény és kínoz a harmat,</a:t>
            </a:r>
            <a:br>
              <a:rPr lang="hu-HU" sz="2400" dirty="0"/>
            </a:br>
            <a:r>
              <a:rPr lang="hu-HU" sz="2400" dirty="0"/>
              <a:t>Téged akarlak, eljöttem érted,</a:t>
            </a:r>
            <a:br>
              <a:rPr lang="hu-HU" sz="2400" dirty="0"/>
            </a:br>
            <a:r>
              <a:rPr lang="hu-HU" sz="2400" dirty="0"/>
              <a:t>Több kínra vágyom: téged akarlak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Lángod lobogjon izzva, fehéren,</a:t>
            </a:r>
            <a:br>
              <a:rPr lang="hu-HU" sz="2400" dirty="0"/>
            </a:br>
            <a:r>
              <a:rPr lang="hu-HU" sz="2400" dirty="0"/>
              <a:t>Fájnak a csókok, fájnak a vágyak,</a:t>
            </a:r>
            <a:br>
              <a:rPr lang="hu-HU" sz="2400" dirty="0"/>
            </a:br>
            <a:r>
              <a:rPr lang="hu-HU" sz="2400" dirty="0"/>
              <a:t>Te vagy a kínom, gyehennám nékem,</a:t>
            </a:r>
            <a:br>
              <a:rPr lang="hu-HU" sz="2400" dirty="0"/>
            </a:br>
            <a:r>
              <a:rPr lang="hu-HU" sz="2400" dirty="0"/>
              <a:t>Nagyon </a:t>
            </a:r>
            <a:r>
              <a:rPr lang="hu-HU" sz="2400" dirty="0" err="1"/>
              <a:t>kivánlak</a:t>
            </a:r>
            <a:r>
              <a:rPr lang="hu-HU" sz="2400" dirty="0"/>
              <a:t>, </a:t>
            </a:r>
            <a:r>
              <a:rPr lang="hu-HU" sz="2400" dirty="0" err="1"/>
              <a:t>nagyon</a:t>
            </a:r>
            <a:r>
              <a:rPr lang="hu-HU" sz="2400" dirty="0"/>
              <a:t> </a:t>
            </a:r>
            <a:r>
              <a:rPr lang="hu-HU" sz="2400" dirty="0" err="1"/>
              <a:t>kivánlak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Vágy szaggatott föl, csók vérezett meg,</a:t>
            </a:r>
            <a:br>
              <a:rPr lang="hu-HU" sz="2400" dirty="0"/>
            </a:br>
            <a:r>
              <a:rPr lang="hu-HU" sz="2400" dirty="0"/>
              <a:t>Seb vagyok, tüzes, új kínra éhes,</a:t>
            </a:r>
            <a:br>
              <a:rPr lang="hu-HU" sz="2400" dirty="0"/>
            </a:br>
            <a:r>
              <a:rPr lang="hu-HU" sz="2400" dirty="0"/>
              <a:t>Adj kínt nekem, a megéhezettnek:</a:t>
            </a:r>
            <a:br>
              <a:rPr lang="hu-HU" sz="2400" dirty="0"/>
            </a:br>
            <a:r>
              <a:rPr lang="hu-HU" sz="2400" dirty="0"/>
              <a:t>Seb vagyok, csókolj, égess ki, égess.</a:t>
            </a:r>
          </a:p>
          <a:p>
            <a:pPr>
              <a:lnSpc>
                <a:spcPct val="100000"/>
              </a:lnSpc>
            </a:pP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1790164" y="309094"/>
            <a:ext cx="3709116" cy="56667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A hatalmas szerelemnek</a:t>
            </a:r>
          </a:p>
          <a:p>
            <a:pPr algn="ctr"/>
            <a:r>
              <a:rPr lang="hu-HU" sz="2400" dirty="0" smtClean="0"/>
              <a:t>Megemésztő tüze bánt.</a:t>
            </a:r>
          </a:p>
          <a:p>
            <a:pPr algn="ctr"/>
            <a:r>
              <a:rPr lang="hu-HU" sz="2400" dirty="0" smtClean="0"/>
              <a:t>Te lehetsz írja sebemnek,</a:t>
            </a:r>
          </a:p>
          <a:p>
            <a:pPr algn="ctr"/>
            <a:r>
              <a:rPr lang="hu-HU" sz="2400" dirty="0" smtClean="0"/>
              <a:t>Gyönyörű kis tulipánt!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Szemeid szép ragyogása</a:t>
            </a:r>
          </a:p>
          <a:p>
            <a:pPr algn="ctr"/>
            <a:r>
              <a:rPr lang="hu-HU" sz="2400" dirty="0" smtClean="0"/>
              <a:t>Eleven hajnali tűz,</a:t>
            </a:r>
          </a:p>
          <a:p>
            <a:pPr algn="ctr"/>
            <a:r>
              <a:rPr lang="hu-HU" sz="2400" dirty="0" smtClean="0"/>
              <a:t>Ajakid harmatozása</a:t>
            </a:r>
          </a:p>
          <a:p>
            <a:pPr algn="ctr"/>
            <a:r>
              <a:rPr lang="hu-HU" sz="2400" dirty="0" smtClean="0"/>
              <a:t>Sok ezer gondot elűz.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Teljesítsd angyali szókkal,</a:t>
            </a:r>
          </a:p>
          <a:p>
            <a:pPr algn="ctr"/>
            <a:r>
              <a:rPr lang="hu-HU" sz="2400" dirty="0" smtClean="0"/>
              <a:t>Szeretőd amire kért:</a:t>
            </a:r>
          </a:p>
          <a:p>
            <a:pPr algn="ctr"/>
            <a:r>
              <a:rPr lang="hu-HU" sz="2400" dirty="0" smtClean="0"/>
              <a:t>Ezer ambrózia csókkal</a:t>
            </a:r>
          </a:p>
          <a:p>
            <a:pPr algn="ctr"/>
            <a:r>
              <a:rPr lang="hu-HU" sz="2400" dirty="0" smtClean="0"/>
              <a:t>Fizetek válaszodért.</a:t>
            </a:r>
            <a:endParaRPr lang="hu-HU" sz="2400" dirty="0"/>
          </a:p>
        </p:txBody>
      </p:sp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églalap 6"/>
          <p:cNvSpPr/>
          <p:nvPr/>
        </p:nvSpPr>
        <p:spPr>
          <a:xfrm>
            <a:off x="1983347" y="4260832"/>
            <a:ext cx="3206838" cy="679657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5525036" y="1260599"/>
            <a:ext cx="4177583" cy="679657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églalap 1"/>
          <p:cNvSpPr/>
          <p:nvPr/>
        </p:nvSpPr>
        <p:spPr>
          <a:xfrm>
            <a:off x="2866030" y="5975798"/>
            <a:ext cx="6669164" cy="711605"/>
          </a:xfrm>
          <a:prstGeom prst="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A kérés</a:t>
            </a:r>
            <a:endParaRPr lang="hu-HU" sz="36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43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99280" y="528034"/>
            <a:ext cx="4984124" cy="56875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Tüzes, sajgó seb vagyok, égek,</a:t>
            </a:r>
            <a:br>
              <a:rPr lang="hu-HU" sz="2400" dirty="0"/>
            </a:br>
            <a:r>
              <a:rPr lang="hu-HU" sz="2400" dirty="0"/>
              <a:t>Kínoz a fény és kínoz a harmat,</a:t>
            </a:r>
            <a:br>
              <a:rPr lang="hu-HU" sz="2400" dirty="0"/>
            </a:br>
            <a:r>
              <a:rPr lang="hu-HU" sz="2400" dirty="0"/>
              <a:t>Téged akarlak, eljöttem érted,</a:t>
            </a:r>
            <a:br>
              <a:rPr lang="hu-HU" sz="2400" dirty="0"/>
            </a:br>
            <a:r>
              <a:rPr lang="hu-HU" sz="2400" dirty="0"/>
              <a:t>Több kínra vágyom: téged akarlak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Lángod lobogjon izzva, fehéren,</a:t>
            </a:r>
            <a:br>
              <a:rPr lang="hu-HU" sz="2400" dirty="0"/>
            </a:br>
            <a:r>
              <a:rPr lang="hu-HU" sz="2400" dirty="0"/>
              <a:t>Fájnak a csókok, fájnak a vágyak,</a:t>
            </a:r>
            <a:br>
              <a:rPr lang="hu-HU" sz="2400" dirty="0"/>
            </a:br>
            <a:r>
              <a:rPr lang="hu-HU" sz="2400" dirty="0"/>
              <a:t>Te vagy a kínom, gyehennám nékem,</a:t>
            </a:r>
            <a:br>
              <a:rPr lang="hu-HU" sz="2400" dirty="0"/>
            </a:br>
            <a:r>
              <a:rPr lang="hu-HU" sz="2400" dirty="0"/>
              <a:t>Nagyon </a:t>
            </a:r>
            <a:r>
              <a:rPr lang="hu-HU" sz="2400" dirty="0" err="1"/>
              <a:t>kivánlak</a:t>
            </a:r>
            <a:r>
              <a:rPr lang="hu-HU" sz="2400" dirty="0"/>
              <a:t>, </a:t>
            </a:r>
            <a:r>
              <a:rPr lang="hu-HU" sz="2400" dirty="0" err="1"/>
              <a:t>nagyon</a:t>
            </a:r>
            <a:r>
              <a:rPr lang="hu-HU" sz="2400" dirty="0"/>
              <a:t> </a:t>
            </a:r>
            <a:r>
              <a:rPr lang="hu-HU" sz="2400" dirty="0" err="1"/>
              <a:t>kivánlak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Vágy szaggatott föl, csók vérezett meg,</a:t>
            </a:r>
            <a:br>
              <a:rPr lang="hu-HU" sz="2400" dirty="0"/>
            </a:br>
            <a:r>
              <a:rPr lang="hu-HU" sz="2400" dirty="0"/>
              <a:t>Seb vagyok, tüzes, új kínra éhes,</a:t>
            </a:r>
            <a:br>
              <a:rPr lang="hu-HU" sz="2400" dirty="0"/>
            </a:br>
            <a:r>
              <a:rPr lang="hu-HU" sz="2400" dirty="0"/>
              <a:t>Adj kínt nekem, a megéhezettnek:</a:t>
            </a:r>
            <a:br>
              <a:rPr lang="hu-HU" sz="2400" dirty="0"/>
            </a:br>
            <a:r>
              <a:rPr lang="hu-HU" sz="2400" dirty="0"/>
              <a:t>Seb vagyok, csókolj, égess ki, égess.</a:t>
            </a:r>
          </a:p>
          <a:p>
            <a:pPr>
              <a:lnSpc>
                <a:spcPct val="100000"/>
              </a:lnSpc>
            </a:pP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1790164" y="309094"/>
            <a:ext cx="3709116" cy="56667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A hatalmas szerelemnek</a:t>
            </a:r>
          </a:p>
          <a:p>
            <a:pPr algn="ctr"/>
            <a:r>
              <a:rPr lang="hu-HU" sz="2400" dirty="0" smtClean="0"/>
              <a:t>Megemésztő tüze bánt.</a:t>
            </a:r>
          </a:p>
          <a:p>
            <a:pPr algn="ctr"/>
            <a:r>
              <a:rPr lang="hu-HU" sz="2400" dirty="0" smtClean="0"/>
              <a:t>Te lehetsz írja sebemnek,</a:t>
            </a:r>
          </a:p>
          <a:p>
            <a:pPr algn="ctr"/>
            <a:r>
              <a:rPr lang="hu-HU" sz="2400" dirty="0" smtClean="0"/>
              <a:t>Gyönyörű kis tulipánt!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Szemeid szép ragyogása</a:t>
            </a:r>
          </a:p>
          <a:p>
            <a:pPr algn="ctr"/>
            <a:r>
              <a:rPr lang="hu-HU" sz="2400" dirty="0" smtClean="0"/>
              <a:t>Eleven hajnali tűz,</a:t>
            </a:r>
          </a:p>
          <a:p>
            <a:pPr algn="ctr"/>
            <a:r>
              <a:rPr lang="hu-HU" sz="2400" dirty="0" smtClean="0"/>
              <a:t>Ajakid harmatozása</a:t>
            </a:r>
          </a:p>
          <a:p>
            <a:pPr algn="ctr"/>
            <a:r>
              <a:rPr lang="hu-HU" sz="2400" dirty="0" smtClean="0"/>
              <a:t>Sok ezer gondot elűz.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Teljesítsd angyali szókkal,</a:t>
            </a:r>
          </a:p>
          <a:p>
            <a:pPr algn="ctr"/>
            <a:r>
              <a:rPr lang="hu-HU" sz="2400" dirty="0" smtClean="0"/>
              <a:t>Szeretőd amire kért:</a:t>
            </a:r>
          </a:p>
          <a:p>
            <a:pPr algn="ctr"/>
            <a:r>
              <a:rPr lang="hu-HU" sz="2400" dirty="0" smtClean="0"/>
              <a:t>Ezer ambrózia csókkal</a:t>
            </a:r>
          </a:p>
          <a:p>
            <a:pPr algn="ctr"/>
            <a:r>
              <a:rPr lang="hu-HU" sz="2400" dirty="0" smtClean="0"/>
              <a:t>Fizetek válaszodért.</a:t>
            </a:r>
            <a:endParaRPr lang="hu-HU" sz="2400" dirty="0"/>
          </a:p>
        </p:txBody>
      </p:sp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églalap 1"/>
          <p:cNvSpPr/>
          <p:nvPr/>
        </p:nvSpPr>
        <p:spPr>
          <a:xfrm>
            <a:off x="3812145" y="1276686"/>
            <a:ext cx="1378039" cy="425003"/>
          </a:xfrm>
          <a:prstGeom prst="rect">
            <a:avLst/>
          </a:prstGeom>
          <a:solidFill>
            <a:srgbClr val="FF0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7033155" y="528034"/>
            <a:ext cx="601360" cy="425003"/>
          </a:xfrm>
          <a:prstGeom prst="rect">
            <a:avLst/>
          </a:prstGeom>
          <a:solidFill>
            <a:srgbClr val="FF0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3812146" y="851683"/>
            <a:ext cx="629226" cy="425003"/>
          </a:xfrm>
          <a:prstGeom prst="rect">
            <a:avLst/>
          </a:prstGeom>
          <a:solidFill>
            <a:schemeClr val="accent4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5525268" y="528033"/>
            <a:ext cx="803088" cy="425003"/>
          </a:xfrm>
          <a:prstGeom prst="rect">
            <a:avLst/>
          </a:prstGeom>
          <a:solidFill>
            <a:schemeClr val="accent4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4065969" y="4966483"/>
            <a:ext cx="941460" cy="425003"/>
          </a:xfrm>
          <a:prstGeom prst="rect">
            <a:avLst/>
          </a:prstGeom>
          <a:solidFill>
            <a:schemeClr val="accent1">
              <a:lumMod val="40000"/>
              <a:lumOff val="6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>
            <a:off x="6659490" y="2704998"/>
            <a:ext cx="941460" cy="425003"/>
          </a:xfrm>
          <a:prstGeom prst="rect">
            <a:avLst/>
          </a:prstGeom>
          <a:solidFill>
            <a:schemeClr val="accent1">
              <a:lumMod val="40000"/>
              <a:lumOff val="6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7922810" y="4337855"/>
            <a:ext cx="783308" cy="425003"/>
          </a:xfrm>
          <a:prstGeom prst="rect">
            <a:avLst/>
          </a:prstGeom>
          <a:solidFill>
            <a:schemeClr val="accent1">
              <a:lumMod val="40000"/>
              <a:lumOff val="6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/>
          <p:cNvSpPr/>
          <p:nvPr/>
        </p:nvSpPr>
        <p:spPr>
          <a:xfrm>
            <a:off x="4289949" y="2776236"/>
            <a:ext cx="629226" cy="425003"/>
          </a:xfrm>
          <a:prstGeom prst="rect">
            <a:avLst/>
          </a:prstGeom>
          <a:solidFill>
            <a:schemeClr val="accent4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/>
          <p:cNvSpPr/>
          <p:nvPr/>
        </p:nvSpPr>
        <p:spPr>
          <a:xfrm>
            <a:off x="7121778" y="5306965"/>
            <a:ext cx="783308" cy="425003"/>
          </a:xfrm>
          <a:prstGeom prst="rect">
            <a:avLst/>
          </a:prstGeom>
          <a:solidFill>
            <a:schemeClr val="accent1">
              <a:lumMod val="40000"/>
              <a:lumOff val="6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 18"/>
          <p:cNvSpPr/>
          <p:nvPr/>
        </p:nvSpPr>
        <p:spPr>
          <a:xfrm>
            <a:off x="5557313" y="2500604"/>
            <a:ext cx="2846790" cy="381180"/>
          </a:xfrm>
          <a:prstGeom prst="rect">
            <a:avLst/>
          </a:prstGeom>
          <a:solidFill>
            <a:schemeClr val="accent4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Téglalap 19"/>
          <p:cNvSpPr/>
          <p:nvPr/>
        </p:nvSpPr>
        <p:spPr>
          <a:xfrm>
            <a:off x="8057775" y="5387200"/>
            <a:ext cx="960507" cy="381180"/>
          </a:xfrm>
          <a:prstGeom prst="rect">
            <a:avLst/>
          </a:prstGeom>
          <a:solidFill>
            <a:schemeClr val="accent4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Téglalap 20"/>
          <p:cNvSpPr/>
          <p:nvPr/>
        </p:nvSpPr>
        <p:spPr>
          <a:xfrm>
            <a:off x="5525268" y="4641852"/>
            <a:ext cx="601360" cy="425003"/>
          </a:xfrm>
          <a:prstGeom prst="rect">
            <a:avLst/>
          </a:prstGeom>
          <a:solidFill>
            <a:srgbClr val="FF0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Téglalap 21"/>
          <p:cNvSpPr/>
          <p:nvPr/>
        </p:nvSpPr>
        <p:spPr>
          <a:xfrm>
            <a:off x="5557313" y="5306965"/>
            <a:ext cx="601360" cy="425003"/>
          </a:xfrm>
          <a:prstGeom prst="rect">
            <a:avLst/>
          </a:prstGeom>
          <a:solidFill>
            <a:srgbClr val="FF0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Téglalap 22"/>
          <p:cNvSpPr/>
          <p:nvPr/>
        </p:nvSpPr>
        <p:spPr>
          <a:xfrm>
            <a:off x="7091713" y="4669460"/>
            <a:ext cx="803088" cy="425003"/>
          </a:xfrm>
          <a:prstGeom prst="rect">
            <a:avLst/>
          </a:prstGeom>
          <a:solidFill>
            <a:schemeClr val="accent4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Téglalap 23"/>
          <p:cNvSpPr/>
          <p:nvPr/>
        </p:nvSpPr>
        <p:spPr>
          <a:xfrm>
            <a:off x="2196125" y="851683"/>
            <a:ext cx="1559338" cy="425003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Téglalap 24"/>
          <p:cNvSpPr/>
          <p:nvPr/>
        </p:nvSpPr>
        <p:spPr>
          <a:xfrm>
            <a:off x="4474531" y="851683"/>
            <a:ext cx="678424" cy="397702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Téglalap 25"/>
          <p:cNvSpPr/>
          <p:nvPr/>
        </p:nvSpPr>
        <p:spPr>
          <a:xfrm>
            <a:off x="5571112" y="889904"/>
            <a:ext cx="788249" cy="425003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Téglalap 26"/>
          <p:cNvSpPr/>
          <p:nvPr/>
        </p:nvSpPr>
        <p:spPr>
          <a:xfrm>
            <a:off x="6257337" y="1557436"/>
            <a:ext cx="676665" cy="425003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Téglalap 27"/>
          <p:cNvSpPr/>
          <p:nvPr/>
        </p:nvSpPr>
        <p:spPr>
          <a:xfrm>
            <a:off x="7678030" y="2748630"/>
            <a:ext cx="782835" cy="425003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Téglalap 28"/>
          <p:cNvSpPr/>
          <p:nvPr/>
        </p:nvSpPr>
        <p:spPr>
          <a:xfrm>
            <a:off x="5560470" y="2749402"/>
            <a:ext cx="782835" cy="425003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Téglalap 29"/>
          <p:cNvSpPr/>
          <p:nvPr/>
        </p:nvSpPr>
        <p:spPr>
          <a:xfrm>
            <a:off x="6730360" y="3090598"/>
            <a:ext cx="870590" cy="425003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Téglalap 30"/>
          <p:cNvSpPr/>
          <p:nvPr/>
        </p:nvSpPr>
        <p:spPr>
          <a:xfrm>
            <a:off x="6093042" y="4962197"/>
            <a:ext cx="500525" cy="425003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Téglalap 31"/>
          <p:cNvSpPr/>
          <p:nvPr/>
        </p:nvSpPr>
        <p:spPr>
          <a:xfrm>
            <a:off x="3299669" y="3159316"/>
            <a:ext cx="1619505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" name="Téglalap 32"/>
          <p:cNvSpPr/>
          <p:nvPr/>
        </p:nvSpPr>
        <p:spPr>
          <a:xfrm>
            <a:off x="8387537" y="877031"/>
            <a:ext cx="1066539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Téglalap 33"/>
          <p:cNvSpPr/>
          <p:nvPr/>
        </p:nvSpPr>
        <p:spPr>
          <a:xfrm>
            <a:off x="2866030" y="5975798"/>
            <a:ext cx="6669164" cy="711605"/>
          </a:xfrm>
          <a:prstGeom prst="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szókincs</a:t>
            </a:r>
            <a:endParaRPr lang="hu-HU" sz="36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0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901" y="586853"/>
            <a:ext cx="9795899" cy="565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99280" y="528034"/>
            <a:ext cx="4984124" cy="56875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Tüzes, sajgó seb vagyok, égek,</a:t>
            </a:r>
            <a:br>
              <a:rPr lang="hu-HU" sz="2400" dirty="0"/>
            </a:br>
            <a:r>
              <a:rPr lang="hu-HU" sz="2400" dirty="0"/>
              <a:t>Kínoz a fény és kínoz a harmat,</a:t>
            </a:r>
            <a:br>
              <a:rPr lang="hu-HU" sz="2400" dirty="0"/>
            </a:br>
            <a:r>
              <a:rPr lang="hu-HU" sz="2400" dirty="0"/>
              <a:t>Téged akarlak, eljöttem érted,</a:t>
            </a:r>
            <a:br>
              <a:rPr lang="hu-HU" sz="2400" dirty="0"/>
            </a:br>
            <a:r>
              <a:rPr lang="hu-HU" sz="2400" dirty="0"/>
              <a:t>Több kínra vágyom: téged akarlak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Lángod lobogjon izzva, fehéren,</a:t>
            </a:r>
            <a:br>
              <a:rPr lang="hu-HU" sz="2400" dirty="0"/>
            </a:br>
            <a:r>
              <a:rPr lang="hu-HU" sz="2400" dirty="0"/>
              <a:t>Fájnak a csókok, fájnak a vágyak,</a:t>
            </a:r>
            <a:br>
              <a:rPr lang="hu-HU" sz="2400" dirty="0"/>
            </a:br>
            <a:r>
              <a:rPr lang="hu-HU" sz="2400" dirty="0"/>
              <a:t>Te vagy a kínom, gyehennám nékem,</a:t>
            </a:r>
            <a:br>
              <a:rPr lang="hu-HU" sz="2400" dirty="0"/>
            </a:br>
            <a:r>
              <a:rPr lang="hu-HU" sz="2400" dirty="0"/>
              <a:t>Nagyon </a:t>
            </a:r>
            <a:r>
              <a:rPr lang="hu-HU" sz="2400" dirty="0" err="1"/>
              <a:t>kivánlak</a:t>
            </a:r>
            <a:r>
              <a:rPr lang="hu-HU" sz="2400" dirty="0"/>
              <a:t>, </a:t>
            </a:r>
            <a:r>
              <a:rPr lang="hu-HU" sz="2400" dirty="0" err="1"/>
              <a:t>nagyon</a:t>
            </a:r>
            <a:r>
              <a:rPr lang="hu-HU" sz="2400" dirty="0"/>
              <a:t> </a:t>
            </a:r>
            <a:r>
              <a:rPr lang="hu-HU" sz="2400" dirty="0" err="1"/>
              <a:t>kivánlak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Vágy szaggatott föl, csók vérezett meg,</a:t>
            </a:r>
            <a:br>
              <a:rPr lang="hu-HU" sz="2400" dirty="0"/>
            </a:br>
            <a:r>
              <a:rPr lang="hu-HU" sz="2400" dirty="0"/>
              <a:t>Seb vagyok, tüzes, új kínra éhes,</a:t>
            </a:r>
            <a:br>
              <a:rPr lang="hu-HU" sz="2400" dirty="0"/>
            </a:br>
            <a:r>
              <a:rPr lang="hu-HU" sz="2400" dirty="0"/>
              <a:t>Adj kínt nekem, a megéhezettnek:</a:t>
            </a:r>
            <a:br>
              <a:rPr lang="hu-HU" sz="2400" dirty="0"/>
            </a:br>
            <a:r>
              <a:rPr lang="hu-HU" sz="2400" dirty="0"/>
              <a:t>Seb vagyok, csókolj, égess ki, égess.</a:t>
            </a:r>
          </a:p>
          <a:p>
            <a:pPr>
              <a:lnSpc>
                <a:spcPct val="100000"/>
              </a:lnSpc>
            </a:pP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1790164" y="309094"/>
            <a:ext cx="3709116" cy="56667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A hatalmas szerelemnek</a:t>
            </a:r>
          </a:p>
          <a:p>
            <a:pPr algn="ctr"/>
            <a:r>
              <a:rPr lang="hu-HU" sz="2400" dirty="0" smtClean="0"/>
              <a:t>Megemésztő tüze bánt.</a:t>
            </a:r>
          </a:p>
          <a:p>
            <a:pPr algn="ctr"/>
            <a:r>
              <a:rPr lang="hu-HU" sz="2400" dirty="0" smtClean="0"/>
              <a:t>Te lehetsz írja sebemnek,</a:t>
            </a:r>
          </a:p>
          <a:p>
            <a:pPr algn="ctr"/>
            <a:r>
              <a:rPr lang="hu-HU" sz="2400" dirty="0" smtClean="0"/>
              <a:t>Gyönyörű kis tulipánt!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Szemeid szép ragyogása</a:t>
            </a:r>
          </a:p>
          <a:p>
            <a:pPr algn="ctr"/>
            <a:r>
              <a:rPr lang="hu-HU" sz="2400" dirty="0" smtClean="0"/>
              <a:t>Eleven hajnali tűz,</a:t>
            </a:r>
          </a:p>
          <a:p>
            <a:pPr algn="ctr"/>
            <a:r>
              <a:rPr lang="hu-HU" sz="2400" dirty="0" smtClean="0"/>
              <a:t>Ajakid harmatozása</a:t>
            </a:r>
          </a:p>
          <a:p>
            <a:pPr algn="ctr"/>
            <a:r>
              <a:rPr lang="hu-HU" sz="2400" dirty="0" smtClean="0"/>
              <a:t>Sok ezer gondot elűz.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Teljesítsd angyali szókkal,</a:t>
            </a:r>
          </a:p>
          <a:p>
            <a:pPr algn="ctr"/>
            <a:r>
              <a:rPr lang="hu-HU" sz="2400" dirty="0" smtClean="0"/>
              <a:t>Szeretőd amire kért:</a:t>
            </a:r>
          </a:p>
          <a:p>
            <a:pPr algn="ctr"/>
            <a:r>
              <a:rPr lang="hu-HU" sz="2400" dirty="0" smtClean="0"/>
              <a:t>Ezer ambrózia csókkal</a:t>
            </a:r>
          </a:p>
          <a:p>
            <a:pPr algn="ctr"/>
            <a:r>
              <a:rPr lang="hu-HU" sz="2400" dirty="0" smtClean="0"/>
              <a:t>Fizetek válaszodért.</a:t>
            </a:r>
            <a:endParaRPr lang="hu-HU" sz="2400" dirty="0"/>
          </a:p>
        </p:txBody>
      </p:sp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églalap 6"/>
          <p:cNvSpPr/>
          <p:nvPr/>
        </p:nvSpPr>
        <p:spPr>
          <a:xfrm>
            <a:off x="2085383" y="1276686"/>
            <a:ext cx="3104801" cy="425003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5543040" y="1528783"/>
            <a:ext cx="2495492" cy="425003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3256216" y="4251137"/>
            <a:ext cx="977179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7641319" y="3142445"/>
            <a:ext cx="1529977" cy="365029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2182970" y="1711895"/>
            <a:ext cx="2866702" cy="425003"/>
          </a:xfrm>
          <a:prstGeom prst="rect">
            <a:avLst/>
          </a:prstGeom>
          <a:solidFill>
            <a:srgbClr val="FF0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>
            <a:off x="2090646" y="2398716"/>
            <a:ext cx="1698458" cy="425003"/>
          </a:xfrm>
          <a:prstGeom prst="rect">
            <a:avLst/>
          </a:prstGeom>
          <a:solidFill>
            <a:srgbClr val="FF0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2321288" y="3112424"/>
            <a:ext cx="934928" cy="425003"/>
          </a:xfrm>
          <a:prstGeom prst="rect">
            <a:avLst/>
          </a:prstGeom>
          <a:solidFill>
            <a:srgbClr val="FF00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églalap 1"/>
          <p:cNvSpPr/>
          <p:nvPr/>
        </p:nvSpPr>
        <p:spPr>
          <a:xfrm>
            <a:off x="10796789" y="3681780"/>
            <a:ext cx="599092" cy="56935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>
                <a:solidFill>
                  <a:schemeClr val="tx1"/>
                </a:solidFill>
              </a:rPr>
              <a:t>???</a:t>
            </a:r>
            <a:endParaRPr lang="hu-HU" b="1" dirty="0">
              <a:solidFill>
                <a:schemeClr val="tx1"/>
              </a:solidFill>
            </a:endParaRPr>
          </a:p>
        </p:txBody>
      </p:sp>
      <p:sp>
        <p:nvSpPr>
          <p:cNvPr id="17" name="Téglalap 16"/>
          <p:cNvSpPr/>
          <p:nvPr/>
        </p:nvSpPr>
        <p:spPr>
          <a:xfrm>
            <a:off x="2085383" y="5977903"/>
            <a:ext cx="9154804" cy="711605"/>
          </a:xfrm>
          <a:prstGeom prst="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Mit tudunk meg a vers címzettjéről?</a:t>
            </a:r>
            <a:endParaRPr lang="hu-HU" sz="36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42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6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99280" y="528034"/>
            <a:ext cx="4984124" cy="56875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Tüzes, sajgó seb vagyok, égek,</a:t>
            </a:r>
            <a:br>
              <a:rPr lang="hu-HU" sz="2400" dirty="0"/>
            </a:br>
            <a:r>
              <a:rPr lang="hu-HU" sz="2400" dirty="0"/>
              <a:t>Kínoz a fény és kínoz a harmat,</a:t>
            </a:r>
            <a:br>
              <a:rPr lang="hu-HU" sz="2400" dirty="0"/>
            </a:br>
            <a:r>
              <a:rPr lang="hu-HU" sz="2400" dirty="0"/>
              <a:t>Téged akarlak, eljöttem érted,</a:t>
            </a:r>
            <a:br>
              <a:rPr lang="hu-HU" sz="2400" dirty="0"/>
            </a:br>
            <a:r>
              <a:rPr lang="hu-HU" sz="2400" dirty="0"/>
              <a:t>Több kínra vágyom: téged akarlak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Lángod lobogjon izzva, fehéren,</a:t>
            </a:r>
            <a:br>
              <a:rPr lang="hu-HU" sz="2400" dirty="0"/>
            </a:br>
            <a:r>
              <a:rPr lang="hu-HU" sz="2400" dirty="0"/>
              <a:t>Fájnak a csókok, fájnak a vágyak,</a:t>
            </a:r>
            <a:br>
              <a:rPr lang="hu-HU" sz="2400" dirty="0"/>
            </a:br>
            <a:r>
              <a:rPr lang="hu-HU" sz="2400" dirty="0"/>
              <a:t>Te vagy a kínom, gyehennám nékem,</a:t>
            </a:r>
            <a:br>
              <a:rPr lang="hu-HU" sz="2400" dirty="0"/>
            </a:br>
            <a:r>
              <a:rPr lang="hu-HU" sz="2400" dirty="0"/>
              <a:t>Nagyon </a:t>
            </a:r>
            <a:r>
              <a:rPr lang="hu-HU" sz="2400" dirty="0" err="1"/>
              <a:t>kivánlak</a:t>
            </a:r>
            <a:r>
              <a:rPr lang="hu-HU" sz="2400" dirty="0"/>
              <a:t>, </a:t>
            </a:r>
            <a:r>
              <a:rPr lang="hu-HU" sz="2400" dirty="0" err="1"/>
              <a:t>nagyon</a:t>
            </a:r>
            <a:r>
              <a:rPr lang="hu-HU" sz="2400" dirty="0"/>
              <a:t> </a:t>
            </a:r>
            <a:r>
              <a:rPr lang="hu-HU" sz="2400" dirty="0" err="1"/>
              <a:t>kivánlak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Vágy szaggatott föl, csók vérezett meg,</a:t>
            </a:r>
            <a:br>
              <a:rPr lang="hu-HU" sz="2400" dirty="0"/>
            </a:br>
            <a:r>
              <a:rPr lang="hu-HU" sz="2400" dirty="0"/>
              <a:t>Seb vagyok, tüzes, új kínra éhes,</a:t>
            </a:r>
            <a:br>
              <a:rPr lang="hu-HU" sz="2400" dirty="0"/>
            </a:br>
            <a:r>
              <a:rPr lang="hu-HU" sz="2400" dirty="0"/>
              <a:t>Adj kínt nekem, a megéhezettnek:</a:t>
            </a:r>
            <a:br>
              <a:rPr lang="hu-HU" sz="2400" dirty="0"/>
            </a:br>
            <a:r>
              <a:rPr lang="hu-HU" sz="2400" dirty="0"/>
              <a:t>Seb vagyok, csókolj, égess ki, égess.</a:t>
            </a:r>
          </a:p>
          <a:p>
            <a:pPr>
              <a:lnSpc>
                <a:spcPct val="100000"/>
              </a:lnSpc>
            </a:pP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1790164" y="309094"/>
            <a:ext cx="3709116" cy="56667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A hatalmas szerelemnek</a:t>
            </a:r>
          </a:p>
          <a:p>
            <a:pPr algn="ctr"/>
            <a:r>
              <a:rPr lang="hu-HU" sz="2400" dirty="0" smtClean="0"/>
              <a:t>Megemésztő tüze bánt.</a:t>
            </a:r>
          </a:p>
          <a:p>
            <a:pPr algn="ctr"/>
            <a:r>
              <a:rPr lang="hu-HU" sz="2400" dirty="0" smtClean="0"/>
              <a:t>Te lehetsz írja sebemnek,</a:t>
            </a:r>
          </a:p>
          <a:p>
            <a:pPr algn="ctr"/>
            <a:r>
              <a:rPr lang="hu-HU" sz="2400" dirty="0" smtClean="0"/>
              <a:t>Gyönyörű kis tulipánt!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Szemeid szép ragyogása</a:t>
            </a:r>
          </a:p>
          <a:p>
            <a:pPr algn="ctr"/>
            <a:r>
              <a:rPr lang="hu-HU" sz="2400" dirty="0" smtClean="0"/>
              <a:t>Eleven hajnali tűz,</a:t>
            </a:r>
          </a:p>
          <a:p>
            <a:pPr algn="ctr"/>
            <a:r>
              <a:rPr lang="hu-HU" sz="2400" dirty="0" smtClean="0"/>
              <a:t>Ajakid harmatozása</a:t>
            </a:r>
          </a:p>
          <a:p>
            <a:pPr algn="ctr"/>
            <a:r>
              <a:rPr lang="hu-HU" sz="2400" dirty="0" smtClean="0"/>
              <a:t>Sok ezer gondot elűz.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Teljesítsd angyali szókkal,</a:t>
            </a:r>
          </a:p>
          <a:p>
            <a:pPr algn="ctr"/>
            <a:r>
              <a:rPr lang="hu-HU" sz="2400" dirty="0" smtClean="0"/>
              <a:t>Szeretőd amire kért:</a:t>
            </a:r>
          </a:p>
          <a:p>
            <a:pPr algn="ctr"/>
            <a:r>
              <a:rPr lang="hu-HU" sz="2400" dirty="0" smtClean="0"/>
              <a:t>Ezer ambrózia csókkal</a:t>
            </a:r>
          </a:p>
          <a:p>
            <a:pPr algn="ctr"/>
            <a:r>
              <a:rPr lang="hu-HU" sz="2400" dirty="0" smtClean="0"/>
              <a:t>Fizetek válaszodért.</a:t>
            </a:r>
            <a:endParaRPr lang="hu-HU" sz="2400" dirty="0"/>
          </a:p>
        </p:txBody>
      </p:sp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églalap 6"/>
          <p:cNvSpPr/>
          <p:nvPr/>
        </p:nvSpPr>
        <p:spPr>
          <a:xfrm>
            <a:off x="2866030" y="5975798"/>
            <a:ext cx="6669164" cy="711605"/>
          </a:xfrm>
          <a:prstGeom prst="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Költői eszközök</a:t>
            </a:r>
            <a:endParaRPr lang="hu-HU" sz="36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2" name="Ellipszis 1"/>
          <p:cNvSpPr/>
          <p:nvPr/>
        </p:nvSpPr>
        <p:spPr>
          <a:xfrm>
            <a:off x="1983347" y="505022"/>
            <a:ext cx="3153321" cy="904981"/>
          </a:xfrm>
          <a:prstGeom prst="ellipse">
            <a:avLst/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Ellipszis 8"/>
          <p:cNvSpPr/>
          <p:nvPr/>
        </p:nvSpPr>
        <p:spPr>
          <a:xfrm>
            <a:off x="3220872" y="1175007"/>
            <a:ext cx="2278408" cy="672436"/>
          </a:xfrm>
          <a:prstGeom prst="ellipse">
            <a:avLst/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Ellipszis 9"/>
          <p:cNvSpPr/>
          <p:nvPr/>
        </p:nvSpPr>
        <p:spPr>
          <a:xfrm>
            <a:off x="2204290" y="2254574"/>
            <a:ext cx="3153321" cy="904981"/>
          </a:xfrm>
          <a:prstGeom prst="ellipse">
            <a:avLst/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Ellipszis 10"/>
          <p:cNvSpPr/>
          <p:nvPr/>
        </p:nvSpPr>
        <p:spPr>
          <a:xfrm>
            <a:off x="2530445" y="3142446"/>
            <a:ext cx="2401185" cy="1006268"/>
          </a:xfrm>
          <a:prstGeom prst="ellipse">
            <a:avLst/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Ellipszis 13"/>
          <p:cNvSpPr/>
          <p:nvPr/>
        </p:nvSpPr>
        <p:spPr>
          <a:xfrm>
            <a:off x="2810671" y="4865922"/>
            <a:ext cx="2278408" cy="672436"/>
          </a:xfrm>
          <a:prstGeom prst="ellipse">
            <a:avLst/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Ellipszis 15"/>
          <p:cNvSpPr/>
          <p:nvPr/>
        </p:nvSpPr>
        <p:spPr>
          <a:xfrm>
            <a:off x="5464211" y="366986"/>
            <a:ext cx="2278408" cy="672436"/>
          </a:xfrm>
          <a:prstGeom prst="ellipse">
            <a:avLst/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6" name="Egyenes összekötő nyíllal 5"/>
          <p:cNvCxnSpPr/>
          <p:nvPr/>
        </p:nvCxnSpPr>
        <p:spPr>
          <a:xfrm flipH="1">
            <a:off x="5820199" y="957512"/>
            <a:ext cx="200064" cy="3871658"/>
          </a:xfrm>
          <a:prstGeom prst="straightConnector1">
            <a:avLst/>
          </a:prstGeom>
          <a:ln w="38100">
            <a:solidFill>
              <a:srgbClr val="CC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 flipH="1">
            <a:off x="6667311" y="1097314"/>
            <a:ext cx="76300" cy="4406681"/>
          </a:xfrm>
          <a:prstGeom prst="straightConnector1">
            <a:avLst/>
          </a:prstGeom>
          <a:ln w="38100">
            <a:solidFill>
              <a:srgbClr val="CC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/>
          <p:nvPr/>
        </p:nvCxnSpPr>
        <p:spPr>
          <a:xfrm flipH="1">
            <a:off x="6301980" y="1097314"/>
            <a:ext cx="148103" cy="3477548"/>
          </a:xfrm>
          <a:prstGeom prst="straightConnector1">
            <a:avLst/>
          </a:prstGeom>
          <a:ln w="38100">
            <a:solidFill>
              <a:srgbClr val="CC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/>
          <p:cNvCxnSpPr/>
          <p:nvPr/>
        </p:nvCxnSpPr>
        <p:spPr>
          <a:xfrm>
            <a:off x="7237221" y="1039422"/>
            <a:ext cx="1468897" cy="3325648"/>
          </a:xfrm>
          <a:prstGeom prst="straightConnector1">
            <a:avLst/>
          </a:prstGeom>
          <a:ln w="38100">
            <a:solidFill>
              <a:srgbClr val="CC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églalap 22"/>
          <p:cNvSpPr/>
          <p:nvPr/>
        </p:nvSpPr>
        <p:spPr>
          <a:xfrm>
            <a:off x="392672" y="3300654"/>
            <a:ext cx="1590675" cy="267514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Egyes, különálló metaforák </a:t>
            </a:r>
          </a:p>
          <a:p>
            <a:pPr algn="ctr"/>
            <a:r>
              <a:rPr lang="hu-HU" b="1" dirty="0" smtClean="0"/>
              <a:t>(kis hatókörű)</a:t>
            </a:r>
            <a:endParaRPr lang="hu-HU" b="1" dirty="0"/>
          </a:p>
        </p:txBody>
      </p:sp>
      <p:sp>
        <p:nvSpPr>
          <p:cNvPr id="24" name="Téglalap 23"/>
          <p:cNvSpPr/>
          <p:nvPr/>
        </p:nvSpPr>
        <p:spPr>
          <a:xfrm>
            <a:off x="10420414" y="3382335"/>
            <a:ext cx="1590675" cy="267514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Egy központi kép </a:t>
            </a:r>
          </a:p>
          <a:p>
            <a:pPr algn="ctr"/>
            <a:r>
              <a:rPr lang="hu-HU" b="1" dirty="0" smtClean="0"/>
              <a:t>(a teljes verset átfogó)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178570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4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41" y="390786"/>
            <a:ext cx="10475659" cy="5811838"/>
          </a:xfrm>
          <a:prstGeom prst="rect">
            <a:avLst/>
          </a:prstGeom>
        </p:spPr>
      </p:pic>
      <p:sp>
        <p:nvSpPr>
          <p:cNvPr id="8" name="Jobbra nyíl 7"/>
          <p:cNvSpPr/>
          <p:nvPr/>
        </p:nvSpPr>
        <p:spPr>
          <a:xfrm>
            <a:off x="5964072" y="1690688"/>
            <a:ext cx="327546" cy="1349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Jobbra nyíl 8"/>
          <p:cNvSpPr/>
          <p:nvPr/>
        </p:nvSpPr>
        <p:spPr>
          <a:xfrm>
            <a:off x="5854890" y="4107976"/>
            <a:ext cx="423080" cy="2183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572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Kész a táblázatunk, hozzáláthatunk a fogalmazás szövegezéséhez.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245660" y="1825625"/>
            <a:ext cx="2115402" cy="41793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>
                <a:latin typeface="Bahnschrift SemiBold" panose="020B0502040204020203" pitchFamily="34" charset="0"/>
              </a:rPr>
              <a:t>Ne feledd! </a:t>
            </a:r>
            <a:endParaRPr lang="hu-HU" sz="3200" b="1" dirty="0">
              <a:latin typeface="Bahnschrift SemiBold" panose="020B0502040204020203" pitchFamily="34" charset="0"/>
            </a:endParaRPr>
          </a:p>
        </p:txBody>
      </p:sp>
      <p:sp>
        <p:nvSpPr>
          <p:cNvPr id="5" name="Balra nyíl 4"/>
          <p:cNvSpPr/>
          <p:nvPr/>
        </p:nvSpPr>
        <p:spPr>
          <a:xfrm>
            <a:off x="2361062" y="1825624"/>
            <a:ext cx="8557147" cy="1026757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Legyenek odaillő, illusztratív idézetek </a:t>
            </a:r>
            <a:endParaRPr lang="hu-HU" sz="2800" b="1" dirty="0"/>
          </a:p>
        </p:txBody>
      </p:sp>
      <p:sp>
        <p:nvSpPr>
          <p:cNvPr id="6" name="Balra nyíl 5"/>
          <p:cNvSpPr/>
          <p:nvPr/>
        </p:nvSpPr>
        <p:spPr>
          <a:xfrm>
            <a:off x="2361062" y="2852381"/>
            <a:ext cx="8557147" cy="1026757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A tárgyalás is bekezdésekre tagolódik, nem egy tömb</a:t>
            </a:r>
            <a:endParaRPr lang="hu-HU" sz="2800" b="1" dirty="0"/>
          </a:p>
        </p:txBody>
      </p:sp>
      <p:sp>
        <p:nvSpPr>
          <p:cNvPr id="8" name="Balra nyíl 7"/>
          <p:cNvSpPr/>
          <p:nvPr/>
        </p:nvSpPr>
        <p:spPr>
          <a:xfrm>
            <a:off x="2361062" y="3818634"/>
            <a:ext cx="8830102" cy="1026757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A bevezetés valóban felvezetés legyen (ne </a:t>
            </a:r>
            <a:r>
              <a:rPr lang="hu-HU" sz="2800" b="1" dirty="0" err="1" smtClean="0"/>
              <a:t>in</a:t>
            </a:r>
            <a:r>
              <a:rPr lang="hu-HU" sz="2800" b="1" dirty="0" smtClean="0"/>
              <a:t> medias res)</a:t>
            </a:r>
            <a:endParaRPr lang="hu-HU" sz="2800" b="1" dirty="0"/>
          </a:p>
        </p:txBody>
      </p:sp>
      <p:sp>
        <p:nvSpPr>
          <p:cNvPr id="9" name="Balra nyíl 8"/>
          <p:cNvSpPr/>
          <p:nvPr/>
        </p:nvSpPr>
        <p:spPr>
          <a:xfrm>
            <a:off x="2380395" y="4845390"/>
            <a:ext cx="8701587" cy="1678240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A befejezés valóban összefoglalás legyen, kapjon az írásmű egy nagyobb távlatot</a:t>
            </a:r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318569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Összehasonlító elemzés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491319" y="1433015"/>
            <a:ext cx="7697338" cy="360300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smtClean="0"/>
              <a:t>A technika ugyanaz, </a:t>
            </a:r>
          </a:p>
          <a:p>
            <a:pPr algn="ctr"/>
            <a:r>
              <a:rPr lang="hu-HU" sz="4000" dirty="0" smtClean="0"/>
              <a:t>mint egy mű elemzése esetén</a:t>
            </a:r>
            <a:endParaRPr lang="hu-HU" sz="4000" dirty="0"/>
          </a:p>
        </p:txBody>
      </p:sp>
      <p:sp>
        <p:nvSpPr>
          <p:cNvPr id="5" name="Téglalap 4"/>
          <p:cNvSpPr/>
          <p:nvPr/>
        </p:nvSpPr>
        <p:spPr>
          <a:xfrm>
            <a:off x="1333215" y="2602949"/>
            <a:ext cx="7923094" cy="323415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smtClean="0"/>
              <a:t>Elemzési szempontok </a:t>
            </a:r>
          </a:p>
          <a:p>
            <a:pPr algn="ctr"/>
            <a:r>
              <a:rPr lang="hu-HU" sz="4000" dirty="0" smtClean="0"/>
              <a:t>szerint haladunk </a:t>
            </a:r>
          </a:p>
          <a:p>
            <a:pPr algn="ctr"/>
            <a:r>
              <a:rPr lang="hu-HU" sz="4000" dirty="0" smtClean="0"/>
              <a:t>(új szempont – új bekezdés)</a:t>
            </a:r>
            <a:endParaRPr lang="hu-HU" sz="4000" dirty="0"/>
          </a:p>
        </p:txBody>
      </p:sp>
      <p:sp>
        <p:nvSpPr>
          <p:cNvPr id="6" name="Téglalap 5"/>
          <p:cNvSpPr/>
          <p:nvPr/>
        </p:nvSpPr>
        <p:spPr>
          <a:xfrm>
            <a:off x="2387788" y="3354612"/>
            <a:ext cx="8339351" cy="325981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smtClean="0"/>
              <a:t>De minden bekezdésben mindkét versről írunk az adott szempont szerint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1968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Nagy segítség, ha előzetesen táblázatot készítünk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838200" y="1666858"/>
            <a:ext cx="7697338" cy="360300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smtClean="0"/>
              <a:t>Így könnyebb lesz a tématartás</a:t>
            </a:r>
            <a:endParaRPr lang="hu-HU" sz="4000" dirty="0"/>
          </a:p>
        </p:txBody>
      </p:sp>
      <p:sp>
        <p:nvSpPr>
          <p:cNvPr id="5" name="Téglalap 4"/>
          <p:cNvSpPr/>
          <p:nvPr/>
        </p:nvSpPr>
        <p:spPr>
          <a:xfrm>
            <a:off x="1524285" y="2844545"/>
            <a:ext cx="7923094" cy="323415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smtClean="0"/>
              <a:t>Átláthatóbb a szerkezet </a:t>
            </a:r>
          </a:p>
          <a:p>
            <a:pPr algn="ctr"/>
            <a:endParaRPr lang="hu-HU" sz="4000" dirty="0"/>
          </a:p>
        </p:txBody>
      </p:sp>
      <p:sp>
        <p:nvSpPr>
          <p:cNvPr id="6" name="Téglalap 5"/>
          <p:cNvSpPr/>
          <p:nvPr/>
        </p:nvSpPr>
        <p:spPr>
          <a:xfrm>
            <a:off x="3014449" y="3639960"/>
            <a:ext cx="8339351" cy="325981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smtClean="0"/>
              <a:t>Változatosabb a szempontrendszer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296389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A fogalmazás megvalósítása során </a:t>
            </a:r>
            <a:br>
              <a:rPr lang="hu-HU" b="1" dirty="0" smtClean="0"/>
            </a:br>
            <a:r>
              <a:rPr lang="hu-HU" b="1" dirty="0" smtClean="0"/>
              <a:t>majd így haladunk a szövegezésben:</a:t>
            </a:r>
            <a:endParaRPr lang="hu-HU" b="1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874046"/>
              </p:ext>
            </p:extLst>
          </p:nvPr>
        </p:nvGraphicFramePr>
        <p:xfrm>
          <a:off x="838200" y="1825625"/>
          <a:ext cx="10515600" cy="4896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57800"/>
                <a:gridCol w="5257800"/>
              </a:tblGrid>
              <a:tr h="612000"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Csokonai: Tartózkodó kérelem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dirty="0" smtClean="0">
                          <a:solidFill>
                            <a:schemeClr val="tx1"/>
                          </a:solidFill>
                        </a:rPr>
                        <a:t>Ady: Tüzes seb</a:t>
                      </a:r>
                      <a:r>
                        <a:rPr lang="hu-HU" baseline="0" dirty="0" smtClean="0">
                          <a:solidFill>
                            <a:schemeClr val="tx1"/>
                          </a:solidFill>
                        </a:rPr>
                        <a:t> vagyok</a:t>
                      </a:r>
                      <a:endParaRPr lang="hu-H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200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Jobbra nyíl 8"/>
          <p:cNvSpPr/>
          <p:nvPr/>
        </p:nvSpPr>
        <p:spPr>
          <a:xfrm>
            <a:off x="4212609" y="2483892"/>
            <a:ext cx="3766782" cy="341194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Jobbra nyíl 9"/>
          <p:cNvSpPr/>
          <p:nvPr/>
        </p:nvSpPr>
        <p:spPr>
          <a:xfrm>
            <a:off x="4212609" y="3169454"/>
            <a:ext cx="3766782" cy="341194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Jobbra nyíl 10"/>
          <p:cNvSpPr/>
          <p:nvPr/>
        </p:nvSpPr>
        <p:spPr>
          <a:xfrm>
            <a:off x="4212609" y="4517830"/>
            <a:ext cx="3766782" cy="341194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Jobbra nyíl 11"/>
          <p:cNvSpPr/>
          <p:nvPr/>
        </p:nvSpPr>
        <p:spPr>
          <a:xfrm>
            <a:off x="4212609" y="3843642"/>
            <a:ext cx="3766782" cy="341194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Jobbra nyíl 12"/>
          <p:cNvSpPr/>
          <p:nvPr/>
        </p:nvSpPr>
        <p:spPr>
          <a:xfrm rot="9966993">
            <a:off x="4322100" y="2896922"/>
            <a:ext cx="3296494" cy="248987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Jobbra nyíl 13"/>
          <p:cNvSpPr/>
          <p:nvPr/>
        </p:nvSpPr>
        <p:spPr>
          <a:xfrm rot="10179785">
            <a:off x="4208045" y="3543167"/>
            <a:ext cx="3524607" cy="267956"/>
          </a:xfrm>
          <a:prstGeom prst="rightArrow">
            <a:avLst>
              <a:gd name="adj1" fmla="val 30392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Jobbra nyíl 14"/>
          <p:cNvSpPr/>
          <p:nvPr/>
        </p:nvSpPr>
        <p:spPr>
          <a:xfrm rot="10182500">
            <a:off x="4177891" y="4105038"/>
            <a:ext cx="3584912" cy="339636"/>
          </a:xfrm>
          <a:prstGeom prst="rightArrow">
            <a:avLst>
              <a:gd name="adj1" fmla="val 22827"/>
              <a:gd name="adj2" fmla="val 91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956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671249" y="365126"/>
            <a:ext cx="4107976" cy="958708"/>
          </a:xfrm>
        </p:spPr>
        <p:txBody>
          <a:bodyPr>
            <a:normAutofit/>
          </a:bodyPr>
          <a:lstStyle/>
          <a:p>
            <a:r>
              <a:rPr lang="hu-HU" b="1" dirty="0" smtClean="0"/>
              <a:t>ELŐZETES TUDÁS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2006221" y="1422778"/>
            <a:ext cx="2729552" cy="92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Csokonai</a:t>
            </a:r>
          </a:p>
        </p:txBody>
      </p:sp>
      <p:sp>
        <p:nvSpPr>
          <p:cNvPr id="7" name="Téglalap 6"/>
          <p:cNvSpPr/>
          <p:nvPr/>
        </p:nvSpPr>
        <p:spPr>
          <a:xfrm>
            <a:off x="7145304" y="1422778"/>
            <a:ext cx="2729552" cy="92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Ady</a:t>
            </a:r>
          </a:p>
        </p:txBody>
      </p:sp>
      <p:sp>
        <p:nvSpPr>
          <p:cNvPr id="8" name="Téglalap 7"/>
          <p:cNvSpPr/>
          <p:nvPr/>
        </p:nvSpPr>
        <p:spPr>
          <a:xfrm>
            <a:off x="2006221" y="2460007"/>
            <a:ext cx="2729552" cy="92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XVIII. </a:t>
            </a:r>
            <a:r>
              <a:rPr lang="hu-HU" sz="2800" b="1" dirty="0" err="1" smtClean="0"/>
              <a:t>szd</a:t>
            </a:r>
            <a:r>
              <a:rPr lang="hu-HU" sz="2800" b="1" dirty="0" smtClean="0"/>
              <a:t>. vége</a:t>
            </a:r>
          </a:p>
        </p:txBody>
      </p:sp>
      <p:sp>
        <p:nvSpPr>
          <p:cNvPr id="9" name="Téglalap 8"/>
          <p:cNvSpPr/>
          <p:nvPr/>
        </p:nvSpPr>
        <p:spPr>
          <a:xfrm>
            <a:off x="7145304" y="2446359"/>
            <a:ext cx="2729552" cy="92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XX. </a:t>
            </a:r>
            <a:r>
              <a:rPr lang="hu-HU" sz="2800" b="1" dirty="0" err="1" smtClean="0"/>
              <a:t>szd</a:t>
            </a:r>
            <a:r>
              <a:rPr lang="hu-HU" sz="2800" b="1" dirty="0" smtClean="0"/>
              <a:t>. eleje</a:t>
            </a:r>
          </a:p>
        </p:txBody>
      </p:sp>
      <p:sp>
        <p:nvSpPr>
          <p:cNvPr id="10" name="Téglalap 9"/>
          <p:cNvSpPr/>
          <p:nvPr/>
        </p:nvSpPr>
        <p:spPr>
          <a:xfrm>
            <a:off x="2006221" y="3497236"/>
            <a:ext cx="2729552" cy="92463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Lilla</a:t>
            </a:r>
          </a:p>
        </p:txBody>
      </p:sp>
      <p:sp>
        <p:nvSpPr>
          <p:cNvPr id="11" name="Téglalap 10"/>
          <p:cNvSpPr/>
          <p:nvPr/>
        </p:nvSpPr>
        <p:spPr>
          <a:xfrm>
            <a:off x="7145304" y="3469940"/>
            <a:ext cx="2729552" cy="924637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Léda</a:t>
            </a:r>
          </a:p>
        </p:txBody>
      </p:sp>
      <p:sp>
        <p:nvSpPr>
          <p:cNvPr id="12" name="Téglalap 11"/>
          <p:cNvSpPr/>
          <p:nvPr/>
        </p:nvSpPr>
        <p:spPr>
          <a:xfrm>
            <a:off x="2006221" y="4523317"/>
            <a:ext cx="2729552" cy="1653646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Viszonzott szerelem, majd Lillát </a:t>
            </a:r>
            <a:r>
              <a:rPr lang="hu-HU" sz="2800" b="1" dirty="0" err="1" smtClean="0"/>
              <a:t>férhez</a:t>
            </a:r>
            <a:r>
              <a:rPr lang="hu-HU" sz="2800" b="1" dirty="0" smtClean="0"/>
              <a:t> adják</a:t>
            </a:r>
          </a:p>
        </p:txBody>
      </p:sp>
      <p:sp>
        <p:nvSpPr>
          <p:cNvPr id="13" name="Téglalap 12"/>
          <p:cNvSpPr/>
          <p:nvPr/>
        </p:nvSpPr>
        <p:spPr>
          <a:xfrm>
            <a:off x="7145304" y="4523317"/>
            <a:ext cx="2729552" cy="1653646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Férjes asszonnyal nyilvánosan folytatott viszony</a:t>
            </a:r>
          </a:p>
        </p:txBody>
      </p:sp>
    </p:spTree>
    <p:extLst>
      <p:ext uri="{BB962C8B-B14F-4D97-AF65-F5344CB8AC3E}">
        <p14:creationId xmlns:p14="http://schemas.microsoft.com/office/powerpoint/2010/main" val="419288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99280" y="528034"/>
            <a:ext cx="4984124" cy="56875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Tüzes, sajgó seb vagyok, égek,</a:t>
            </a:r>
            <a:br>
              <a:rPr lang="hu-HU" sz="2400" dirty="0"/>
            </a:br>
            <a:r>
              <a:rPr lang="hu-HU" sz="2400" dirty="0"/>
              <a:t>Kínoz a fény és kínoz a harmat,</a:t>
            </a:r>
            <a:br>
              <a:rPr lang="hu-HU" sz="2400" dirty="0"/>
            </a:br>
            <a:r>
              <a:rPr lang="hu-HU" sz="2400" dirty="0"/>
              <a:t>Téged akarlak, eljöttem érted,</a:t>
            </a:r>
            <a:br>
              <a:rPr lang="hu-HU" sz="2400" dirty="0"/>
            </a:br>
            <a:r>
              <a:rPr lang="hu-HU" sz="2400" dirty="0"/>
              <a:t>Több kínra vágyom: téged akarlak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Lángod lobogjon izzva, fehéren,</a:t>
            </a:r>
            <a:br>
              <a:rPr lang="hu-HU" sz="2400" dirty="0"/>
            </a:br>
            <a:r>
              <a:rPr lang="hu-HU" sz="2400" dirty="0"/>
              <a:t>Fájnak a csókok, fájnak a vágyak,</a:t>
            </a:r>
            <a:br>
              <a:rPr lang="hu-HU" sz="2400" dirty="0"/>
            </a:br>
            <a:r>
              <a:rPr lang="hu-HU" sz="2400" dirty="0"/>
              <a:t>Te vagy a kínom, gyehennám nékem,</a:t>
            </a:r>
            <a:br>
              <a:rPr lang="hu-HU" sz="2400" dirty="0"/>
            </a:br>
            <a:r>
              <a:rPr lang="hu-HU" sz="2400" dirty="0"/>
              <a:t>Nagyon </a:t>
            </a:r>
            <a:r>
              <a:rPr lang="hu-HU" sz="2400" dirty="0" err="1"/>
              <a:t>kivánlak</a:t>
            </a:r>
            <a:r>
              <a:rPr lang="hu-HU" sz="2400" dirty="0"/>
              <a:t>, </a:t>
            </a:r>
            <a:r>
              <a:rPr lang="hu-HU" sz="2400" dirty="0" err="1"/>
              <a:t>nagyon</a:t>
            </a:r>
            <a:r>
              <a:rPr lang="hu-HU" sz="2400" dirty="0"/>
              <a:t> </a:t>
            </a:r>
            <a:r>
              <a:rPr lang="hu-HU" sz="2400" dirty="0" err="1"/>
              <a:t>kivánlak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Vágy szaggatott föl, csók vérezett meg,</a:t>
            </a:r>
            <a:br>
              <a:rPr lang="hu-HU" sz="2400" dirty="0"/>
            </a:br>
            <a:r>
              <a:rPr lang="hu-HU" sz="2400" dirty="0"/>
              <a:t>Seb vagyok, tüzes, új kínra éhes,</a:t>
            </a:r>
            <a:br>
              <a:rPr lang="hu-HU" sz="2400" dirty="0"/>
            </a:br>
            <a:r>
              <a:rPr lang="hu-HU" sz="2400" dirty="0"/>
              <a:t>Adj kínt nekem, a megéhezettnek:</a:t>
            </a:r>
            <a:br>
              <a:rPr lang="hu-HU" sz="2400" dirty="0"/>
            </a:br>
            <a:r>
              <a:rPr lang="hu-HU" sz="2400" dirty="0"/>
              <a:t>Seb vagyok, csókolj, égess ki, égess.</a:t>
            </a:r>
          </a:p>
          <a:p>
            <a:pPr>
              <a:lnSpc>
                <a:spcPct val="100000"/>
              </a:lnSpc>
            </a:pP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1790164" y="309094"/>
            <a:ext cx="3709116" cy="56667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A hatalmas szerelemnek</a:t>
            </a:r>
          </a:p>
          <a:p>
            <a:pPr algn="ctr"/>
            <a:r>
              <a:rPr lang="hu-HU" sz="2400" dirty="0" smtClean="0"/>
              <a:t>Megemésztő tüze bánt.</a:t>
            </a:r>
          </a:p>
          <a:p>
            <a:pPr algn="ctr"/>
            <a:r>
              <a:rPr lang="hu-HU" sz="2400" dirty="0" smtClean="0"/>
              <a:t>Te lehetsz írja sebemnek,</a:t>
            </a:r>
          </a:p>
          <a:p>
            <a:pPr algn="ctr"/>
            <a:r>
              <a:rPr lang="hu-HU" sz="2400" dirty="0" smtClean="0"/>
              <a:t>Gyönyörű kis tulipánt!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Szemeid szép ragyogása</a:t>
            </a:r>
          </a:p>
          <a:p>
            <a:pPr algn="ctr"/>
            <a:r>
              <a:rPr lang="hu-HU" sz="2400" dirty="0" smtClean="0"/>
              <a:t>Eleven hajnali tűz,</a:t>
            </a:r>
          </a:p>
          <a:p>
            <a:pPr algn="ctr"/>
            <a:r>
              <a:rPr lang="hu-HU" sz="2400" dirty="0" smtClean="0"/>
              <a:t>Ajakid harmatozása</a:t>
            </a:r>
          </a:p>
          <a:p>
            <a:pPr algn="ctr"/>
            <a:r>
              <a:rPr lang="hu-HU" sz="2400" dirty="0" smtClean="0"/>
              <a:t>Sok ezer gondot elűz.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Teljesítsd angyali szókkal,</a:t>
            </a:r>
          </a:p>
          <a:p>
            <a:pPr algn="ctr"/>
            <a:r>
              <a:rPr lang="hu-HU" sz="2400" dirty="0" smtClean="0"/>
              <a:t>Szeretőd amire kért:</a:t>
            </a:r>
          </a:p>
          <a:p>
            <a:pPr algn="ctr"/>
            <a:r>
              <a:rPr lang="hu-HU" sz="2400" dirty="0" smtClean="0"/>
              <a:t>Ezer ambrózia csókkal</a:t>
            </a:r>
          </a:p>
          <a:p>
            <a:pPr algn="ctr"/>
            <a:r>
              <a:rPr lang="hu-HU" sz="2400" dirty="0" smtClean="0"/>
              <a:t>Fizetek válaszodért.</a:t>
            </a:r>
            <a:endParaRPr lang="hu-HU" sz="2400" dirty="0"/>
          </a:p>
        </p:txBody>
      </p:sp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0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64525" y="365125"/>
            <a:ext cx="10017457" cy="794935"/>
          </a:xfrm>
        </p:spPr>
        <p:txBody>
          <a:bodyPr>
            <a:normAutofit/>
          </a:bodyPr>
          <a:lstStyle/>
          <a:p>
            <a:r>
              <a:rPr lang="hu-HU" b="1" dirty="0" smtClean="0"/>
              <a:t>Kétféle nőideál – a két vers ennek megfelelő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03090" cy="3982006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2050" name="Picture 2" descr="Gustav Klimt és az aranyhölgyek: egy csábító szelíd és perverz angyalai -  Elmehunyor - GNL9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745" y="1023991"/>
            <a:ext cx="4800635" cy="4361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Contrapass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8" r="8970"/>
          <a:stretch/>
        </p:blipFill>
        <p:spPr bwMode="auto">
          <a:xfrm>
            <a:off x="1228124" y="1064526"/>
            <a:ext cx="4429016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4292664" y="4838640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0" i="0" dirty="0" smtClean="0">
                <a:solidFill>
                  <a:srgbClr val="1B1B1B"/>
                </a:solidFill>
                <a:effectLst/>
                <a:latin typeface="Lora"/>
              </a:rPr>
              <a:t>John </a:t>
            </a:r>
            <a:r>
              <a:rPr lang="hu-HU" b="0" i="0" dirty="0" err="1" smtClean="0">
                <a:solidFill>
                  <a:srgbClr val="1B1B1B"/>
                </a:solidFill>
                <a:effectLst/>
                <a:latin typeface="Lora"/>
              </a:rPr>
              <a:t>Smart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8490062" y="4838640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0" i="0" dirty="0" smtClean="0">
                <a:solidFill>
                  <a:srgbClr val="1B1B1B"/>
                </a:solidFill>
                <a:effectLst/>
                <a:latin typeface="Lora"/>
              </a:rPr>
              <a:t>Gustav Klimt</a:t>
            </a: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559558" y="5548559"/>
            <a:ext cx="5097582" cy="9246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Finom, „tartózkodó” udvarlás egy </a:t>
            </a:r>
            <a:r>
              <a:rPr lang="hu-HU" sz="2800" b="1" dirty="0" err="1" smtClean="0"/>
              <a:t>jólnevelt</a:t>
            </a:r>
            <a:r>
              <a:rPr lang="hu-HU" sz="2800" b="1" dirty="0" smtClean="0"/>
              <a:t> hölgynek</a:t>
            </a:r>
          </a:p>
        </p:txBody>
      </p:sp>
      <p:sp>
        <p:nvSpPr>
          <p:cNvPr id="9" name="Téglalap 8"/>
          <p:cNvSpPr/>
          <p:nvPr/>
        </p:nvSpPr>
        <p:spPr>
          <a:xfrm>
            <a:off x="6089745" y="5548558"/>
            <a:ext cx="5097582" cy="92463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„</a:t>
            </a:r>
            <a:r>
              <a:rPr lang="hu-HU" sz="2800" b="1" dirty="0" err="1" smtClean="0"/>
              <a:t>Femme</a:t>
            </a:r>
            <a:r>
              <a:rPr lang="hu-HU" sz="2800" b="1" dirty="0" smtClean="0"/>
              <a:t> </a:t>
            </a:r>
            <a:r>
              <a:rPr lang="hu-HU" sz="2800" b="1" dirty="0" err="1" smtClean="0"/>
              <a:t>fatale</a:t>
            </a:r>
            <a:r>
              <a:rPr lang="hu-HU" sz="2800" b="1" dirty="0" smtClean="0"/>
              <a:t>”: előtérben a testiség</a:t>
            </a:r>
          </a:p>
        </p:txBody>
      </p:sp>
    </p:spTree>
    <p:extLst>
      <p:ext uri="{BB962C8B-B14F-4D97-AF65-F5344CB8AC3E}">
        <p14:creationId xmlns:p14="http://schemas.microsoft.com/office/powerpoint/2010/main" val="211218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99280" y="528034"/>
            <a:ext cx="4984124" cy="56875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Tüzes, sajgó seb vagyok, égek,</a:t>
            </a:r>
            <a:br>
              <a:rPr lang="hu-HU" sz="2400" dirty="0"/>
            </a:br>
            <a:r>
              <a:rPr lang="hu-HU" sz="2400" dirty="0"/>
              <a:t>Kínoz a fény és kínoz a harmat,</a:t>
            </a:r>
            <a:br>
              <a:rPr lang="hu-HU" sz="2400" dirty="0"/>
            </a:br>
            <a:r>
              <a:rPr lang="hu-HU" sz="2400" dirty="0"/>
              <a:t>Téged akarlak, eljöttem érted,</a:t>
            </a:r>
            <a:br>
              <a:rPr lang="hu-HU" sz="2400" dirty="0"/>
            </a:br>
            <a:r>
              <a:rPr lang="hu-HU" sz="2400" dirty="0"/>
              <a:t>Több kínra vágyom: téged akarlak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Lángod lobogjon izzva, fehéren,</a:t>
            </a:r>
            <a:br>
              <a:rPr lang="hu-HU" sz="2400" dirty="0"/>
            </a:br>
            <a:r>
              <a:rPr lang="hu-HU" sz="2400" dirty="0"/>
              <a:t>Fájnak a csókok, fájnak a vágyak,</a:t>
            </a:r>
            <a:br>
              <a:rPr lang="hu-HU" sz="2400" dirty="0"/>
            </a:br>
            <a:r>
              <a:rPr lang="hu-HU" sz="2400" dirty="0"/>
              <a:t>Te vagy a kínom, gyehennám nékem,</a:t>
            </a:r>
            <a:br>
              <a:rPr lang="hu-HU" sz="2400" dirty="0"/>
            </a:br>
            <a:r>
              <a:rPr lang="hu-HU" sz="2400" dirty="0"/>
              <a:t>Nagyon </a:t>
            </a:r>
            <a:r>
              <a:rPr lang="hu-HU" sz="2400" dirty="0" err="1"/>
              <a:t>kivánlak</a:t>
            </a:r>
            <a:r>
              <a:rPr lang="hu-HU" sz="2400" dirty="0"/>
              <a:t>, </a:t>
            </a:r>
            <a:r>
              <a:rPr lang="hu-HU" sz="2400" dirty="0" err="1"/>
              <a:t>nagyon</a:t>
            </a:r>
            <a:r>
              <a:rPr lang="hu-HU" sz="2400" dirty="0"/>
              <a:t> </a:t>
            </a:r>
            <a:r>
              <a:rPr lang="hu-HU" sz="2400" dirty="0" err="1"/>
              <a:t>kivánlak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Vágy szaggatott föl, csók vérezett meg,</a:t>
            </a:r>
            <a:br>
              <a:rPr lang="hu-HU" sz="2400" dirty="0"/>
            </a:br>
            <a:r>
              <a:rPr lang="hu-HU" sz="2400" dirty="0"/>
              <a:t>Seb vagyok, tüzes, új kínra éhes,</a:t>
            </a:r>
            <a:br>
              <a:rPr lang="hu-HU" sz="2400" dirty="0"/>
            </a:br>
            <a:r>
              <a:rPr lang="hu-HU" sz="2400" dirty="0"/>
              <a:t>Adj kínt nekem, a megéhezettnek:</a:t>
            </a:r>
            <a:br>
              <a:rPr lang="hu-HU" sz="2400" dirty="0"/>
            </a:br>
            <a:r>
              <a:rPr lang="hu-HU" sz="2400" dirty="0"/>
              <a:t>Seb vagyok, csókolj, égess ki, égess.</a:t>
            </a:r>
          </a:p>
          <a:p>
            <a:pPr>
              <a:lnSpc>
                <a:spcPct val="100000"/>
              </a:lnSpc>
            </a:pP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1790164" y="309094"/>
            <a:ext cx="3709116" cy="56667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A hatalmas szerelemnek</a:t>
            </a:r>
          </a:p>
          <a:p>
            <a:pPr algn="ctr"/>
            <a:r>
              <a:rPr lang="hu-HU" sz="2400" dirty="0" smtClean="0"/>
              <a:t>Megemésztő tüze bánt.</a:t>
            </a:r>
          </a:p>
          <a:p>
            <a:pPr algn="ctr"/>
            <a:r>
              <a:rPr lang="hu-HU" sz="2400" dirty="0" smtClean="0"/>
              <a:t>Te lehetsz írja sebemnek,</a:t>
            </a:r>
          </a:p>
          <a:p>
            <a:pPr algn="ctr"/>
            <a:r>
              <a:rPr lang="hu-HU" sz="2400" dirty="0" smtClean="0"/>
              <a:t>Gyönyörű kis tulipánt!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Szemeid szép ragyogása</a:t>
            </a:r>
          </a:p>
          <a:p>
            <a:pPr algn="ctr"/>
            <a:r>
              <a:rPr lang="hu-HU" sz="2400" dirty="0" smtClean="0"/>
              <a:t>Eleven hajnali tűz,</a:t>
            </a:r>
          </a:p>
          <a:p>
            <a:pPr algn="ctr"/>
            <a:r>
              <a:rPr lang="hu-HU" sz="2400" dirty="0" smtClean="0"/>
              <a:t>Ajakid harmatozása</a:t>
            </a:r>
          </a:p>
          <a:p>
            <a:pPr algn="ctr"/>
            <a:r>
              <a:rPr lang="hu-HU" sz="2400" dirty="0" smtClean="0"/>
              <a:t>Sok ezer gondot elűz.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Teljesítsd angyali szókkal,</a:t>
            </a:r>
          </a:p>
          <a:p>
            <a:pPr algn="ctr"/>
            <a:r>
              <a:rPr lang="hu-HU" sz="2400" dirty="0" smtClean="0"/>
              <a:t>Szeretőd amire kért:</a:t>
            </a:r>
          </a:p>
          <a:p>
            <a:pPr algn="ctr"/>
            <a:r>
              <a:rPr lang="hu-HU" sz="2400" dirty="0" smtClean="0"/>
              <a:t>Ezer ambrózia csókkal</a:t>
            </a:r>
          </a:p>
          <a:p>
            <a:pPr algn="ctr"/>
            <a:r>
              <a:rPr lang="hu-HU" sz="2400" dirty="0" smtClean="0"/>
              <a:t>Fizetek válaszodért.</a:t>
            </a:r>
            <a:endParaRPr lang="hu-HU" sz="2400" dirty="0"/>
          </a:p>
        </p:txBody>
      </p:sp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églalap 6"/>
          <p:cNvSpPr/>
          <p:nvPr/>
        </p:nvSpPr>
        <p:spPr>
          <a:xfrm>
            <a:off x="2369111" y="3196308"/>
            <a:ext cx="2585026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5499280" y="3429000"/>
            <a:ext cx="2211705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5530913" y="4364617"/>
            <a:ext cx="2439380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5551962" y="1233220"/>
            <a:ext cx="1817829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8044024" y="5363178"/>
            <a:ext cx="2028024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>
            <a:off x="2866030" y="5975798"/>
            <a:ext cx="6669164" cy="711605"/>
          </a:xfrm>
          <a:prstGeom prst="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szókimondás</a:t>
            </a:r>
            <a:endParaRPr lang="hu-HU" sz="36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4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99280" y="528034"/>
            <a:ext cx="4984124" cy="56875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Tüzes, sajgó seb vagyok, égek,</a:t>
            </a:r>
            <a:br>
              <a:rPr lang="hu-HU" sz="2400" dirty="0"/>
            </a:br>
            <a:r>
              <a:rPr lang="hu-HU" sz="2400" dirty="0"/>
              <a:t>Kínoz a fény és kínoz a harmat,</a:t>
            </a:r>
            <a:br>
              <a:rPr lang="hu-HU" sz="2400" dirty="0"/>
            </a:br>
            <a:r>
              <a:rPr lang="hu-HU" sz="2400" dirty="0"/>
              <a:t>Téged akarlak, eljöttem érted,</a:t>
            </a:r>
            <a:br>
              <a:rPr lang="hu-HU" sz="2400" dirty="0"/>
            </a:br>
            <a:r>
              <a:rPr lang="hu-HU" sz="2400" dirty="0"/>
              <a:t>Több kínra vágyom: téged akarlak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/>
              <a:t>Lángod lobogjon izzva, fehéren,</a:t>
            </a:r>
            <a:br>
              <a:rPr lang="hu-HU" sz="2400" dirty="0"/>
            </a:br>
            <a:r>
              <a:rPr lang="hu-HU" sz="2400" dirty="0"/>
              <a:t>Fájnak a csókok, fájnak a vágyak,</a:t>
            </a:r>
            <a:br>
              <a:rPr lang="hu-HU" sz="2400" dirty="0"/>
            </a:br>
            <a:r>
              <a:rPr lang="hu-HU" sz="2400" dirty="0"/>
              <a:t>Te vagy a kínom, gyehennám nékem,</a:t>
            </a:r>
            <a:br>
              <a:rPr lang="hu-HU" sz="2400" dirty="0"/>
            </a:br>
            <a:r>
              <a:rPr lang="hu-HU" sz="2400" dirty="0"/>
              <a:t>Nagyon </a:t>
            </a:r>
            <a:r>
              <a:rPr lang="hu-HU" sz="2400" dirty="0" err="1"/>
              <a:t>kivánlak</a:t>
            </a:r>
            <a:r>
              <a:rPr lang="hu-HU" sz="2400" dirty="0"/>
              <a:t>, </a:t>
            </a:r>
            <a:r>
              <a:rPr lang="hu-HU" sz="2400" dirty="0" err="1"/>
              <a:t>nagyon</a:t>
            </a:r>
            <a:r>
              <a:rPr lang="hu-HU" sz="2400" dirty="0"/>
              <a:t> </a:t>
            </a:r>
            <a:r>
              <a:rPr lang="hu-HU" sz="2400" dirty="0" err="1"/>
              <a:t>kivánlak</a:t>
            </a:r>
            <a:r>
              <a:rPr lang="hu-HU" sz="24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 smtClean="0"/>
              <a:t>Vágy </a:t>
            </a:r>
            <a:r>
              <a:rPr lang="hu-HU" sz="2400" dirty="0"/>
              <a:t>szaggatott föl, csók vérezett meg,</a:t>
            </a:r>
            <a:br>
              <a:rPr lang="hu-HU" sz="2400" dirty="0"/>
            </a:br>
            <a:r>
              <a:rPr lang="hu-HU" sz="2400" dirty="0"/>
              <a:t>Seb vagyok, tüzes, új kínra éhes,</a:t>
            </a:r>
            <a:br>
              <a:rPr lang="hu-HU" sz="2400" dirty="0"/>
            </a:br>
            <a:r>
              <a:rPr lang="hu-HU" sz="2400" dirty="0"/>
              <a:t>Adj kínt nekem, a megéhezettnek:</a:t>
            </a:r>
            <a:br>
              <a:rPr lang="hu-HU" sz="2400" dirty="0"/>
            </a:br>
            <a:r>
              <a:rPr lang="hu-HU" sz="2400" dirty="0"/>
              <a:t>Seb vagyok, csókolj, égess ki, égess.</a:t>
            </a:r>
          </a:p>
          <a:p>
            <a:pPr>
              <a:lnSpc>
                <a:spcPct val="100000"/>
              </a:lnSpc>
            </a:pPr>
            <a:endParaRPr lang="hu-HU" sz="2400" dirty="0"/>
          </a:p>
        </p:txBody>
      </p:sp>
      <p:sp>
        <p:nvSpPr>
          <p:cNvPr id="4" name="Téglalap 3"/>
          <p:cNvSpPr/>
          <p:nvPr/>
        </p:nvSpPr>
        <p:spPr>
          <a:xfrm>
            <a:off x="1790164" y="309094"/>
            <a:ext cx="3709116" cy="56667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400" dirty="0" smtClean="0"/>
              <a:t>A hatalmas szerelemnek</a:t>
            </a:r>
          </a:p>
          <a:p>
            <a:pPr algn="ctr"/>
            <a:r>
              <a:rPr lang="hu-HU" sz="2400" dirty="0" smtClean="0"/>
              <a:t>Megemésztő </a:t>
            </a:r>
            <a:r>
              <a:rPr lang="hu-HU" sz="2400" dirty="0" smtClean="0">
                <a:solidFill>
                  <a:srgbClr val="FF0000"/>
                </a:solidFill>
              </a:rPr>
              <a:t>tüze</a:t>
            </a:r>
            <a:r>
              <a:rPr lang="hu-HU" sz="2400" dirty="0" smtClean="0"/>
              <a:t> bánt.</a:t>
            </a:r>
          </a:p>
          <a:p>
            <a:pPr algn="ctr"/>
            <a:r>
              <a:rPr lang="hu-HU" sz="2400" dirty="0" smtClean="0"/>
              <a:t>Te lehetsz írja sebemnek,</a:t>
            </a:r>
          </a:p>
          <a:p>
            <a:pPr algn="ctr"/>
            <a:r>
              <a:rPr lang="hu-HU" sz="2400" dirty="0" smtClean="0"/>
              <a:t>Gyönyörű kis tulipánt!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Szemeid szép ragyogása</a:t>
            </a:r>
          </a:p>
          <a:p>
            <a:pPr algn="ctr"/>
            <a:r>
              <a:rPr lang="hu-HU" sz="2400" dirty="0" smtClean="0"/>
              <a:t>Eleven hajnali </a:t>
            </a:r>
            <a:r>
              <a:rPr lang="hu-HU" sz="2400" dirty="0" smtClean="0">
                <a:solidFill>
                  <a:srgbClr val="FF0000"/>
                </a:solidFill>
              </a:rPr>
              <a:t>tűz</a:t>
            </a:r>
            <a:r>
              <a:rPr lang="hu-HU" sz="2400" dirty="0" smtClean="0"/>
              <a:t>,</a:t>
            </a:r>
          </a:p>
          <a:p>
            <a:pPr algn="ctr"/>
            <a:r>
              <a:rPr lang="hu-HU" sz="2400" dirty="0" smtClean="0"/>
              <a:t>Ajakid harmatozása</a:t>
            </a:r>
          </a:p>
          <a:p>
            <a:pPr algn="ctr"/>
            <a:r>
              <a:rPr lang="hu-HU" sz="2400" dirty="0" smtClean="0"/>
              <a:t>Sok ezer gondot elűz.</a:t>
            </a:r>
          </a:p>
          <a:p>
            <a:pPr algn="ctr"/>
            <a:r>
              <a:rPr lang="hu-HU" sz="2400" dirty="0" smtClean="0"/>
              <a:t> </a:t>
            </a:r>
          </a:p>
          <a:p>
            <a:pPr algn="ctr"/>
            <a:r>
              <a:rPr lang="hu-HU" sz="2400" dirty="0" smtClean="0"/>
              <a:t>Teljesítsd angyali szókkal,</a:t>
            </a:r>
          </a:p>
          <a:p>
            <a:pPr algn="ctr"/>
            <a:r>
              <a:rPr lang="hu-HU" sz="2400" dirty="0" smtClean="0"/>
              <a:t>Szeretőd amire kért:</a:t>
            </a:r>
          </a:p>
          <a:p>
            <a:pPr algn="ctr"/>
            <a:r>
              <a:rPr lang="hu-HU" sz="2400" dirty="0" smtClean="0"/>
              <a:t>Ezer ambrózia csókkal</a:t>
            </a:r>
          </a:p>
          <a:p>
            <a:pPr algn="ctr"/>
            <a:r>
              <a:rPr lang="hu-HU" sz="2400" dirty="0" smtClean="0"/>
              <a:t>Fizetek válaszodért.</a:t>
            </a:r>
            <a:endParaRPr lang="hu-HU" sz="2400" dirty="0"/>
          </a:p>
        </p:txBody>
      </p:sp>
      <p:cxnSp>
        <p:nvCxnSpPr>
          <p:cNvPr id="15" name="Egyenes összekötő 14"/>
          <p:cNvCxnSpPr/>
          <p:nvPr/>
        </p:nvCxnSpPr>
        <p:spPr>
          <a:xfrm>
            <a:off x="5331854" y="0"/>
            <a:ext cx="25757" cy="685800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églalap 6"/>
          <p:cNvSpPr/>
          <p:nvPr/>
        </p:nvSpPr>
        <p:spPr>
          <a:xfrm>
            <a:off x="5562084" y="3429000"/>
            <a:ext cx="2135253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7760141" y="3429000"/>
            <a:ext cx="2135253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5562084" y="5320494"/>
            <a:ext cx="1534752" cy="425213"/>
          </a:xfrm>
          <a:prstGeom prst="rect">
            <a:avLst/>
          </a:prstGeom>
          <a:solidFill>
            <a:schemeClr val="accent1">
              <a:lumMod val="40000"/>
              <a:lumOff val="6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5518038" y="4655479"/>
            <a:ext cx="2343071" cy="425213"/>
          </a:xfrm>
          <a:prstGeom prst="rect">
            <a:avLst/>
          </a:prstGeom>
          <a:solidFill>
            <a:schemeClr val="accent1">
              <a:lumMod val="40000"/>
              <a:lumOff val="6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5417070" y="517275"/>
            <a:ext cx="2343071" cy="425213"/>
          </a:xfrm>
          <a:prstGeom prst="rect">
            <a:avLst/>
          </a:prstGeom>
          <a:solidFill>
            <a:schemeClr val="accent1">
              <a:lumMod val="40000"/>
              <a:lumOff val="6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>
            <a:off x="5485632" y="1226866"/>
            <a:ext cx="1930983" cy="351018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5499280" y="1548239"/>
            <a:ext cx="2525604" cy="444334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/>
          <p:cNvSpPr/>
          <p:nvPr/>
        </p:nvSpPr>
        <p:spPr>
          <a:xfrm>
            <a:off x="5512928" y="5023844"/>
            <a:ext cx="2299025" cy="353498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/>
          <p:cNvSpPr/>
          <p:nvPr/>
        </p:nvSpPr>
        <p:spPr>
          <a:xfrm>
            <a:off x="7943319" y="4655479"/>
            <a:ext cx="2299025" cy="353498"/>
          </a:xfrm>
          <a:prstGeom prst="rect">
            <a:avLst/>
          </a:prstGeom>
          <a:solidFill>
            <a:schemeClr val="accent6">
              <a:lumMod val="60000"/>
              <a:lumOff val="40000"/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Ellipszis 1"/>
          <p:cNvSpPr/>
          <p:nvPr/>
        </p:nvSpPr>
        <p:spPr>
          <a:xfrm>
            <a:off x="5485632" y="830475"/>
            <a:ext cx="561865" cy="423080"/>
          </a:xfrm>
          <a:prstGeom prst="ellipse">
            <a:avLst/>
          </a:prstGeom>
          <a:solidFill>
            <a:srgbClr val="FF00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Ellipszis 18"/>
          <p:cNvSpPr/>
          <p:nvPr/>
        </p:nvSpPr>
        <p:spPr>
          <a:xfrm>
            <a:off x="7390852" y="830475"/>
            <a:ext cx="561865" cy="423080"/>
          </a:xfrm>
          <a:prstGeom prst="ellipse">
            <a:avLst/>
          </a:prstGeom>
          <a:solidFill>
            <a:srgbClr val="FF00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Ellipszis 19"/>
          <p:cNvSpPr/>
          <p:nvPr/>
        </p:nvSpPr>
        <p:spPr>
          <a:xfrm>
            <a:off x="6200217" y="1539613"/>
            <a:ext cx="561865" cy="423080"/>
          </a:xfrm>
          <a:prstGeom prst="ellipse">
            <a:avLst/>
          </a:prstGeom>
          <a:solidFill>
            <a:srgbClr val="FF00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Ellipszis 20"/>
          <p:cNvSpPr/>
          <p:nvPr/>
        </p:nvSpPr>
        <p:spPr>
          <a:xfrm>
            <a:off x="6689573" y="3085128"/>
            <a:ext cx="561865" cy="423080"/>
          </a:xfrm>
          <a:prstGeom prst="ellipse">
            <a:avLst/>
          </a:prstGeom>
          <a:solidFill>
            <a:srgbClr val="FF00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Ellipszis 21"/>
          <p:cNvSpPr/>
          <p:nvPr/>
        </p:nvSpPr>
        <p:spPr>
          <a:xfrm>
            <a:off x="8163963" y="4620688"/>
            <a:ext cx="561865" cy="423080"/>
          </a:xfrm>
          <a:prstGeom prst="ellipse">
            <a:avLst/>
          </a:prstGeom>
          <a:solidFill>
            <a:srgbClr val="FF00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Ellipszis 22"/>
          <p:cNvSpPr/>
          <p:nvPr/>
        </p:nvSpPr>
        <p:spPr>
          <a:xfrm>
            <a:off x="5986429" y="4989053"/>
            <a:ext cx="561865" cy="423080"/>
          </a:xfrm>
          <a:prstGeom prst="ellipse">
            <a:avLst/>
          </a:prstGeom>
          <a:solidFill>
            <a:srgbClr val="FF00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Téglalap 23"/>
          <p:cNvSpPr/>
          <p:nvPr/>
        </p:nvSpPr>
        <p:spPr>
          <a:xfrm>
            <a:off x="2866030" y="5975798"/>
            <a:ext cx="6669164" cy="711605"/>
          </a:xfrm>
          <a:prstGeom prst="rect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  <a:latin typeface="Algerian" panose="04020705040A02060702" pitchFamily="82" charset="0"/>
              </a:rPr>
              <a:t>Előrehaladás a témában</a:t>
            </a:r>
            <a:endParaRPr lang="hu-HU" sz="36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0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6" grpId="0" animBg="1"/>
      <p:bldP spid="17" grpId="0" animBg="1"/>
      <p:bldP spid="18" grpId="0" animBg="1"/>
      <p:bldP spid="2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588</Words>
  <Application>Microsoft Office PowerPoint</Application>
  <PresentationFormat>Szélesvásznú</PresentationFormat>
  <Paragraphs>180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4" baseType="lpstr">
      <vt:lpstr>Algerian</vt:lpstr>
      <vt:lpstr>Arial</vt:lpstr>
      <vt:lpstr>Bahnschrift Condensed</vt:lpstr>
      <vt:lpstr>Bahnschrift SemiBold</vt:lpstr>
      <vt:lpstr>Calibri</vt:lpstr>
      <vt:lpstr>Calibri Light</vt:lpstr>
      <vt:lpstr>Lora</vt:lpstr>
      <vt:lpstr>Office-téma</vt:lpstr>
      <vt:lpstr>ÖSSZEHASONLÍTÓ ELEMZÉS</vt:lpstr>
      <vt:lpstr>Összehasonlító elemzés</vt:lpstr>
      <vt:lpstr>Nagy segítség, ha előzetesen táblázatot készítünk</vt:lpstr>
      <vt:lpstr>A fogalmazás megvalósítása során  majd így haladunk a szövegezésben:</vt:lpstr>
      <vt:lpstr>ELŐZETES TUDÁS</vt:lpstr>
      <vt:lpstr>PowerPoint bemutató</vt:lpstr>
      <vt:lpstr>Kétféle nőideál – a két vers ennek megfelelő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Kész a táblázatunk, hozzáláthatunk a fogalmazás szövegezéséhez.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Admin</dc:creator>
  <cp:lastModifiedBy>Admin</cp:lastModifiedBy>
  <cp:revision>32</cp:revision>
  <dcterms:created xsi:type="dcterms:W3CDTF">2020-11-10T17:20:04Z</dcterms:created>
  <dcterms:modified xsi:type="dcterms:W3CDTF">2021-01-01T11:47:22Z</dcterms:modified>
</cp:coreProperties>
</file>